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9">
  <p:sldMasterIdLst>
    <p:sldMasterId id="2147483699" r:id="rId1"/>
    <p:sldMasterId id="2147483711" r:id="rId2"/>
    <p:sldMasterId id="2147483736" r:id="rId3"/>
  </p:sldMasterIdLst>
  <p:notesMasterIdLst>
    <p:notesMasterId r:id="rId42"/>
  </p:notesMasterIdLst>
  <p:sldIdLst>
    <p:sldId id="520" r:id="rId4"/>
    <p:sldId id="522" r:id="rId5"/>
    <p:sldId id="578" r:id="rId6"/>
    <p:sldId id="798" r:id="rId7"/>
    <p:sldId id="579" r:id="rId8"/>
    <p:sldId id="811" r:id="rId9"/>
    <p:sldId id="809" r:id="rId10"/>
    <p:sldId id="810" r:id="rId11"/>
    <p:sldId id="783" r:id="rId12"/>
    <p:sldId id="750" r:id="rId13"/>
    <p:sldId id="808" r:id="rId14"/>
    <p:sldId id="799" r:id="rId15"/>
    <p:sldId id="689" r:id="rId16"/>
    <p:sldId id="800" r:id="rId17"/>
    <p:sldId id="758" r:id="rId18"/>
    <p:sldId id="763" r:id="rId19"/>
    <p:sldId id="764" r:id="rId20"/>
    <p:sldId id="605" r:id="rId21"/>
    <p:sldId id="770" r:id="rId22"/>
    <p:sldId id="723" r:id="rId23"/>
    <p:sldId id="818" r:id="rId24"/>
    <p:sldId id="832" r:id="rId25"/>
    <p:sldId id="804" r:id="rId26"/>
    <p:sldId id="802" r:id="rId27"/>
    <p:sldId id="806" r:id="rId28"/>
    <p:sldId id="834" r:id="rId29"/>
    <p:sldId id="835" r:id="rId30"/>
    <p:sldId id="836" r:id="rId31"/>
    <p:sldId id="838" r:id="rId32"/>
    <p:sldId id="844" r:id="rId33"/>
    <p:sldId id="797" r:id="rId34"/>
    <p:sldId id="830" r:id="rId35"/>
    <p:sldId id="826" r:id="rId36"/>
    <p:sldId id="827" r:id="rId37"/>
    <p:sldId id="803" r:id="rId38"/>
    <p:sldId id="699" r:id="rId39"/>
    <p:sldId id="757" r:id="rId40"/>
    <p:sldId id="812" r:id="rId41"/>
  </p:sldIdLst>
  <p:sldSz cx="12192000" cy="6858000"/>
  <p:notesSz cx="6797675" cy="9926638"/>
  <p:defaultTextStyle>
    <a:defPPr>
      <a:defRPr lang="en-US"/>
    </a:defPPr>
    <a:lvl1pPr marL="0" algn="l" defTabSz="914053" rtl="0" eaLnBrk="1" latinLnBrk="0" hangingPunct="1">
      <a:defRPr sz="1900" kern="1200">
        <a:solidFill>
          <a:schemeClr val="tx1"/>
        </a:solidFill>
        <a:latin typeface="+mn-lt"/>
        <a:ea typeface="+mn-ea"/>
        <a:cs typeface="+mn-cs"/>
      </a:defRPr>
    </a:lvl1pPr>
    <a:lvl2pPr marL="457026" algn="l" defTabSz="914053" rtl="0" eaLnBrk="1" latinLnBrk="0" hangingPunct="1">
      <a:defRPr sz="1900" kern="1200">
        <a:solidFill>
          <a:schemeClr val="tx1"/>
        </a:solidFill>
        <a:latin typeface="+mn-lt"/>
        <a:ea typeface="+mn-ea"/>
        <a:cs typeface="+mn-cs"/>
      </a:defRPr>
    </a:lvl2pPr>
    <a:lvl3pPr marL="914053" algn="l" defTabSz="914053" rtl="0" eaLnBrk="1" latinLnBrk="0" hangingPunct="1">
      <a:defRPr sz="1900" kern="1200">
        <a:solidFill>
          <a:schemeClr val="tx1"/>
        </a:solidFill>
        <a:latin typeface="+mn-lt"/>
        <a:ea typeface="+mn-ea"/>
        <a:cs typeface="+mn-cs"/>
      </a:defRPr>
    </a:lvl3pPr>
    <a:lvl4pPr marL="1371078" algn="l" defTabSz="914053" rtl="0" eaLnBrk="1" latinLnBrk="0" hangingPunct="1">
      <a:defRPr sz="1900" kern="1200">
        <a:solidFill>
          <a:schemeClr val="tx1"/>
        </a:solidFill>
        <a:latin typeface="+mn-lt"/>
        <a:ea typeface="+mn-ea"/>
        <a:cs typeface="+mn-cs"/>
      </a:defRPr>
    </a:lvl4pPr>
    <a:lvl5pPr marL="1828106" algn="l" defTabSz="914053" rtl="0" eaLnBrk="1" latinLnBrk="0" hangingPunct="1">
      <a:defRPr sz="1900" kern="1200">
        <a:solidFill>
          <a:schemeClr val="tx1"/>
        </a:solidFill>
        <a:latin typeface="+mn-lt"/>
        <a:ea typeface="+mn-ea"/>
        <a:cs typeface="+mn-cs"/>
      </a:defRPr>
    </a:lvl5pPr>
    <a:lvl6pPr marL="2285130" algn="l" defTabSz="914053" rtl="0" eaLnBrk="1" latinLnBrk="0" hangingPunct="1">
      <a:defRPr sz="1900" kern="1200">
        <a:solidFill>
          <a:schemeClr val="tx1"/>
        </a:solidFill>
        <a:latin typeface="+mn-lt"/>
        <a:ea typeface="+mn-ea"/>
        <a:cs typeface="+mn-cs"/>
      </a:defRPr>
    </a:lvl6pPr>
    <a:lvl7pPr marL="2742154" algn="l" defTabSz="914053" rtl="0" eaLnBrk="1" latinLnBrk="0" hangingPunct="1">
      <a:defRPr sz="1900" kern="1200">
        <a:solidFill>
          <a:schemeClr val="tx1"/>
        </a:solidFill>
        <a:latin typeface="+mn-lt"/>
        <a:ea typeface="+mn-ea"/>
        <a:cs typeface="+mn-cs"/>
      </a:defRPr>
    </a:lvl7pPr>
    <a:lvl8pPr marL="3199183" algn="l" defTabSz="914053" rtl="0" eaLnBrk="1" latinLnBrk="0" hangingPunct="1">
      <a:defRPr sz="1900" kern="1200">
        <a:solidFill>
          <a:schemeClr val="tx1"/>
        </a:solidFill>
        <a:latin typeface="+mn-lt"/>
        <a:ea typeface="+mn-ea"/>
        <a:cs typeface="+mn-cs"/>
      </a:defRPr>
    </a:lvl8pPr>
    <a:lvl9pPr marL="3656207" algn="l" defTabSz="914053"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42712F"/>
    <a:srgbClr val="66FF33"/>
    <a:srgbClr val="EFEAE3"/>
    <a:srgbClr val="CC3300"/>
    <a:srgbClr val="FFFF00"/>
    <a:srgbClr val="CCFF33"/>
    <a:srgbClr val="990000"/>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98849" autoAdjust="0"/>
  </p:normalViewPr>
  <p:slideViewPr>
    <p:cSldViewPr snapToGrid="0">
      <p:cViewPr>
        <p:scale>
          <a:sx n="70" d="100"/>
          <a:sy n="70" d="100"/>
        </p:scale>
        <p:origin x="-756"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MS\Desktop\New%20folder\EU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4.0999270577208917E-2"/>
          <c:y val="9.4206895337577298E-2"/>
          <c:w val="0.92654384621360009"/>
          <c:h val="0.80620500592154454"/>
        </c:manualLayout>
      </c:layout>
      <c:barChart>
        <c:barDir val="col"/>
        <c:grouping val="clustered"/>
        <c:varyColors val="0"/>
        <c:ser>
          <c:idx val="0"/>
          <c:order val="0"/>
          <c:tx>
            <c:strRef>
              <c:f>Potable!$A$7</c:f>
              <c:strCache>
                <c:ptCount val="1"/>
                <c:pt idx="0">
                  <c:v>Potable water (in Thousand Cu.m)-2015</c:v>
                </c:pt>
              </c:strCache>
            </c:strRef>
          </c:tx>
          <c:invertIfNegative val="0"/>
          <c:dLbls>
            <c:txPr>
              <a:bodyPr/>
              <a:lstStyle/>
              <a:p>
                <a:pPr>
                  <a:defRPr sz="1600" b="1">
                    <a:solidFill>
                      <a:schemeClr val="tx2">
                        <a:lumMod val="60000"/>
                        <a:lumOff val="40000"/>
                      </a:schemeClr>
                    </a:solidFill>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Potable!$B$6:$M$6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Potable!$B$7:$M$7</c:f>
              <c:numCache>
                <c:formatCode>0</c:formatCode>
                <c:ptCount val="12"/>
                <c:pt idx="0">
                  <c:v>188</c:v>
                </c:pt>
                <c:pt idx="1">
                  <c:v>184</c:v>
                </c:pt>
                <c:pt idx="2">
                  <c:v>188</c:v>
                </c:pt>
                <c:pt idx="3">
                  <c:v>158</c:v>
                </c:pt>
                <c:pt idx="4">
                  <c:v>173</c:v>
                </c:pt>
                <c:pt idx="5">
                  <c:v>169</c:v>
                </c:pt>
                <c:pt idx="6">
                  <c:v>147</c:v>
                </c:pt>
                <c:pt idx="7">
                  <c:v>145</c:v>
                </c:pt>
                <c:pt idx="8">
                  <c:v>156</c:v>
                </c:pt>
                <c:pt idx="9">
                  <c:v>142</c:v>
                </c:pt>
                <c:pt idx="10">
                  <c:v>137</c:v>
                </c:pt>
                <c:pt idx="11">
                  <c:v>135</c:v>
                </c:pt>
              </c:numCache>
            </c:numRef>
          </c:val>
        </c:ser>
        <c:ser>
          <c:idx val="1"/>
          <c:order val="1"/>
          <c:tx>
            <c:strRef>
              <c:f>Potable!$A$8</c:f>
              <c:strCache>
                <c:ptCount val="1"/>
                <c:pt idx="0">
                  <c:v>Potable water (In Thousand Cu.m)-2014</c:v>
                </c:pt>
              </c:strCache>
            </c:strRef>
          </c:tx>
          <c:invertIfNegative val="0"/>
          <c:dLbls>
            <c:dLbl>
              <c:idx val="0"/>
              <c:layout>
                <c:manualLayout>
                  <c:x val="9.9406146117643167E-3"/>
                  <c:y val="-8.07808904216769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9406146117643167E-3"/>
                  <c:y val="5.385392694778512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9406146117641987E-3"/>
                  <c:y val="5.3853926947784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9406146117643167E-3"/>
                  <c:y val="2.69269634738921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520526810083754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1004390084030431E-3"/>
                  <c:y val="5.385392694778460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1004390084030431E-3"/>
                  <c:y val="-4.9365529427328687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6803512067225125E-3"/>
                  <c:y val="0"/>
                </c:manualLayout>
              </c:layout>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sz="1600" b="1">
                    <a:solidFill>
                      <a:srgbClr val="C00000"/>
                    </a:solidFill>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Potable!$B$6:$M$6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Potable!$B$8:$M$8</c:f>
              <c:numCache>
                <c:formatCode>0</c:formatCode>
                <c:ptCount val="12"/>
                <c:pt idx="0">
                  <c:v>127</c:v>
                </c:pt>
                <c:pt idx="1">
                  <c:v>127</c:v>
                </c:pt>
                <c:pt idx="2">
                  <c:v>152</c:v>
                </c:pt>
                <c:pt idx="3">
                  <c:v>166</c:v>
                </c:pt>
                <c:pt idx="4">
                  <c:v>169</c:v>
                </c:pt>
                <c:pt idx="5">
                  <c:v>147</c:v>
                </c:pt>
                <c:pt idx="6">
                  <c:v>145</c:v>
                </c:pt>
                <c:pt idx="7">
                  <c:v>156</c:v>
                </c:pt>
                <c:pt idx="8">
                  <c:v>202</c:v>
                </c:pt>
                <c:pt idx="9">
                  <c:v>134</c:v>
                </c:pt>
                <c:pt idx="10">
                  <c:v>155</c:v>
                </c:pt>
                <c:pt idx="11">
                  <c:v>181</c:v>
                </c:pt>
              </c:numCache>
            </c:numRef>
          </c:val>
        </c:ser>
        <c:dLbls>
          <c:showLegendKey val="0"/>
          <c:showVal val="0"/>
          <c:showCatName val="0"/>
          <c:showSerName val="0"/>
          <c:showPercent val="0"/>
          <c:showBubbleSize val="0"/>
        </c:dLbls>
        <c:gapWidth val="150"/>
        <c:axId val="120456704"/>
        <c:axId val="120458240"/>
      </c:barChart>
      <c:catAx>
        <c:axId val="120456704"/>
        <c:scaling>
          <c:orientation val="minMax"/>
        </c:scaling>
        <c:delete val="0"/>
        <c:axPos val="b"/>
        <c:numFmt formatCode="General" sourceLinked="1"/>
        <c:majorTickMark val="out"/>
        <c:minorTickMark val="none"/>
        <c:tickLblPos val="nextTo"/>
        <c:crossAx val="120458240"/>
        <c:crosses val="autoZero"/>
        <c:auto val="1"/>
        <c:lblAlgn val="ctr"/>
        <c:lblOffset val="100"/>
        <c:noMultiLvlLbl val="1"/>
      </c:catAx>
      <c:valAx>
        <c:axId val="120458240"/>
        <c:scaling>
          <c:orientation val="minMax"/>
        </c:scaling>
        <c:delete val="0"/>
        <c:axPos val="l"/>
        <c:majorGridlines/>
        <c:numFmt formatCode="0" sourceLinked="1"/>
        <c:majorTickMark val="out"/>
        <c:minorTickMark val="none"/>
        <c:tickLblPos val="nextTo"/>
        <c:crossAx val="120456704"/>
        <c:crosses val="autoZero"/>
        <c:crossBetween val="between"/>
      </c:valAx>
      <c:spPr>
        <a:noFill/>
      </c:spPr>
    </c:plotArea>
    <c:legend>
      <c:legendPos val="l"/>
      <c:layout>
        <c:manualLayout>
          <c:xMode val="edge"/>
          <c:yMode val="edge"/>
          <c:x val="0.25447046028024317"/>
          <c:y val="4.4541418058786919E-2"/>
          <c:w val="0.44201865369191007"/>
          <c:h val="0.17185800736835455"/>
        </c:manualLayout>
      </c:layout>
      <c:overlay val="0"/>
      <c:txPr>
        <a:bodyPr/>
        <a:lstStyle/>
        <a:p>
          <a:pPr>
            <a:defRPr sz="1400"/>
          </a:pPr>
          <a:endParaRPr lang="ar-SA"/>
        </a:p>
      </c:txPr>
    </c:legend>
    <c:plotVisOnly val="1"/>
    <c:dispBlanksAs val="gap"/>
    <c:showDLblsOverMax val="0"/>
  </c:chart>
  <c:spPr>
    <a:noFill/>
  </c:spPr>
  <c:txPr>
    <a:bodyPr/>
    <a:lstStyle/>
    <a:p>
      <a:pPr>
        <a:defRPr sz="1800">
          <a:solidFill>
            <a:schemeClr val="tx1"/>
          </a:solidFill>
        </a:defRPr>
      </a:pPr>
      <a:endParaRPr lang="ar-SA"/>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564CA3-F3BE-4F9F-9F1A-79CAF4A95A77}" type="datetimeFigureOut">
              <a:rPr lang="en-US" smtClean="0"/>
              <a:pPr/>
              <a:t>4/20/2016</a:t>
            </a:fld>
            <a:endParaRPr lang="en-US"/>
          </a:p>
        </p:txBody>
      </p:sp>
      <p:sp>
        <p:nvSpPr>
          <p:cNvPr id="4" name="عنصر نائب لصورة الشريحة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71EAF6-F3EF-4F47-95BF-0CF6DDFD84B8}" type="slidenum">
              <a:rPr lang="en-US" smtClean="0"/>
              <a:pPr/>
              <a:t>‹#›</a:t>
            </a:fld>
            <a:endParaRPr lang="en-US"/>
          </a:p>
        </p:txBody>
      </p:sp>
    </p:spTree>
    <p:extLst>
      <p:ext uri="{BB962C8B-B14F-4D97-AF65-F5344CB8AC3E}">
        <p14:creationId xmlns:p14="http://schemas.microsoft.com/office/powerpoint/2010/main" val="2527636424"/>
      </p:ext>
    </p:extLst>
  </p:cSld>
  <p:clrMap bg1="lt1" tx1="dk1" bg2="lt2" tx2="dk2" accent1="accent1" accent2="accent2" accent3="accent3" accent4="accent4" accent5="accent5" accent6="accent6" hlink="hlink" folHlink="folHlink"/>
  <p:notesStyle>
    <a:lvl1pPr marL="0" algn="l" defTabSz="914053" rtl="0" eaLnBrk="1" latinLnBrk="0" hangingPunct="1">
      <a:defRPr sz="1200" kern="1200">
        <a:solidFill>
          <a:schemeClr val="tx1"/>
        </a:solidFill>
        <a:latin typeface="+mn-lt"/>
        <a:ea typeface="+mn-ea"/>
        <a:cs typeface="+mn-cs"/>
      </a:defRPr>
    </a:lvl1pPr>
    <a:lvl2pPr marL="457026" algn="l" defTabSz="914053" rtl="0" eaLnBrk="1" latinLnBrk="0" hangingPunct="1">
      <a:defRPr sz="1200" kern="1200">
        <a:solidFill>
          <a:schemeClr val="tx1"/>
        </a:solidFill>
        <a:latin typeface="+mn-lt"/>
        <a:ea typeface="+mn-ea"/>
        <a:cs typeface="+mn-cs"/>
      </a:defRPr>
    </a:lvl2pPr>
    <a:lvl3pPr marL="914053" algn="l" defTabSz="914053" rtl="0" eaLnBrk="1" latinLnBrk="0" hangingPunct="1">
      <a:defRPr sz="1200" kern="1200">
        <a:solidFill>
          <a:schemeClr val="tx1"/>
        </a:solidFill>
        <a:latin typeface="+mn-lt"/>
        <a:ea typeface="+mn-ea"/>
        <a:cs typeface="+mn-cs"/>
      </a:defRPr>
    </a:lvl3pPr>
    <a:lvl4pPr marL="1371078" algn="l" defTabSz="914053" rtl="0" eaLnBrk="1" latinLnBrk="0" hangingPunct="1">
      <a:defRPr sz="1200" kern="1200">
        <a:solidFill>
          <a:schemeClr val="tx1"/>
        </a:solidFill>
        <a:latin typeface="+mn-lt"/>
        <a:ea typeface="+mn-ea"/>
        <a:cs typeface="+mn-cs"/>
      </a:defRPr>
    </a:lvl4pPr>
    <a:lvl5pPr marL="1828106" algn="l" defTabSz="914053" rtl="0" eaLnBrk="1" latinLnBrk="0" hangingPunct="1">
      <a:defRPr sz="1200" kern="1200">
        <a:solidFill>
          <a:schemeClr val="tx1"/>
        </a:solidFill>
        <a:latin typeface="+mn-lt"/>
        <a:ea typeface="+mn-ea"/>
        <a:cs typeface="+mn-cs"/>
      </a:defRPr>
    </a:lvl5pPr>
    <a:lvl6pPr marL="2285130" algn="l" defTabSz="914053" rtl="0" eaLnBrk="1" latinLnBrk="0" hangingPunct="1">
      <a:defRPr sz="1200" kern="1200">
        <a:solidFill>
          <a:schemeClr val="tx1"/>
        </a:solidFill>
        <a:latin typeface="+mn-lt"/>
        <a:ea typeface="+mn-ea"/>
        <a:cs typeface="+mn-cs"/>
      </a:defRPr>
    </a:lvl6pPr>
    <a:lvl7pPr marL="2742154" algn="l" defTabSz="914053" rtl="0" eaLnBrk="1" latinLnBrk="0" hangingPunct="1">
      <a:defRPr sz="1200" kern="1200">
        <a:solidFill>
          <a:schemeClr val="tx1"/>
        </a:solidFill>
        <a:latin typeface="+mn-lt"/>
        <a:ea typeface="+mn-ea"/>
        <a:cs typeface="+mn-cs"/>
      </a:defRPr>
    </a:lvl7pPr>
    <a:lvl8pPr marL="3199183" algn="l" defTabSz="914053" rtl="0" eaLnBrk="1" latinLnBrk="0" hangingPunct="1">
      <a:defRPr sz="1200" kern="1200">
        <a:solidFill>
          <a:schemeClr val="tx1"/>
        </a:solidFill>
        <a:latin typeface="+mn-lt"/>
        <a:ea typeface="+mn-ea"/>
        <a:cs typeface="+mn-cs"/>
      </a:defRPr>
    </a:lvl8pPr>
    <a:lvl9pPr marL="3656207" algn="l" defTabSz="9140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1pPr>
            <a:lvl2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2pPr>
            <a:lvl3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3pPr>
            <a:lvl4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4pPr>
            <a:lvl5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5pPr>
            <a:lvl6pPr marL="246757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6pPr>
            <a:lvl7pPr marL="291622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7pPr>
            <a:lvl8pPr marL="336487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8pPr>
            <a:lvl9pPr marL="381352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9pPr>
          </a:lstStyle>
          <a:p>
            <a:pPr eaLnBrk="1"/>
            <a:fld id="{C7ECF6A0-F242-4214-BF76-961911B110C3}" type="slidenum">
              <a:rPr lang="en-US" altLang="en-US" smtClean="0">
                <a:solidFill>
                  <a:srgbClr val="000000"/>
                </a:solidFill>
                <a:latin typeface="Times New Roman" pitchFamily="18" charset="0"/>
                <a:ea typeface="Arial Unicode MS" pitchFamily="34" charset="-128"/>
                <a:cs typeface="Arial Unicode MS" pitchFamily="34" charset="-128"/>
              </a:rPr>
              <a:pPr eaLnBrk="1"/>
              <a:t>15</a:t>
            </a:fld>
            <a:endParaRPr lang="en-US" altLang="en-US" smtClean="0">
              <a:solidFill>
                <a:srgbClr val="000000"/>
              </a:solidFill>
              <a:latin typeface="Times New Roman" pitchFamily="18" charset="0"/>
              <a:ea typeface="Arial Unicode MS" pitchFamily="34" charset="-128"/>
              <a:cs typeface="Arial Unicode MS" pitchFamily="34" charset="-128"/>
            </a:endParaRPr>
          </a:p>
        </p:txBody>
      </p:sp>
      <p:sp>
        <p:nvSpPr>
          <p:cNvPr id="73731" name="Text Box 1"/>
          <p:cNvSpPr txBox="1">
            <a:spLocks noChangeArrowheads="1"/>
          </p:cNvSpPr>
          <p:nvPr/>
        </p:nvSpPr>
        <p:spPr bwMode="auto">
          <a:xfrm>
            <a:off x="3846782" y="9429968"/>
            <a:ext cx="2941657" cy="4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1pPr>
            <a:lvl2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2pPr>
            <a:lvl3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3pPr>
            <a:lvl4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4pPr>
            <a:lvl5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9pPr>
          </a:lstStyle>
          <a:p>
            <a:pPr algn="r" eaLnBrk="1">
              <a:lnSpc>
                <a:spcPct val="95000"/>
              </a:lnSpc>
              <a:buSzPct val="100000"/>
              <a:buFont typeface="Times New Roman" pitchFamily="18" charset="0"/>
              <a:buNone/>
            </a:pPr>
            <a:fld id="{4A5719CE-862B-4246-979B-032EA4B35B13}" type="slidenum">
              <a:rPr lang="en-US" altLang="en-US" sz="1300">
                <a:solidFill>
                  <a:srgbClr val="000000"/>
                </a:solidFill>
                <a:latin typeface="Times New Roman" pitchFamily="18" charset="0"/>
                <a:ea typeface="Arial Unicode MS" pitchFamily="34" charset="-128"/>
                <a:cs typeface="Arial Unicode MS" pitchFamily="34" charset="-128"/>
              </a:rPr>
              <a:pPr algn="r" eaLnBrk="1">
                <a:lnSpc>
                  <a:spcPct val="95000"/>
                </a:lnSpc>
                <a:buSzPct val="100000"/>
                <a:buFont typeface="Times New Roman" pitchFamily="18" charset="0"/>
                <a:buNone/>
              </a:pPr>
              <a:t>15</a:t>
            </a:fld>
            <a:endParaRPr lang="en-US" altLang="en-US" sz="1300">
              <a:solidFill>
                <a:srgbClr val="000000"/>
              </a:solidFill>
              <a:latin typeface="Times New Roman" pitchFamily="18" charset="0"/>
              <a:ea typeface="Arial Unicode MS" pitchFamily="34" charset="-128"/>
              <a:cs typeface="Arial Unicode MS" pitchFamily="34" charset="-128"/>
            </a:endParaRPr>
          </a:p>
        </p:txBody>
      </p:sp>
      <p:sp>
        <p:nvSpPr>
          <p:cNvPr id="73732" name="Rectangle 2"/>
          <p:cNvSpPr>
            <a:spLocks noGrp="1" noRot="1" noChangeAspect="1" noChangeArrowheads="1" noTextEdit="1"/>
          </p:cNvSpPr>
          <p:nvPr>
            <p:ph type="sldImg"/>
          </p:nvPr>
        </p:nvSpPr>
        <p:spPr>
          <a:xfrm>
            <a:off x="90488" y="754063"/>
            <a:ext cx="6615112" cy="3721100"/>
          </a:xfrm>
          <a:solidFill>
            <a:srgbClr val="FFFFFF"/>
          </a:solidFill>
          <a:ln>
            <a:solidFill>
              <a:srgbClr val="000000"/>
            </a:solidFill>
            <a:miter lim="800000"/>
            <a:headEnd/>
            <a:tailEnd/>
          </a:ln>
        </p:spPr>
      </p:sp>
      <p:sp>
        <p:nvSpPr>
          <p:cNvPr id="73733" name="Rectangle 3"/>
          <p:cNvSpPr>
            <a:spLocks noGrp="1" noChangeArrowheads="1"/>
          </p:cNvSpPr>
          <p:nvPr>
            <p:ph type="body" idx="1"/>
          </p:nvPr>
        </p:nvSpPr>
        <p:spPr>
          <a:xfrm>
            <a:off x="680383" y="4714138"/>
            <a:ext cx="5436909" cy="4466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58" tIns="41029" rIns="82058" bIns="41029" anchor="ctr"/>
          <a:lstStyle/>
          <a:p>
            <a:endParaRPr lang="en-US" altLang="en-US" smtClean="0">
              <a:latin typeface="Times New Roman" pitchFamily="18" charset="0"/>
            </a:endParaRPr>
          </a:p>
        </p:txBody>
      </p:sp>
    </p:spTree>
    <p:extLst>
      <p:ext uri="{BB962C8B-B14F-4D97-AF65-F5344CB8AC3E}">
        <p14:creationId xmlns:p14="http://schemas.microsoft.com/office/powerpoint/2010/main" val="231750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1pPr>
            <a:lvl2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2pPr>
            <a:lvl3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3pPr>
            <a:lvl4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4pPr>
            <a:lvl5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5pPr>
            <a:lvl6pPr marL="246757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6pPr>
            <a:lvl7pPr marL="291622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7pPr>
            <a:lvl8pPr marL="336487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8pPr>
            <a:lvl9pPr marL="381352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9pPr>
          </a:lstStyle>
          <a:p>
            <a:pPr eaLnBrk="1"/>
            <a:fld id="{B018BCC3-977C-4592-8BB3-BC8BA3CE7982}" type="slidenum">
              <a:rPr lang="en-US" altLang="en-US" smtClean="0">
                <a:solidFill>
                  <a:srgbClr val="000000"/>
                </a:solidFill>
                <a:latin typeface="Times New Roman" pitchFamily="18" charset="0"/>
                <a:ea typeface="Arial Unicode MS" pitchFamily="34" charset="-128"/>
                <a:cs typeface="Arial Unicode MS" pitchFamily="34" charset="-128"/>
              </a:rPr>
              <a:pPr eaLnBrk="1"/>
              <a:t>21</a:t>
            </a:fld>
            <a:endParaRPr lang="en-US" altLang="en-US" smtClean="0">
              <a:solidFill>
                <a:srgbClr val="000000"/>
              </a:solidFill>
              <a:latin typeface="Times New Roman" pitchFamily="18" charset="0"/>
              <a:ea typeface="Arial Unicode MS" pitchFamily="34" charset="-128"/>
              <a:cs typeface="Arial Unicode MS" pitchFamily="34" charset="-128"/>
            </a:endParaRPr>
          </a:p>
        </p:txBody>
      </p:sp>
      <p:sp>
        <p:nvSpPr>
          <p:cNvPr id="83971" name="Text Box 1"/>
          <p:cNvSpPr txBox="1">
            <a:spLocks noChangeArrowheads="1"/>
          </p:cNvSpPr>
          <p:nvPr/>
        </p:nvSpPr>
        <p:spPr bwMode="auto">
          <a:xfrm>
            <a:off x="3846782" y="9429968"/>
            <a:ext cx="2941657" cy="4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1pPr>
            <a:lvl2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2pPr>
            <a:lvl3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3pPr>
            <a:lvl4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4pPr>
            <a:lvl5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9pPr>
          </a:lstStyle>
          <a:p>
            <a:pPr algn="r" eaLnBrk="1">
              <a:lnSpc>
                <a:spcPct val="95000"/>
              </a:lnSpc>
              <a:buSzPct val="100000"/>
              <a:buFont typeface="Times New Roman" pitchFamily="18" charset="0"/>
              <a:buNone/>
            </a:pPr>
            <a:fld id="{AFB8BAD1-FE32-4603-BE8C-DA85BE348580}" type="slidenum">
              <a:rPr lang="en-US" altLang="en-US" sz="1300">
                <a:solidFill>
                  <a:srgbClr val="000000"/>
                </a:solidFill>
                <a:latin typeface="Times New Roman" pitchFamily="18" charset="0"/>
                <a:ea typeface="Arial Unicode MS" pitchFamily="34" charset="-128"/>
                <a:cs typeface="Arial Unicode MS" pitchFamily="34" charset="-128"/>
              </a:rPr>
              <a:pPr algn="r" eaLnBrk="1">
                <a:lnSpc>
                  <a:spcPct val="95000"/>
                </a:lnSpc>
                <a:buSzPct val="100000"/>
                <a:buFont typeface="Times New Roman" pitchFamily="18" charset="0"/>
                <a:buNone/>
              </a:pPr>
              <a:t>21</a:t>
            </a:fld>
            <a:endParaRPr lang="en-US" altLang="en-US" sz="1300">
              <a:solidFill>
                <a:srgbClr val="000000"/>
              </a:solidFill>
              <a:latin typeface="Times New Roman" pitchFamily="18" charset="0"/>
              <a:ea typeface="Arial Unicode MS" pitchFamily="34" charset="-128"/>
              <a:cs typeface="Arial Unicode MS" pitchFamily="34" charset="-128"/>
            </a:endParaRPr>
          </a:p>
        </p:txBody>
      </p:sp>
      <p:sp>
        <p:nvSpPr>
          <p:cNvPr id="83972" name="Rectangle 2"/>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83973" name="Rectangle 3"/>
          <p:cNvSpPr>
            <a:spLocks noGrp="1" noChangeArrowheads="1"/>
          </p:cNvSpPr>
          <p:nvPr>
            <p:ph type="body" idx="1"/>
          </p:nvPr>
        </p:nvSpPr>
        <p:spPr>
          <a:xfrm>
            <a:off x="680384" y="4714138"/>
            <a:ext cx="5438448" cy="4466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58" tIns="41029" rIns="82058" bIns="41029" anchor="ctr"/>
          <a:lstStyle/>
          <a:p>
            <a:endParaRPr lang="en-US" altLang="en-US" smtClean="0">
              <a:latin typeface="Times New Roman" pitchFamily="18" charset="0"/>
            </a:endParaRPr>
          </a:p>
        </p:txBody>
      </p:sp>
    </p:spTree>
    <p:extLst>
      <p:ext uri="{BB962C8B-B14F-4D97-AF65-F5344CB8AC3E}">
        <p14:creationId xmlns:p14="http://schemas.microsoft.com/office/powerpoint/2010/main" val="273147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1pPr>
            <a:lvl2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2pPr>
            <a:lvl3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3pPr>
            <a:lvl4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4pPr>
            <a:lvl5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5pPr>
            <a:lvl6pPr marL="246757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6pPr>
            <a:lvl7pPr marL="291622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7pPr>
            <a:lvl8pPr marL="336487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8pPr>
            <a:lvl9pPr marL="381352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9pPr>
          </a:lstStyle>
          <a:p>
            <a:pPr eaLnBrk="1"/>
            <a:fld id="{C7ECF6A0-F242-4214-BF76-961911B110C3}" type="slidenum">
              <a:rPr lang="en-US" altLang="en-US" smtClean="0">
                <a:solidFill>
                  <a:srgbClr val="000000"/>
                </a:solidFill>
                <a:latin typeface="Times New Roman" pitchFamily="18" charset="0"/>
                <a:ea typeface="Arial Unicode MS" pitchFamily="34" charset="-128"/>
                <a:cs typeface="Arial Unicode MS" pitchFamily="34" charset="-128"/>
              </a:rPr>
              <a:pPr eaLnBrk="1"/>
              <a:t>23</a:t>
            </a:fld>
            <a:endParaRPr lang="en-US" altLang="en-US" smtClean="0">
              <a:solidFill>
                <a:srgbClr val="000000"/>
              </a:solidFill>
              <a:latin typeface="Times New Roman" pitchFamily="18" charset="0"/>
              <a:ea typeface="Arial Unicode MS" pitchFamily="34" charset="-128"/>
              <a:cs typeface="Arial Unicode MS" pitchFamily="34" charset="-128"/>
            </a:endParaRPr>
          </a:p>
        </p:txBody>
      </p:sp>
      <p:sp>
        <p:nvSpPr>
          <p:cNvPr id="73731" name="Text Box 1"/>
          <p:cNvSpPr txBox="1">
            <a:spLocks noChangeArrowheads="1"/>
          </p:cNvSpPr>
          <p:nvPr/>
        </p:nvSpPr>
        <p:spPr bwMode="auto">
          <a:xfrm>
            <a:off x="3846782" y="9429968"/>
            <a:ext cx="2941657" cy="4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1pPr>
            <a:lvl2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2pPr>
            <a:lvl3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3pPr>
            <a:lvl4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4pPr>
            <a:lvl5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9pPr>
          </a:lstStyle>
          <a:p>
            <a:pPr algn="r" eaLnBrk="1">
              <a:lnSpc>
                <a:spcPct val="95000"/>
              </a:lnSpc>
              <a:buSzPct val="100000"/>
              <a:buFont typeface="Times New Roman" pitchFamily="18" charset="0"/>
              <a:buNone/>
            </a:pPr>
            <a:fld id="{4A5719CE-862B-4246-979B-032EA4B35B13}" type="slidenum">
              <a:rPr lang="en-US" altLang="en-US" sz="1300">
                <a:solidFill>
                  <a:srgbClr val="000000"/>
                </a:solidFill>
                <a:latin typeface="Times New Roman" pitchFamily="18" charset="0"/>
                <a:ea typeface="Arial Unicode MS" pitchFamily="34" charset="-128"/>
                <a:cs typeface="Arial Unicode MS" pitchFamily="34" charset="-128"/>
              </a:rPr>
              <a:pPr algn="r" eaLnBrk="1">
                <a:lnSpc>
                  <a:spcPct val="95000"/>
                </a:lnSpc>
                <a:buSzPct val="100000"/>
                <a:buFont typeface="Times New Roman" pitchFamily="18" charset="0"/>
                <a:buNone/>
              </a:pPr>
              <a:t>23</a:t>
            </a:fld>
            <a:endParaRPr lang="en-US" altLang="en-US" sz="1300">
              <a:solidFill>
                <a:srgbClr val="000000"/>
              </a:solidFill>
              <a:latin typeface="Times New Roman" pitchFamily="18" charset="0"/>
              <a:ea typeface="Arial Unicode MS" pitchFamily="34" charset="-128"/>
              <a:cs typeface="Arial Unicode MS" pitchFamily="34" charset="-128"/>
            </a:endParaRPr>
          </a:p>
        </p:txBody>
      </p:sp>
      <p:sp>
        <p:nvSpPr>
          <p:cNvPr id="73732" name="Rectangle 2"/>
          <p:cNvSpPr>
            <a:spLocks noGrp="1" noRot="1" noChangeAspect="1" noChangeArrowheads="1" noTextEdit="1"/>
          </p:cNvSpPr>
          <p:nvPr>
            <p:ph type="sldImg"/>
          </p:nvPr>
        </p:nvSpPr>
        <p:spPr>
          <a:xfrm>
            <a:off x="90488" y="754063"/>
            <a:ext cx="6615112" cy="3721100"/>
          </a:xfrm>
          <a:solidFill>
            <a:srgbClr val="FFFFFF"/>
          </a:solidFill>
          <a:ln>
            <a:solidFill>
              <a:srgbClr val="000000"/>
            </a:solidFill>
            <a:miter lim="800000"/>
            <a:headEnd/>
            <a:tailEnd/>
          </a:ln>
        </p:spPr>
      </p:sp>
      <p:sp>
        <p:nvSpPr>
          <p:cNvPr id="73733" name="Rectangle 3"/>
          <p:cNvSpPr>
            <a:spLocks noGrp="1" noChangeArrowheads="1"/>
          </p:cNvSpPr>
          <p:nvPr>
            <p:ph type="body" idx="1"/>
          </p:nvPr>
        </p:nvSpPr>
        <p:spPr>
          <a:xfrm>
            <a:off x="680383" y="4714138"/>
            <a:ext cx="5436909" cy="4466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58" tIns="41029" rIns="82058" bIns="41029" anchor="ctr"/>
          <a:lstStyle/>
          <a:p>
            <a:endParaRPr lang="en-US" altLang="en-US" smtClean="0">
              <a:latin typeface="Times New Roman" pitchFamily="18" charset="0"/>
            </a:endParaRPr>
          </a:p>
        </p:txBody>
      </p:sp>
    </p:spTree>
    <p:extLst>
      <p:ext uri="{BB962C8B-B14F-4D97-AF65-F5344CB8AC3E}">
        <p14:creationId xmlns:p14="http://schemas.microsoft.com/office/powerpoint/2010/main" val="231750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1pPr>
            <a:lvl2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2pPr>
            <a:lvl3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3pPr>
            <a:lvl4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4pPr>
            <a:lvl5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5pPr>
            <a:lvl6pPr marL="246757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6pPr>
            <a:lvl7pPr marL="291622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7pPr>
            <a:lvl8pPr marL="336487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8pPr>
            <a:lvl9pPr marL="381352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9pPr>
          </a:lstStyle>
          <a:p>
            <a:pPr eaLnBrk="1"/>
            <a:fld id="{B018BCC3-977C-4592-8BB3-BC8BA3CE7982}" type="slidenum">
              <a:rPr lang="en-US" altLang="en-US" smtClean="0">
                <a:solidFill>
                  <a:srgbClr val="000000"/>
                </a:solidFill>
                <a:latin typeface="Times New Roman" pitchFamily="18" charset="0"/>
                <a:ea typeface="Arial Unicode MS" pitchFamily="34" charset="-128"/>
                <a:cs typeface="Arial Unicode MS" pitchFamily="34" charset="-128"/>
              </a:rPr>
              <a:pPr eaLnBrk="1"/>
              <a:t>33</a:t>
            </a:fld>
            <a:endParaRPr lang="en-US" altLang="en-US" smtClean="0">
              <a:solidFill>
                <a:srgbClr val="000000"/>
              </a:solidFill>
              <a:latin typeface="Times New Roman" pitchFamily="18" charset="0"/>
              <a:ea typeface="Arial Unicode MS" pitchFamily="34" charset="-128"/>
              <a:cs typeface="Arial Unicode MS" pitchFamily="34" charset="-128"/>
            </a:endParaRPr>
          </a:p>
        </p:txBody>
      </p:sp>
      <p:sp>
        <p:nvSpPr>
          <p:cNvPr id="83971" name="Text Box 1"/>
          <p:cNvSpPr txBox="1">
            <a:spLocks noChangeArrowheads="1"/>
          </p:cNvSpPr>
          <p:nvPr/>
        </p:nvSpPr>
        <p:spPr bwMode="auto">
          <a:xfrm>
            <a:off x="3846782" y="9429968"/>
            <a:ext cx="2941657" cy="4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1pPr>
            <a:lvl2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2pPr>
            <a:lvl3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3pPr>
            <a:lvl4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4pPr>
            <a:lvl5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9pPr>
          </a:lstStyle>
          <a:p>
            <a:pPr algn="r" eaLnBrk="1">
              <a:lnSpc>
                <a:spcPct val="95000"/>
              </a:lnSpc>
              <a:buSzPct val="100000"/>
              <a:buFont typeface="Times New Roman" pitchFamily="18" charset="0"/>
              <a:buNone/>
            </a:pPr>
            <a:fld id="{AFB8BAD1-FE32-4603-BE8C-DA85BE348580}" type="slidenum">
              <a:rPr lang="en-US" altLang="en-US" sz="1300">
                <a:solidFill>
                  <a:srgbClr val="000000"/>
                </a:solidFill>
                <a:latin typeface="Times New Roman" pitchFamily="18" charset="0"/>
                <a:ea typeface="Arial Unicode MS" pitchFamily="34" charset="-128"/>
                <a:cs typeface="Arial Unicode MS" pitchFamily="34" charset="-128"/>
              </a:rPr>
              <a:pPr algn="r" eaLnBrk="1">
                <a:lnSpc>
                  <a:spcPct val="95000"/>
                </a:lnSpc>
                <a:buSzPct val="100000"/>
                <a:buFont typeface="Times New Roman" pitchFamily="18" charset="0"/>
                <a:buNone/>
              </a:pPr>
              <a:t>33</a:t>
            </a:fld>
            <a:endParaRPr lang="en-US" altLang="en-US" sz="1300">
              <a:solidFill>
                <a:srgbClr val="000000"/>
              </a:solidFill>
              <a:latin typeface="Times New Roman" pitchFamily="18" charset="0"/>
              <a:ea typeface="Arial Unicode MS" pitchFamily="34" charset="-128"/>
              <a:cs typeface="Arial Unicode MS" pitchFamily="34" charset="-128"/>
            </a:endParaRPr>
          </a:p>
        </p:txBody>
      </p:sp>
      <p:sp>
        <p:nvSpPr>
          <p:cNvPr id="83972" name="Rectangle 2"/>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83973" name="Rectangle 3"/>
          <p:cNvSpPr>
            <a:spLocks noGrp="1" noChangeArrowheads="1"/>
          </p:cNvSpPr>
          <p:nvPr>
            <p:ph type="body" idx="1"/>
          </p:nvPr>
        </p:nvSpPr>
        <p:spPr>
          <a:xfrm>
            <a:off x="680384" y="4714138"/>
            <a:ext cx="5438448" cy="4466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58" tIns="41029" rIns="82058" bIns="41029" anchor="ctr"/>
          <a:lstStyle/>
          <a:p>
            <a:endParaRPr lang="en-US" altLang="en-US" smtClean="0">
              <a:latin typeface="Times New Roman" pitchFamily="18" charset="0"/>
            </a:endParaRPr>
          </a:p>
        </p:txBody>
      </p:sp>
    </p:spTree>
    <p:extLst>
      <p:ext uri="{BB962C8B-B14F-4D97-AF65-F5344CB8AC3E}">
        <p14:creationId xmlns:p14="http://schemas.microsoft.com/office/powerpoint/2010/main" val="344957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1pPr>
            <a:lvl2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2pPr>
            <a:lvl3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3pPr>
            <a:lvl4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4pPr>
            <a:lvl5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5pPr>
            <a:lvl6pPr marL="246757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6pPr>
            <a:lvl7pPr marL="291622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7pPr>
            <a:lvl8pPr marL="336487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8pPr>
            <a:lvl9pPr marL="381352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9pPr>
          </a:lstStyle>
          <a:p>
            <a:pPr eaLnBrk="1"/>
            <a:fld id="{B018BCC3-977C-4592-8BB3-BC8BA3CE7982}" type="slidenum">
              <a:rPr lang="en-US" altLang="en-US" smtClean="0">
                <a:solidFill>
                  <a:srgbClr val="000000"/>
                </a:solidFill>
                <a:latin typeface="Times New Roman" pitchFamily="18" charset="0"/>
                <a:ea typeface="Arial Unicode MS" pitchFamily="34" charset="-128"/>
                <a:cs typeface="Arial Unicode MS" pitchFamily="34" charset="-128"/>
              </a:rPr>
              <a:pPr eaLnBrk="1"/>
              <a:t>34</a:t>
            </a:fld>
            <a:endParaRPr lang="en-US" altLang="en-US" smtClean="0">
              <a:solidFill>
                <a:srgbClr val="000000"/>
              </a:solidFill>
              <a:latin typeface="Times New Roman" pitchFamily="18" charset="0"/>
              <a:ea typeface="Arial Unicode MS" pitchFamily="34" charset="-128"/>
              <a:cs typeface="Arial Unicode MS" pitchFamily="34" charset="-128"/>
            </a:endParaRPr>
          </a:p>
        </p:txBody>
      </p:sp>
      <p:sp>
        <p:nvSpPr>
          <p:cNvPr id="83971" name="Text Box 1"/>
          <p:cNvSpPr txBox="1">
            <a:spLocks noChangeArrowheads="1"/>
          </p:cNvSpPr>
          <p:nvPr/>
        </p:nvSpPr>
        <p:spPr bwMode="auto">
          <a:xfrm>
            <a:off x="3846782" y="9429968"/>
            <a:ext cx="2941657" cy="4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1pPr>
            <a:lvl2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2pPr>
            <a:lvl3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3pPr>
            <a:lvl4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4pPr>
            <a:lvl5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9pPr>
          </a:lstStyle>
          <a:p>
            <a:pPr algn="r" eaLnBrk="1">
              <a:lnSpc>
                <a:spcPct val="95000"/>
              </a:lnSpc>
              <a:buSzPct val="100000"/>
              <a:buFont typeface="Times New Roman" pitchFamily="18" charset="0"/>
              <a:buNone/>
            </a:pPr>
            <a:fld id="{AFB8BAD1-FE32-4603-BE8C-DA85BE348580}" type="slidenum">
              <a:rPr lang="en-US" altLang="en-US" sz="1300">
                <a:solidFill>
                  <a:srgbClr val="000000"/>
                </a:solidFill>
                <a:latin typeface="Times New Roman" pitchFamily="18" charset="0"/>
                <a:ea typeface="Arial Unicode MS" pitchFamily="34" charset="-128"/>
                <a:cs typeface="Arial Unicode MS" pitchFamily="34" charset="-128"/>
              </a:rPr>
              <a:pPr algn="r" eaLnBrk="1">
                <a:lnSpc>
                  <a:spcPct val="95000"/>
                </a:lnSpc>
                <a:buSzPct val="100000"/>
                <a:buFont typeface="Times New Roman" pitchFamily="18" charset="0"/>
                <a:buNone/>
              </a:pPr>
              <a:t>34</a:t>
            </a:fld>
            <a:endParaRPr lang="en-US" altLang="en-US" sz="1300">
              <a:solidFill>
                <a:srgbClr val="000000"/>
              </a:solidFill>
              <a:latin typeface="Times New Roman" pitchFamily="18" charset="0"/>
              <a:ea typeface="Arial Unicode MS" pitchFamily="34" charset="-128"/>
              <a:cs typeface="Arial Unicode MS" pitchFamily="34" charset="-128"/>
            </a:endParaRPr>
          </a:p>
        </p:txBody>
      </p:sp>
      <p:sp>
        <p:nvSpPr>
          <p:cNvPr id="83972" name="Rectangle 2"/>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83973" name="Rectangle 3"/>
          <p:cNvSpPr>
            <a:spLocks noGrp="1" noChangeArrowheads="1"/>
          </p:cNvSpPr>
          <p:nvPr>
            <p:ph type="body" idx="1"/>
          </p:nvPr>
        </p:nvSpPr>
        <p:spPr>
          <a:xfrm>
            <a:off x="680384" y="4714138"/>
            <a:ext cx="5438448" cy="4466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58" tIns="41029" rIns="82058" bIns="41029" anchor="ctr"/>
          <a:lstStyle/>
          <a:p>
            <a:endParaRPr lang="en-US" altLang="en-US" smtClean="0">
              <a:latin typeface="Times New Roman" pitchFamily="18" charset="0"/>
            </a:endParaRPr>
          </a:p>
        </p:txBody>
      </p:sp>
    </p:spTree>
    <p:extLst>
      <p:ext uri="{BB962C8B-B14F-4D97-AF65-F5344CB8AC3E}">
        <p14:creationId xmlns:p14="http://schemas.microsoft.com/office/powerpoint/2010/main" val="344957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1pPr>
            <a:lvl2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2pPr>
            <a:lvl3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3pPr>
            <a:lvl4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4pPr>
            <a:lvl5pPr eaLnBrk="0" hangingPunct="0">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5pPr>
            <a:lvl6pPr marL="246757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6pPr>
            <a:lvl7pPr marL="2916227"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7pPr>
            <a:lvl8pPr marL="336487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8pPr>
            <a:lvl9pPr marL="3813528" indent="-224325" defTabSz="448650" eaLnBrk="0" fontAlgn="base" hangingPunct="0">
              <a:spcBef>
                <a:spcPct val="0"/>
              </a:spcBef>
              <a:spcAft>
                <a:spcPct val="0"/>
              </a:spcAft>
              <a:tabLst>
                <a:tab pos="0" algn="l"/>
                <a:tab pos="409706" algn="l"/>
                <a:tab pos="819410" algn="l"/>
                <a:tab pos="1230673" algn="l"/>
                <a:tab pos="1640378" algn="l"/>
                <a:tab pos="2050083" algn="l"/>
                <a:tab pos="2461346" algn="l"/>
                <a:tab pos="2871051" algn="l"/>
                <a:tab pos="3282314" algn="l"/>
                <a:tab pos="3692019" algn="l"/>
                <a:tab pos="4101724" algn="l"/>
                <a:tab pos="4512987" algn="l"/>
                <a:tab pos="4922691" algn="l"/>
                <a:tab pos="5332397" algn="l"/>
                <a:tab pos="5743660" algn="l"/>
                <a:tab pos="6153364" algn="l"/>
                <a:tab pos="6564627" algn="l"/>
                <a:tab pos="6974333" algn="l"/>
                <a:tab pos="7384037" algn="l"/>
                <a:tab pos="7795300" algn="l"/>
                <a:tab pos="8205006" algn="l"/>
              </a:tabLst>
              <a:defRPr>
                <a:solidFill>
                  <a:schemeClr val="bg1"/>
                </a:solidFill>
                <a:latin typeface="Arial" pitchFamily="34" charset="0"/>
                <a:ea typeface="Microsoft YaHei" pitchFamily="34" charset="-122"/>
              </a:defRPr>
            </a:lvl9pPr>
          </a:lstStyle>
          <a:p>
            <a:pPr eaLnBrk="1"/>
            <a:fld id="{B018BCC3-977C-4592-8BB3-BC8BA3CE7982}" type="slidenum">
              <a:rPr lang="en-US" altLang="en-US" smtClean="0">
                <a:solidFill>
                  <a:srgbClr val="000000"/>
                </a:solidFill>
                <a:latin typeface="Times New Roman" pitchFamily="18" charset="0"/>
                <a:ea typeface="Arial Unicode MS" pitchFamily="34" charset="-128"/>
                <a:cs typeface="Arial Unicode MS" pitchFamily="34" charset="-128"/>
              </a:rPr>
              <a:pPr eaLnBrk="1"/>
              <a:t>37</a:t>
            </a:fld>
            <a:endParaRPr lang="en-US" altLang="en-US" smtClean="0">
              <a:solidFill>
                <a:srgbClr val="000000"/>
              </a:solidFill>
              <a:latin typeface="Times New Roman" pitchFamily="18" charset="0"/>
              <a:ea typeface="Arial Unicode MS" pitchFamily="34" charset="-128"/>
              <a:cs typeface="Arial Unicode MS" pitchFamily="34" charset="-128"/>
            </a:endParaRPr>
          </a:p>
        </p:txBody>
      </p:sp>
      <p:sp>
        <p:nvSpPr>
          <p:cNvPr id="83971" name="Text Box 1"/>
          <p:cNvSpPr txBox="1">
            <a:spLocks noChangeArrowheads="1"/>
          </p:cNvSpPr>
          <p:nvPr/>
        </p:nvSpPr>
        <p:spPr bwMode="auto">
          <a:xfrm>
            <a:off x="3846782" y="9429968"/>
            <a:ext cx="2941657" cy="4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1pPr>
            <a:lvl2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2pPr>
            <a:lvl3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3pPr>
            <a:lvl4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4pPr>
            <a:lvl5pPr eaLnBrk="0" hangingPunct="0">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0" algn="l"/>
                <a:tab pos="417513" algn="l"/>
                <a:tab pos="835025" algn="l"/>
                <a:tab pos="1254125" algn="l"/>
                <a:tab pos="1671638" algn="l"/>
                <a:tab pos="2089150" algn="l"/>
                <a:tab pos="2508250" algn="l"/>
                <a:tab pos="2925763" algn="l"/>
                <a:tab pos="3344863" algn="l"/>
                <a:tab pos="3762375" algn="l"/>
                <a:tab pos="4179888" algn="l"/>
                <a:tab pos="4598988" algn="l"/>
                <a:tab pos="5016500" algn="l"/>
                <a:tab pos="5434013" algn="l"/>
                <a:tab pos="5853113" algn="l"/>
                <a:tab pos="6270625" algn="l"/>
                <a:tab pos="6689725" algn="l"/>
                <a:tab pos="7107238" algn="l"/>
                <a:tab pos="7524750" algn="l"/>
                <a:tab pos="7943850" algn="l"/>
                <a:tab pos="8361363" algn="l"/>
              </a:tabLst>
              <a:defRPr>
                <a:solidFill>
                  <a:schemeClr val="bg1"/>
                </a:solidFill>
                <a:latin typeface="Arial" pitchFamily="34" charset="0"/>
                <a:ea typeface="Microsoft YaHei" pitchFamily="34" charset="-122"/>
              </a:defRPr>
            </a:lvl9pPr>
          </a:lstStyle>
          <a:p>
            <a:pPr algn="r" eaLnBrk="1">
              <a:lnSpc>
                <a:spcPct val="95000"/>
              </a:lnSpc>
              <a:buSzPct val="100000"/>
              <a:buFont typeface="Times New Roman" pitchFamily="18" charset="0"/>
              <a:buNone/>
            </a:pPr>
            <a:fld id="{AFB8BAD1-FE32-4603-BE8C-DA85BE348580}" type="slidenum">
              <a:rPr lang="en-US" altLang="en-US" sz="1300">
                <a:solidFill>
                  <a:srgbClr val="000000"/>
                </a:solidFill>
                <a:latin typeface="Times New Roman" pitchFamily="18" charset="0"/>
                <a:ea typeface="Arial Unicode MS" pitchFamily="34" charset="-128"/>
                <a:cs typeface="Arial Unicode MS" pitchFamily="34" charset="-128"/>
              </a:rPr>
              <a:pPr algn="r" eaLnBrk="1">
                <a:lnSpc>
                  <a:spcPct val="95000"/>
                </a:lnSpc>
                <a:buSzPct val="100000"/>
                <a:buFont typeface="Times New Roman" pitchFamily="18" charset="0"/>
                <a:buNone/>
              </a:pPr>
              <a:t>37</a:t>
            </a:fld>
            <a:endParaRPr lang="en-US" altLang="en-US" sz="1300">
              <a:solidFill>
                <a:srgbClr val="000000"/>
              </a:solidFill>
              <a:latin typeface="Times New Roman" pitchFamily="18" charset="0"/>
              <a:ea typeface="Arial Unicode MS" pitchFamily="34" charset="-128"/>
              <a:cs typeface="Arial Unicode MS" pitchFamily="34" charset="-128"/>
            </a:endParaRPr>
          </a:p>
        </p:txBody>
      </p:sp>
      <p:sp>
        <p:nvSpPr>
          <p:cNvPr id="83972" name="Rectangle 2"/>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83973" name="Rectangle 3"/>
          <p:cNvSpPr>
            <a:spLocks noGrp="1" noChangeArrowheads="1"/>
          </p:cNvSpPr>
          <p:nvPr>
            <p:ph type="body" idx="1"/>
          </p:nvPr>
        </p:nvSpPr>
        <p:spPr>
          <a:xfrm>
            <a:off x="680384" y="4714138"/>
            <a:ext cx="5438448" cy="4466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58" tIns="41029" rIns="82058" bIns="41029" anchor="ctr"/>
          <a:lstStyle/>
          <a:p>
            <a:endParaRPr lang="en-US" altLang="en-US" smtClean="0">
              <a:latin typeface="Times New Roman" pitchFamily="18" charset="0"/>
            </a:endParaRPr>
          </a:p>
        </p:txBody>
      </p:sp>
    </p:spTree>
    <p:extLst>
      <p:ext uri="{BB962C8B-B14F-4D97-AF65-F5344CB8AC3E}">
        <p14:creationId xmlns:p14="http://schemas.microsoft.com/office/powerpoint/2010/main" val="118682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42"/>
            <a:ext cx="103632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3901" indent="0" algn="ctr">
              <a:buNone/>
              <a:defRPr>
                <a:solidFill>
                  <a:schemeClr val="tx1">
                    <a:tint val="75000"/>
                  </a:schemeClr>
                </a:solidFill>
              </a:defRPr>
            </a:lvl2pPr>
            <a:lvl3pPr marL="1087803" indent="0" algn="ctr">
              <a:buNone/>
              <a:defRPr>
                <a:solidFill>
                  <a:schemeClr val="tx1">
                    <a:tint val="75000"/>
                  </a:schemeClr>
                </a:solidFill>
              </a:defRPr>
            </a:lvl3pPr>
            <a:lvl4pPr marL="1631698" indent="0" algn="ctr">
              <a:buNone/>
              <a:defRPr>
                <a:solidFill>
                  <a:schemeClr val="tx1">
                    <a:tint val="75000"/>
                  </a:schemeClr>
                </a:solidFill>
              </a:defRPr>
            </a:lvl4pPr>
            <a:lvl5pPr marL="2175600" indent="0" algn="ctr">
              <a:buNone/>
              <a:defRPr>
                <a:solidFill>
                  <a:schemeClr val="tx1">
                    <a:tint val="75000"/>
                  </a:schemeClr>
                </a:solidFill>
              </a:defRPr>
            </a:lvl5pPr>
            <a:lvl6pPr marL="2719496" indent="0" algn="ctr">
              <a:buNone/>
              <a:defRPr>
                <a:solidFill>
                  <a:schemeClr val="tx1">
                    <a:tint val="75000"/>
                  </a:schemeClr>
                </a:solidFill>
              </a:defRPr>
            </a:lvl6pPr>
            <a:lvl7pPr marL="3263394" indent="0" algn="ctr">
              <a:buNone/>
              <a:defRPr>
                <a:solidFill>
                  <a:schemeClr val="tx1">
                    <a:tint val="75000"/>
                  </a:schemeClr>
                </a:solidFill>
              </a:defRPr>
            </a:lvl7pPr>
            <a:lvl8pPr marL="3807291" indent="0" algn="ctr">
              <a:buNone/>
              <a:defRPr>
                <a:solidFill>
                  <a:schemeClr val="tx1">
                    <a:tint val="75000"/>
                  </a:schemeClr>
                </a:solidFill>
              </a:defRPr>
            </a:lvl8pPr>
            <a:lvl9pPr marL="4351194"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777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240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52"/>
            <a:ext cx="27432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09600" y="274652"/>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944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3640" indent="0" algn="ctr">
              <a:buNone/>
              <a:defRPr>
                <a:solidFill>
                  <a:schemeClr val="tx1">
                    <a:tint val="75000"/>
                  </a:schemeClr>
                </a:solidFill>
              </a:defRPr>
            </a:lvl2pPr>
            <a:lvl3pPr marL="1087275" indent="0" algn="ctr">
              <a:buNone/>
              <a:defRPr>
                <a:solidFill>
                  <a:schemeClr val="tx1">
                    <a:tint val="75000"/>
                  </a:schemeClr>
                </a:solidFill>
              </a:defRPr>
            </a:lvl3pPr>
            <a:lvl4pPr marL="1630913" indent="0" algn="ctr">
              <a:buNone/>
              <a:defRPr>
                <a:solidFill>
                  <a:schemeClr val="tx1">
                    <a:tint val="75000"/>
                  </a:schemeClr>
                </a:solidFill>
              </a:defRPr>
            </a:lvl4pPr>
            <a:lvl5pPr marL="2174556" indent="0" algn="ctr">
              <a:buNone/>
              <a:defRPr>
                <a:solidFill>
                  <a:schemeClr val="tx1">
                    <a:tint val="75000"/>
                  </a:schemeClr>
                </a:solidFill>
              </a:defRPr>
            </a:lvl5pPr>
            <a:lvl6pPr marL="2718188" indent="0" algn="ctr">
              <a:buNone/>
              <a:defRPr>
                <a:solidFill>
                  <a:schemeClr val="tx1">
                    <a:tint val="75000"/>
                  </a:schemeClr>
                </a:solidFill>
              </a:defRPr>
            </a:lvl6pPr>
            <a:lvl7pPr marL="3261829" indent="0" algn="ctr">
              <a:buNone/>
              <a:defRPr>
                <a:solidFill>
                  <a:schemeClr val="tx1">
                    <a:tint val="75000"/>
                  </a:schemeClr>
                </a:solidFill>
              </a:defRPr>
            </a:lvl7pPr>
            <a:lvl8pPr marL="3805468" indent="0" algn="ctr">
              <a:buNone/>
              <a:defRPr>
                <a:solidFill>
                  <a:schemeClr val="tx1">
                    <a:tint val="75000"/>
                  </a:schemeClr>
                </a:solidFill>
              </a:defRPr>
            </a:lvl8pPr>
            <a:lvl9pPr marL="43491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0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433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0"/>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400">
                <a:solidFill>
                  <a:schemeClr val="tx1">
                    <a:tint val="75000"/>
                  </a:schemeClr>
                </a:solidFill>
              </a:defRPr>
            </a:lvl1pPr>
            <a:lvl2pPr marL="543640" indent="0">
              <a:buNone/>
              <a:defRPr sz="2100">
                <a:solidFill>
                  <a:schemeClr val="tx1">
                    <a:tint val="75000"/>
                  </a:schemeClr>
                </a:solidFill>
              </a:defRPr>
            </a:lvl2pPr>
            <a:lvl3pPr marL="1087275" indent="0">
              <a:buNone/>
              <a:defRPr sz="1900">
                <a:solidFill>
                  <a:schemeClr val="tx1">
                    <a:tint val="75000"/>
                  </a:schemeClr>
                </a:solidFill>
              </a:defRPr>
            </a:lvl3pPr>
            <a:lvl4pPr marL="1630913" indent="0">
              <a:buNone/>
              <a:defRPr sz="1700">
                <a:solidFill>
                  <a:schemeClr val="tx1">
                    <a:tint val="75000"/>
                  </a:schemeClr>
                </a:solidFill>
              </a:defRPr>
            </a:lvl4pPr>
            <a:lvl5pPr marL="2174556" indent="0">
              <a:buNone/>
              <a:defRPr sz="1700">
                <a:solidFill>
                  <a:schemeClr val="tx1">
                    <a:tint val="75000"/>
                  </a:schemeClr>
                </a:solidFill>
              </a:defRPr>
            </a:lvl5pPr>
            <a:lvl6pPr marL="2718188" indent="0">
              <a:buNone/>
              <a:defRPr sz="1700">
                <a:solidFill>
                  <a:schemeClr val="tx1">
                    <a:tint val="75000"/>
                  </a:schemeClr>
                </a:solidFill>
              </a:defRPr>
            </a:lvl6pPr>
            <a:lvl7pPr marL="3261829" indent="0">
              <a:buNone/>
              <a:defRPr sz="1700">
                <a:solidFill>
                  <a:schemeClr val="tx1">
                    <a:tint val="75000"/>
                  </a:schemeClr>
                </a:solidFill>
              </a:defRPr>
            </a:lvl7pPr>
            <a:lvl8pPr marL="3805468" indent="0">
              <a:buNone/>
              <a:defRPr sz="1700">
                <a:solidFill>
                  <a:schemeClr val="tx1">
                    <a:tint val="75000"/>
                  </a:schemeClr>
                </a:solidFill>
              </a:defRPr>
            </a:lvl8pPr>
            <a:lvl9pPr marL="4349106"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066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637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16" y="1535113"/>
            <a:ext cx="5386917" cy="639763"/>
          </a:xfrm>
        </p:spPr>
        <p:txBody>
          <a:bodyPr anchor="b"/>
          <a:lstStyle>
            <a:lvl1pPr marL="0" indent="0">
              <a:buNone/>
              <a:defRPr sz="2900" b="1"/>
            </a:lvl1pPr>
            <a:lvl2pPr marL="543640" indent="0">
              <a:buNone/>
              <a:defRPr sz="2400" b="1"/>
            </a:lvl2pPr>
            <a:lvl3pPr marL="1087275" indent="0">
              <a:buNone/>
              <a:defRPr sz="2100" b="1"/>
            </a:lvl3pPr>
            <a:lvl4pPr marL="1630913" indent="0">
              <a:buNone/>
              <a:defRPr sz="1900" b="1"/>
            </a:lvl4pPr>
            <a:lvl5pPr marL="2174556" indent="0">
              <a:buNone/>
              <a:defRPr sz="1900" b="1"/>
            </a:lvl5pPr>
            <a:lvl6pPr marL="2718188" indent="0">
              <a:buNone/>
              <a:defRPr sz="1900" b="1"/>
            </a:lvl6pPr>
            <a:lvl7pPr marL="3261829" indent="0">
              <a:buNone/>
              <a:defRPr sz="1900" b="1"/>
            </a:lvl7pPr>
            <a:lvl8pPr marL="3805468" indent="0">
              <a:buNone/>
              <a:defRPr sz="1900" b="1"/>
            </a:lvl8pPr>
            <a:lvl9pPr marL="4349106"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9" y="1535113"/>
            <a:ext cx="5389033" cy="639763"/>
          </a:xfrm>
        </p:spPr>
        <p:txBody>
          <a:bodyPr anchor="b"/>
          <a:lstStyle>
            <a:lvl1pPr marL="0" indent="0">
              <a:buNone/>
              <a:defRPr sz="2900" b="1"/>
            </a:lvl1pPr>
            <a:lvl2pPr marL="543640" indent="0">
              <a:buNone/>
              <a:defRPr sz="2400" b="1"/>
            </a:lvl2pPr>
            <a:lvl3pPr marL="1087275" indent="0">
              <a:buNone/>
              <a:defRPr sz="2100" b="1"/>
            </a:lvl3pPr>
            <a:lvl4pPr marL="1630913" indent="0">
              <a:buNone/>
              <a:defRPr sz="1900" b="1"/>
            </a:lvl4pPr>
            <a:lvl5pPr marL="2174556" indent="0">
              <a:buNone/>
              <a:defRPr sz="1900" b="1"/>
            </a:lvl5pPr>
            <a:lvl6pPr marL="2718188" indent="0">
              <a:buNone/>
              <a:defRPr sz="1900" b="1"/>
            </a:lvl6pPr>
            <a:lvl7pPr marL="3261829" indent="0">
              <a:buNone/>
              <a:defRPr sz="1900" b="1"/>
            </a:lvl7pPr>
            <a:lvl8pPr marL="3805468" indent="0">
              <a:buNone/>
              <a:defRPr sz="1900" b="1"/>
            </a:lvl8pPr>
            <a:lvl9pPr marL="4349106"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62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41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548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700"/>
            </a:lvl1pPr>
            <a:lvl2pPr marL="543640" indent="0">
              <a:buNone/>
              <a:defRPr sz="1500"/>
            </a:lvl2pPr>
            <a:lvl3pPr marL="1087275" indent="0">
              <a:buNone/>
              <a:defRPr sz="1200"/>
            </a:lvl3pPr>
            <a:lvl4pPr marL="1630913" indent="0">
              <a:buNone/>
              <a:defRPr sz="1100"/>
            </a:lvl4pPr>
            <a:lvl5pPr marL="2174556" indent="0">
              <a:buNone/>
              <a:defRPr sz="1100"/>
            </a:lvl5pPr>
            <a:lvl6pPr marL="2718188" indent="0">
              <a:buNone/>
              <a:defRPr sz="1100"/>
            </a:lvl6pPr>
            <a:lvl7pPr marL="3261829" indent="0">
              <a:buNone/>
              <a:defRPr sz="1100"/>
            </a:lvl7pPr>
            <a:lvl8pPr marL="3805468" indent="0">
              <a:buNone/>
              <a:defRPr sz="1100"/>
            </a:lvl8pPr>
            <a:lvl9pPr marL="434910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60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5223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900"/>
            </a:lvl1pPr>
            <a:lvl2pPr marL="543640" indent="0">
              <a:buNone/>
              <a:defRPr sz="3300"/>
            </a:lvl2pPr>
            <a:lvl3pPr marL="1087275" indent="0">
              <a:buNone/>
              <a:defRPr sz="2900"/>
            </a:lvl3pPr>
            <a:lvl4pPr marL="1630913" indent="0">
              <a:buNone/>
              <a:defRPr sz="2400"/>
            </a:lvl4pPr>
            <a:lvl5pPr marL="2174556" indent="0">
              <a:buNone/>
              <a:defRPr sz="2400"/>
            </a:lvl5pPr>
            <a:lvl6pPr marL="2718188" indent="0">
              <a:buNone/>
              <a:defRPr sz="2400"/>
            </a:lvl6pPr>
            <a:lvl7pPr marL="3261829" indent="0">
              <a:buNone/>
              <a:defRPr sz="2400"/>
            </a:lvl7pPr>
            <a:lvl8pPr marL="3805468" indent="0">
              <a:buNone/>
              <a:defRPr sz="2400"/>
            </a:lvl8pPr>
            <a:lvl9pPr marL="4349106" indent="0">
              <a:buNone/>
              <a:defRPr sz="24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700"/>
            </a:lvl1pPr>
            <a:lvl2pPr marL="543640" indent="0">
              <a:buNone/>
              <a:defRPr sz="1500"/>
            </a:lvl2pPr>
            <a:lvl3pPr marL="1087275" indent="0">
              <a:buNone/>
              <a:defRPr sz="1200"/>
            </a:lvl3pPr>
            <a:lvl4pPr marL="1630913" indent="0">
              <a:buNone/>
              <a:defRPr sz="1100"/>
            </a:lvl4pPr>
            <a:lvl5pPr marL="2174556" indent="0">
              <a:buNone/>
              <a:defRPr sz="1100"/>
            </a:lvl5pPr>
            <a:lvl6pPr marL="2718188" indent="0">
              <a:buNone/>
              <a:defRPr sz="1100"/>
            </a:lvl6pPr>
            <a:lvl7pPr marL="3261829" indent="0">
              <a:buNone/>
              <a:defRPr sz="1100"/>
            </a:lvl7pPr>
            <a:lvl8pPr marL="3805468" indent="0">
              <a:buNone/>
              <a:defRPr sz="1100"/>
            </a:lvl8pPr>
            <a:lvl9pPr marL="434910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173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511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6"/>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6"/>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283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3972" indent="0" algn="ctr">
              <a:buNone/>
              <a:defRPr>
                <a:solidFill>
                  <a:schemeClr val="tx1">
                    <a:tint val="75000"/>
                  </a:schemeClr>
                </a:solidFill>
              </a:defRPr>
            </a:lvl2pPr>
            <a:lvl3pPr marL="1087942" indent="0" algn="ctr">
              <a:buNone/>
              <a:defRPr>
                <a:solidFill>
                  <a:schemeClr val="tx1">
                    <a:tint val="75000"/>
                  </a:schemeClr>
                </a:solidFill>
              </a:defRPr>
            </a:lvl3pPr>
            <a:lvl4pPr marL="1631914" indent="0" algn="ctr">
              <a:buNone/>
              <a:defRPr>
                <a:solidFill>
                  <a:schemeClr val="tx1">
                    <a:tint val="75000"/>
                  </a:schemeClr>
                </a:solidFill>
              </a:defRPr>
            </a:lvl4pPr>
            <a:lvl5pPr marL="2175884" indent="0" algn="ctr">
              <a:buNone/>
              <a:defRPr>
                <a:solidFill>
                  <a:schemeClr val="tx1">
                    <a:tint val="75000"/>
                  </a:schemeClr>
                </a:solidFill>
              </a:defRPr>
            </a:lvl5pPr>
            <a:lvl6pPr marL="2719856" indent="0" algn="ctr">
              <a:buNone/>
              <a:defRPr>
                <a:solidFill>
                  <a:schemeClr val="tx1">
                    <a:tint val="75000"/>
                  </a:schemeClr>
                </a:solidFill>
              </a:defRPr>
            </a:lvl6pPr>
            <a:lvl7pPr marL="3263832" indent="0" algn="ctr">
              <a:buNone/>
              <a:defRPr>
                <a:solidFill>
                  <a:schemeClr val="tx1">
                    <a:tint val="75000"/>
                  </a:schemeClr>
                </a:solidFill>
              </a:defRPr>
            </a:lvl7pPr>
            <a:lvl8pPr marL="3807802" indent="0" algn="ctr">
              <a:buNone/>
              <a:defRPr>
                <a:solidFill>
                  <a:schemeClr val="tx1">
                    <a:tint val="75000"/>
                  </a:schemeClr>
                </a:solidFill>
              </a:defRPr>
            </a:lvl8pPr>
            <a:lvl9pPr marL="43517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139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005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400">
                <a:solidFill>
                  <a:schemeClr val="tx1">
                    <a:tint val="75000"/>
                  </a:schemeClr>
                </a:solidFill>
              </a:defRPr>
            </a:lvl1pPr>
            <a:lvl2pPr marL="543972" indent="0">
              <a:buNone/>
              <a:defRPr sz="2100">
                <a:solidFill>
                  <a:schemeClr val="tx1">
                    <a:tint val="75000"/>
                  </a:schemeClr>
                </a:solidFill>
              </a:defRPr>
            </a:lvl2pPr>
            <a:lvl3pPr marL="1087942" indent="0">
              <a:buNone/>
              <a:defRPr sz="1900">
                <a:solidFill>
                  <a:schemeClr val="tx1">
                    <a:tint val="75000"/>
                  </a:schemeClr>
                </a:solidFill>
              </a:defRPr>
            </a:lvl3pPr>
            <a:lvl4pPr marL="1631914" indent="0">
              <a:buNone/>
              <a:defRPr sz="1700">
                <a:solidFill>
                  <a:schemeClr val="tx1">
                    <a:tint val="75000"/>
                  </a:schemeClr>
                </a:solidFill>
              </a:defRPr>
            </a:lvl4pPr>
            <a:lvl5pPr marL="2175884" indent="0">
              <a:buNone/>
              <a:defRPr sz="1700">
                <a:solidFill>
                  <a:schemeClr val="tx1">
                    <a:tint val="75000"/>
                  </a:schemeClr>
                </a:solidFill>
              </a:defRPr>
            </a:lvl5pPr>
            <a:lvl6pPr marL="2719856" indent="0">
              <a:buNone/>
              <a:defRPr sz="1700">
                <a:solidFill>
                  <a:schemeClr val="tx1">
                    <a:tint val="75000"/>
                  </a:schemeClr>
                </a:solidFill>
              </a:defRPr>
            </a:lvl6pPr>
            <a:lvl7pPr marL="3263832" indent="0">
              <a:buNone/>
              <a:defRPr sz="1700">
                <a:solidFill>
                  <a:schemeClr val="tx1">
                    <a:tint val="75000"/>
                  </a:schemeClr>
                </a:solidFill>
              </a:defRPr>
            </a:lvl7pPr>
            <a:lvl8pPr marL="3807802" indent="0">
              <a:buNone/>
              <a:defRPr sz="1700">
                <a:solidFill>
                  <a:schemeClr val="tx1">
                    <a:tint val="75000"/>
                  </a:schemeClr>
                </a:solidFill>
              </a:defRPr>
            </a:lvl8pPr>
            <a:lvl9pPr marL="435177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671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85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3"/>
            <a:ext cx="5386917" cy="639763"/>
          </a:xfrm>
        </p:spPr>
        <p:txBody>
          <a:bodyPr anchor="b"/>
          <a:lstStyle>
            <a:lvl1pPr marL="0" indent="0">
              <a:buNone/>
              <a:defRPr sz="2900" b="1"/>
            </a:lvl1pPr>
            <a:lvl2pPr marL="543972" indent="0">
              <a:buNone/>
              <a:defRPr sz="2400" b="1"/>
            </a:lvl2pPr>
            <a:lvl3pPr marL="1087942" indent="0">
              <a:buNone/>
              <a:defRPr sz="2100" b="1"/>
            </a:lvl3pPr>
            <a:lvl4pPr marL="1631914" indent="0">
              <a:buNone/>
              <a:defRPr sz="1900" b="1"/>
            </a:lvl4pPr>
            <a:lvl5pPr marL="2175884" indent="0">
              <a:buNone/>
              <a:defRPr sz="1900" b="1"/>
            </a:lvl5pPr>
            <a:lvl6pPr marL="2719856" indent="0">
              <a:buNone/>
              <a:defRPr sz="1900" b="1"/>
            </a:lvl6pPr>
            <a:lvl7pPr marL="3263832" indent="0">
              <a:buNone/>
              <a:defRPr sz="1900" b="1"/>
            </a:lvl7pPr>
            <a:lvl8pPr marL="3807802" indent="0">
              <a:buNone/>
              <a:defRPr sz="1900" b="1"/>
            </a:lvl8pPr>
            <a:lvl9pPr marL="4351774"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2900" b="1"/>
            </a:lvl1pPr>
            <a:lvl2pPr marL="543972" indent="0">
              <a:buNone/>
              <a:defRPr sz="2400" b="1"/>
            </a:lvl2pPr>
            <a:lvl3pPr marL="1087942" indent="0">
              <a:buNone/>
              <a:defRPr sz="2100" b="1"/>
            </a:lvl3pPr>
            <a:lvl4pPr marL="1631914" indent="0">
              <a:buNone/>
              <a:defRPr sz="1900" b="1"/>
            </a:lvl4pPr>
            <a:lvl5pPr marL="2175884" indent="0">
              <a:buNone/>
              <a:defRPr sz="1900" b="1"/>
            </a:lvl5pPr>
            <a:lvl6pPr marL="2719856" indent="0">
              <a:buNone/>
              <a:defRPr sz="1900" b="1"/>
            </a:lvl6pPr>
            <a:lvl7pPr marL="3263832" indent="0">
              <a:buNone/>
              <a:defRPr sz="1900" b="1"/>
            </a:lvl7pPr>
            <a:lvl8pPr marL="3807802" indent="0">
              <a:buNone/>
              <a:defRPr sz="1900" b="1"/>
            </a:lvl8pPr>
            <a:lvl9pPr marL="4351774"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533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736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79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16"/>
            <a:ext cx="10363200" cy="1362075"/>
          </a:xfrm>
        </p:spPr>
        <p:txBody>
          <a:bodyPr anchor="t"/>
          <a:lstStyle>
            <a:lvl1pPr algn="r">
              <a:defRPr sz="48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63084" y="2906716"/>
            <a:ext cx="10363200" cy="1500187"/>
          </a:xfrm>
        </p:spPr>
        <p:txBody>
          <a:bodyPr anchor="b"/>
          <a:lstStyle>
            <a:lvl1pPr marL="0" indent="0">
              <a:buNone/>
              <a:defRPr sz="2400">
                <a:solidFill>
                  <a:schemeClr val="tx1">
                    <a:tint val="75000"/>
                  </a:schemeClr>
                </a:solidFill>
              </a:defRPr>
            </a:lvl1pPr>
            <a:lvl2pPr marL="543901" indent="0">
              <a:buNone/>
              <a:defRPr sz="2100">
                <a:solidFill>
                  <a:schemeClr val="tx1">
                    <a:tint val="75000"/>
                  </a:schemeClr>
                </a:solidFill>
              </a:defRPr>
            </a:lvl2pPr>
            <a:lvl3pPr marL="1087803" indent="0">
              <a:buNone/>
              <a:defRPr sz="1900">
                <a:solidFill>
                  <a:schemeClr val="tx1">
                    <a:tint val="75000"/>
                  </a:schemeClr>
                </a:solidFill>
              </a:defRPr>
            </a:lvl3pPr>
            <a:lvl4pPr marL="1631698" indent="0">
              <a:buNone/>
              <a:defRPr sz="1700">
                <a:solidFill>
                  <a:schemeClr val="tx1">
                    <a:tint val="75000"/>
                  </a:schemeClr>
                </a:solidFill>
              </a:defRPr>
            </a:lvl4pPr>
            <a:lvl5pPr marL="2175600" indent="0">
              <a:buNone/>
              <a:defRPr sz="1700">
                <a:solidFill>
                  <a:schemeClr val="tx1">
                    <a:tint val="75000"/>
                  </a:schemeClr>
                </a:solidFill>
              </a:defRPr>
            </a:lvl5pPr>
            <a:lvl6pPr marL="2719496" indent="0">
              <a:buNone/>
              <a:defRPr sz="1700">
                <a:solidFill>
                  <a:schemeClr val="tx1">
                    <a:tint val="75000"/>
                  </a:schemeClr>
                </a:solidFill>
              </a:defRPr>
            </a:lvl6pPr>
            <a:lvl7pPr marL="3263394" indent="0">
              <a:buNone/>
              <a:defRPr sz="1700">
                <a:solidFill>
                  <a:schemeClr val="tx1">
                    <a:tint val="75000"/>
                  </a:schemeClr>
                </a:solidFill>
              </a:defRPr>
            </a:lvl7pPr>
            <a:lvl8pPr marL="3807291" indent="0">
              <a:buNone/>
              <a:defRPr sz="1700">
                <a:solidFill>
                  <a:schemeClr val="tx1">
                    <a:tint val="75000"/>
                  </a:schemeClr>
                </a:solidFill>
              </a:defRPr>
            </a:lvl8pPr>
            <a:lvl9pPr marL="4351194" indent="0">
              <a:buNone/>
              <a:defRPr sz="17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3982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700"/>
            </a:lvl1pPr>
            <a:lvl2pPr marL="543972" indent="0">
              <a:buNone/>
              <a:defRPr sz="1500"/>
            </a:lvl2pPr>
            <a:lvl3pPr marL="1087942" indent="0">
              <a:buNone/>
              <a:defRPr sz="1200"/>
            </a:lvl3pPr>
            <a:lvl4pPr marL="1631914" indent="0">
              <a:buNone/>
              <a:defRPr sz="1100"/>
            </a:lvl4pPr>
            <a:lvl5pPr marL="2175884" indent="0">
              <a:buNone/>
              <a:defRPr sz="1100"/>
            </a:lvl5pPr>
            <a:lvl6pPr marL="2719856" indent="0">
              <a:buNone/>
              <a:defRPr sz="1100"/>
            </a:lvl6pPr>
            <a:lvl7pPr marL="3263832" indent="0">
              <a:buNone/>
              <a:defRPr sz="1100"/>
            </a:lvl7pPr>
            <a:lvl8pPr marL="3807802" indent="0">
              <a:buNone/>
              <a:defRPr sz="1100"/>
            </a:lvl8pPr>
            <a:lvl9pPr marL="435177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457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900"/>
            </a:lvl1pPr>
            <a:lvl2pPr marL="543972" indent="0">
              <a:buNone/>
              <a:defRPr sz="3300"/>
            </a:lvl2pPr>
            <a:lvl3pPr marL="1087942" indent="0">
              <a:buNone/>
              <a:defRPr sz="2900"/>
            </a:lvl3pPr>
            <a:lvl4pPr marL="1631914" indent="0">
              <a:buNone/>
              <a:defRPr sz="2400"/>
            </a:lvl4pPr>
            <a:lvl5pPr marL="2175884" indent="0">
              <a:buNone/>
              <a:defRPr sz="2400"/>
            </a:lvl5pPr>
            <a:lvl6pPr marL="2719856" indent="0">
              <a:buNone/>
              <a:defRPr sz="2400"/>
            </a:lvl6pPr>
            <a:lvl7pPr marL="3263832" indent="0">
              <a:buNone/>
              <a:defRPr sz="2400"/>
            </a:lvl7pPr>
            <a:lvl8pPr marL="3807802" indent="0">
              <a:buNone/>
              <a:defRPr sz="2400"/>
            </a:lvl8pPr>
            <a:lvl9pPr marL="4351774" indent="0">
              <a:buNone/>
              <a:defRPr sz="24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700"/>
            </a:lvl1pPr>
            <a:lvl2pPr marL="543972" indent="0">
              <a:buNone/>
              <a:defRPr sz="1500"/>
            </a:lvl2pPr>
            <a:lvl3pPr marL="1087942" indent="0">
              <a:buNone/>
              <a:defRPr sz="1200"/>
            </a:lvl3pPr>
            <a:lvl4pPr marL="1631914" indent="0">
              <a:buNone/>
              <a:defRPr sz="1100"/>
            </a:lvl4pPr>
            <a:lvl5pPr marL="2175884" indent="0">
              <a:buNone/>
              <a:defRPr sz="1100"/>
            </a:lvl5pPr>
            <a:lvl6pPr marL="2719856" indent="0">
              <a:buNone/>
              <a:defRPr sz="1100"/>
            </a:lvl6pPr>
            <a:lvl7pPr marL="3263832" indent="0">
              <a:buNone/>
              <a:defRPr sz="1100"/>
            </a:lvl7pPr>
            <a:lvl8pPr marL="3807802" indent="0">
              <a:buNone/>
              <a:defRPr sz="1100"/>
            </a:lvl8pPr>
            <a:lvl9pPr marL="435177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496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00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95370-DBA9-4A76-AA4C-3E243807B261}" type="datetimeFigureOut">
              <a:rPr lang="en-US" smtClean="0">
                <a:solidFill>
                  <a:prstClr val="black">
                    <a:tint val="75000"/>
                  </a:prstClr>
                </a:solidFill>
              </a:rPr>
              <a:pPr/>
              <a:t>4/20/2016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1F43D2-481E-4C8B-B6A5-319B82243E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7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09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97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487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16" y="1535113"/>
            <a:ext cx="5386917" cy="639763"/>
          </a:xfrm>
        </p:spPr>
        <p:txBody>
          <a:bodyPr anchor="b"/>
          <a:lstStyle>
            <a:lvl1pPr marL="0" indent="0">
              <a:buNone/>
              <a:defRPr sz="2900" b="1"/>
            </a:lvl1pPr>
            <a:lvl2pPr marL="543901" indent="0">
              <a:buNone/>
              <a:defRPr sz="2400" b="1"/>
            </a:lvl2pPr>
            <a:lvl3pPr marL="1087803" indent="0">
              <a:buNone/>
              <a:defRPr sz="2100" b="1"/>
            </a:lvl3pPr>
            <a:lvl4pPr marL="1631698" indent="0">
              <a:buNone/>
              <a:defRPr sz="1900" b="1"/>
            </a:lvl4pPr>
            <a:lvl5pPr marL="2175600" indent="0">
              <a:buNone/>
              <a:defRPr sz="1900" b="1"/>
            </a:lvl5pPr>
            <a:lvl6pPr marL="2719496" indent="0">
              <a:buNone/>
              <a:defRPr sz="1900" b="1"/>
            </a:lvl6pPr>
            <a:lvl7pPr marL="3263394" indent="0">
              <a:buNone/>
              <a:defRPr sz="1900" b="1"/>
            </a:lvl7pPr>
            <a:lvl8pPr marL="3807291" indent="0">
              <a:buNone/>
              <a:defRPr sz="1900" b="1"/>
            </a:lvl8pPr>
            <a:lvl9pPr marL="4351194" indent="0">
              <a:buNone/>
              <a:defRPr sz="1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16" y="2174875"/>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93384" y="1535113"/>
            <a:ext cx="5389033" cy="639763"/>
          </a:xfrm>
        </p:spPr>
        <p:txBody>
          <a:bodyPr anchor="b"/>
          <a:lstStyle>
            <a:lvl1pPr marL="0" indent="0">
              <a:buNone/>
              <a:defRPr sz="2900" b="1"/>
            </a:lvl1pPr>
            <a:lvl2pPr marL="543901" indent="0">
              <a:buNone/>
              <a:defRPr sz="2400" b="1"/>
            </a:lvl2pPr>
            <a:lvl3pPr marL="1087803" indent="0">
              <a:buNone/>
              <a:defRPr sz="2100" b="1"/>
            </a:lvl3pPr>
            <a:lvl4pPr marL="1631698" indent="0">
              <a:buNone/>
              <a:defRPr sz="1900" b="1"/>
            </a:lvl4pPr>
            <a:lvl5pPr marL="2175600" indent="0">
              <a:buNone/>
              <a:defRPr sz="1900" b="1"/>
            </a:lvl5pPr>
            <a:lvl6pPr marL="2719496" indent="0">
              <a:buNone/>
              <a:defRPr sz="1900" b="1"/>
            </a:lvl6pPr>
            <a:lvl7pPr marL="3263394" indent="0">
              <a:buNone/>
              <a:defRPr sz="1900" b="1"/>
            </a:lvl7pPr>
            <a:lvl8pPr marL="3807291" indent="0">
              <a:buNone/>
              <a:defRPr sz="1900" b="1"/>
            </a:lvl8pPr>
            <a:lvl9pPr marL="4351194" indent="0">
              <a:buNone/>
              <a:defRPr sz="1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84" y="2174875"/>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538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1405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81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49"/>
            <a:ext cx="4011084" cy="1162051"/>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4766733" y="273054"/>
            <a:ext cx="6815667" cy="5853113"/>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1700"/>
            </a:lvl1pPr>
            <a:lvl2pPr marL="543901" indent="0">
              <a:buNone/>
              <a:defRPr sz="1500"/>
            </a:lvl2pPr>
            <a:lvl3pPr marL="1087803" indent="0">
              <a:buNone/>
              <a:defRPr sz="1200"/>
            </a:lvl3pPr>
            <a:lvl4pPr marL="1631698" indent="0">
              <a:buNone/>
              <a:defRPr sz="1100"/>
            </a:lvl4pPr>
            <a:lvl5pPr marL="2175600" indent="0">
              <a:buNone/>
              <a:defRPr sz="1100"/>
            </a:lvl5pPr>
            <a:lvl6pPr marL="2719496" indent="0">
              <a:buNone/>
              <a:defRPr sz="1100"/>
            </a:lvl6pPr>
            <a:lvl7pPr marL="3263394" indent="0">
              <a:buNone/>
              <a:defRPr sz="1100"/>
            </a:lvl7pPr>
            <a:lvl8pPr marL="3807291" indent="0">
              <a:buNone/>
              <a:defRPr sz="1100"/>
            </a:lvl8pPr>
            <a:lvl9pPr marL="4351194"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272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1"/>
            <a:ext cx="7315200" cy="566739"/>
          </a:xfrm>
        </p:spPr>
        <p:txBody>
          <a:bodyPr anchor="b"/>
          <a:lstStyle>
            <a:lvl1pPr algn="r">
              <a:defRPr sz="24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900"/>
            </a:lvl1pPr>
            <a:lvl2pPr marL="543901" indent="0">
              <a:buNone/>
              <a:defRPr sz="3300"/>
            </a:lvl2pPr>
            <a:lvl3pPr marL="1087803" indent="0">
              <a:buNone/>
              <a:defRPr sz="2900"/>
            </a:lvl3pPr>
            <a:lvl4pPr marL="1631698" indent="0">
              <a:buNone/>
              <a:defRPr sz="2400"/>
            </a:lvl4pPr>
            <a:lvl5pPr marL="2175600" indent="0">
              <a:buNone/>
              <a:defRPr sz="2400"/>
            </a:lvl5pPr>
            <a:lvl6pPr marL="2719496" indent="0">
              <a:buNone/>
              <a:defRPr sz="2400"/>
            </a:lvl6pPr>
            <a:lvl7pPr marL="3263394" indent="0">
              <a:buNone/>
              <a:defRPr sz="2400"/>
            </a:lvl7pPr>
            <a:lvl8pPr marL="3807291" indent="0">
              <a:buNone/>
              <a:defRPr sz="2400"/>
            </a:lvl8pPr>
            <a:lvl9pPr marL="4351194" indent="0">
              <a:buNone/>
              <a:defRPr sz="2400"/>
            </a:lvl9pPr>
          </a:lstStyle>
          <a:p>
            <a:endParaRPr lang="ar-SA"/>
          </a:p>
        </p:txBody>
      </p:sp>
      <p:sp>
        <p:nvSpPr>
          <p:cNvPr id="4" name="عنصر نائب للنص 3"/>
          <p:cNvSpPr>
            <a:spLocks noGrp="1"/>
          </p:cNvSpPr>
          <p:nvPr>
            <p:ph type="body" sz="half" idx="2"/>
          </p:nvPr>
        </p:nvSpPr>
        <p:spPr>
          <a:xfrm>
            <a:off x="2389717" y="5367339"/>
            <a:ext cx="7315200" cy="804863"/>
          </a:xfrm>
        </p:spPr>
        <p:txBody>
          <a:bodyPr/>
          <a:lstStyle>
            <a:lvl1pPr marL="0" indent="0">
              <a:buNone/>
              <a:defRPr sz="1700"/>
            </a:lvl1pPr>
            <a:lvl2pPr marL="543901" indent="0">
              <a:buNone/>
              <a:defRPr sz="1500"/>
            </a:lvl2pPr>
            <a:lvl3pPr marL="1087803" indent="0">
              <a:buNone/>
              <a:defRPr sz="1200"/>
            </a:lvl3pPr>
            <a:lvl4pPr marL="1631698" indent="0">
              <a:buNone/>
              <a:defRPr sz="1100"/>
            </a:lvl4pPr>
            <a:lvl5pPr marL="2175600" indent="0">
              <a:buNone/>
              <a:defRPr sz="1100"/>
            </a:lvl5pPr>
            <a:lvl6pPr marL="2719496" indent="0">
              <a:buNone/>
              <a:defRPr sz="1100"/>
            </a:lvl6pPr>
            <a:lvl7pPr marL="3263394" indent="0">
              <a:buNone/>
              <a:defRPr sz="1100"/>
            </a:lvl7pPr>
            <a:lvl8pPr marL="3807291" indent="0">
              <a:buNone/>
              <a:defRPr sz="1100"/>
            </a:lvl8pPr>
            <a:lvl9pPr marL="4351194" indent="0">
              <a:buNone/>
              <a:defRPr sz="11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01CAE2A-1A18-458B-95C2-4EABC8624786}" type="datetimeFigureOut">
              <a:rPr lang="ar-SA" smtClean="0">
                <a:solidFill>
                  <a:prstClr val="black">
                    <a:tint val="75000"/>
                  </a:prstClr>
                </a:solidFill>
              </a:rPr>
              <a:pPr/>
              <a:t>13/07/37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A943CF9C-DD02-44AD-8310-3FE1A3C1D941}"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959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t="-2000" b="-2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9"/>
            <a:ext cx="10972800" cy="1143000"/>
          </a:xfrm>
          <a:prstGeom prst="rect">
            <a:avLst/>
          </a:prstGeom>
        </p:spPr>
        <p:txBody>
          <a:bodyPr vert="horz" lIns="108779" tIns="54391" rIns="108779" bIns="54391"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108779" tIns="54391" rIns="108779" bIns="54391"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737600" y="6356364"/>
            <a:ext cx="2844800" cy="365125"/>
          </a:xfrm>
          <a:prstGeom prst="rect">
            <a:avLst/>
          </a:prstGeom>
        </p:spPr>
        <p:txBody>
          <a:bodyPr vert="horz" lIns="108779" tIns="54391" rIns="108779" bIns="54391" rtlCol="1" anchor="ctr"/>
          <a:lstStyle>
            <a:lvl1pPr algn="r">
              <a:defRPr sz="1500">
                <a:solidFill>
                  <a:schemeClr val="tx1">
                    <a:tint val="75000"/>
                  </a:schemeClr>
                </a:solidFill>
              </a:defRPr>
            </a:lvl1pPr>
          </a:lstStyle>
          <a:p>
            <a:pPr defTabSz="1087803" rtl="1"/>
            <a:fld id="{701CAE2A-1A18-458B-95C2-4EABC8624786}" type="datetimeFigureOut">
              <a:rPr lang="ar-SA" smtClean="0">
                <a:solidFill>
                  <a:prstClr val="black">
                    <a:tint val="75000"/>
                  </a:prstClr>
                </a:solidFill>
              </a:rPr>
              <a:pPr defTabSz="1087803" rtl="1"/>
              <a:t>13/07/37</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64"/>
            <a:ext cx="3860800" cy="365125"/>
          </a:xfrm>
          <a:prstGeom prst="rect">
            <a:avLst/>
          </a:prstGeom>
        </p:spPr>
        <p:txBody>
          <a:bodyPr vert="horz" lIns="108779" tIns="54391" rIns="108779" bIns="54391" rtlCol="1" anchor="ctr"/>
          <a:lstStyle>
            <a:lvl1pPr algn="ctr">
              <a:defRPr sz="1500">
                <a:solidFill>
                  <a:schemeClr val="tx1">
                    <a:tint val="75000"/>
                  </a:schemeClr>
                </a:solidFill>
              </a:defRPr>
            </a:lvl1pPr>
          </a:lstStyle>
          <a:p>
            <a:pPr defTabSz="1087803"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64"/>
            <a:ext cx="2844800" cy="365125"/>
          </a:xfrm>
          <a:prstGeom prst="rect">
            <a:avLst/>
          </a:prstGeom>
        </p:spPr>
        <p:txBody>
          <a:bodyPr vert="horz" lIns="108779" tIns="54391" rIns="108779" bIns="54391" rtlCol="1" anchor="ctr"/>
          <a:lstStyle>
            <a:lvl1pPr algn="l">
              <a:defRPr sz="1500">
                <a:solidFill>
                  <a:schemeClr val="tx1">
                    <a:tint val="75000"/>
                  </a:schemeClr>
                </a:solidFill>
              </a:defRPr>
            </a:lvl1pPr>
          </a:lstStyle>
          <a:p>
            <a:pPr defTabSz="1087803" rtl="1"/>
            <a:fld id="{A943CF9C-DD02-44AD-8310-3FE1A3C1D941}" type="slidenum">
              <a:rPr lang="ar-SA" smtClean="0">
                <a:solidFill>
                  <a:prstClr val="black">
                    <a:tint val="75000"/>
                  </a:prstClr>
                </a:solidFill>
              </a:rPr>
              <a:pPr defTabSz="1087803" rtl="1"/>
              <a:t>‹#›</a:t>
            </a:fld>
            <a:endParaRPr lang="ar-SA">
              <a:solidFill>
                <a:prstClr val="black">
                  <a:tint val="75000"/>
                </a:prstClr>
              </a:solidFill>
            </a:endParaRPr>
          </a:p>
        </p:txBody>
      </p:sp>
    </p:spTree>
    <p:extLst>
      <p:ext uri="{BB962C8B-B14F-4D97-AF65-F5344CB8AC3E}">
        <p14:creationId xmlns:p14="http://schemas.microsoft.com/office/powerpoint/2010/main" val="18133047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1087803" rtl="1" eaLnBrk="1" latinLnBrk="0" hangingPunct="1">
        <a:spcBef>
          <a:spcPct val="0"/>
        </a:spcBef>
        <a:buNone/>
        <a:defRPr sz="5300" kern="1200">
          <a:solidFill>
            <a:schemeClr val="tx1"/>
          </a:solidFill>
          <a:latin typeface="+mj-lt"/>
          <a:ea typeface="+mj-ea"/>
          <a:cs typeface="+mj-cs"/>
        </a:defRPr>
      </a:lvl1pPr>
    </p:titleStyle>
    <p:bodyStyle>
      <a:lvl1pPr marL="407926" indent="-407926" algn="r" defTabSz="1087803" rtl="1" eaLnBrk="1" latinLnBrk="0" hangingPunct="1">
        <a:spcBef>
          <a:spcPct val="20000"/>
        </a:spcBef>
        <a:buFont typeface="Arial" pitchFamily="34" charset="0"/>
        <a:buChar char="•"/>
        <a:defRPr sz="3900" kern="1200">
          <a:solidFill>
            <a:schemeClr val="tx1"/>
          </a:solidFill>
          <a:latin typeface="+mn-lt"/>
          <a:ea typeface="+mn-ea"/>
          <a:cs typeface="+mn-cs"/>
        </a:defRPr>
      </a:lvl1pPr>
      <a:lvl2pPr marL="883837" indent="-339938" algn="r" defTabSz="1087803" rtl="1" eaLnBrk="1" latinLnBrk="0" hangingPunct="1">
        <a:spcBef>
          <a:spcPct val="20000"/>
        </a:spcBef>
        <a:buFont typeface="Arial" pitchFamily="34" charset="0"/>
        <a:buChar char="–"/>
        <a:defRPr sz="3300" kern="1200">
          <a:solidFill>
            <a:schemeClr val="tx1"/>
          </a:solidFill>
          <a:latin typeface="+mn-lt"/>
          <a:ea typeface="+mn-ea"/>
          <a:cs typeface="+mn-cs"/>
        </a:defRPr>
      </a:lvl2pPr>
      <a:lvl3pPr marL="1359747" indent="-271949" algn="r" defTabSz="1087803" rtl="1" eaLnBrk="1" latinLnBrk="0" hangingPunct="1">
        <a:spcBef>
          <a:spcPct val="20000"/>
        </a:spcBef>
        <a:buFont typeface="Arial" pitchFamily="34" charset="0"/>
        <a:buChar char="•"/>
        <a:defRPr sz="2900" kern="1200">
          <a:solidFill>
            <a:schemeClr val="tx1"/>
          </a:solidFill>
          <a:latin typeface="+mn-lt"/>
          <a:ea typeface="+mn-ea"/>
          <a:cs typeface="+mn-cs"/>
        </a:defRPr>
      </a:lvl3pPr>
      <a:lvl4pPr marL="1903644" indent="-271949" algn="r" defTabSz="1087803" rtl="1" eaLnBrk="1" latinLnBrk="0" hangingPunct="1">
        <a:spcBef>
          <a:spcPct val="20000"/>
        </a:spcBef>
        <a:buFont typeface="Arial" pitchFamily="34" charset="0"/>
        <a:buChar char="–"/>
        <a:defRPr sz="2400" kern="1200">
          <a:solidFill>
            <a:schemeClr val="tx1"/>
          </a:solidFill>
          <a:latin typeface="+mn-lt"/>
          <a:ea typeface="+mn-ea"/>
          <a:cs typeface="+mn-cs"/>
        </a:defRPr>
      </a:lvl4pPr>
      <a:lvl5pPr marL="2447545" indent="-271949" algn="r" defTabSz="1087803" rtl="1" eaLnBrk="1" latinLnBrk="0" hangingPunct="1">
        <a:spcBef>
          <a:spcPct val="20000"/>
        </a:spcBef>
        <a:buFont typeface="Arial" pitchFamily="34" charset="0"/>
        <a:buChar char="»"/>
        <a:defRPr sz="2400" kern="1200">
          <a:solidFill>
            <a:schemeClr val="tx1"/>
          </a:solidFill>
          <a:latin typeface="+mn-lt"/>
          <a:ea typeface="+mn-ea"/>
          <a:cs typeface="+mn-cs"/>
        </a:defRPr>
      </a:lvl5pPr>
      <a:lvl6pPr marL="2991439" indent="-271949" algn="r" defTabSz="1087803" rtl="1" eaLnBrk="1" latinLnBrk="0" hangingPunct="1">
        <a:spcBef>
          <a:spcPct val="20000"/>
        </a:spcBef>
        <a:buFont typeface="Arial" pitchFamily="34" charset="0"/>
        <a:buChar char="•"/>
        <a:defRPr sz="2400" kern="1200">
          <a:solidFill>
            <a:schemeClr val="tx1"/>
          </a:solidFill>
          <a:latin typeface="+mn-lt"/>
          <a:ea typeface="+mn-ea"/>
          <a:cs typeface="+mn-cs"/>
        </a:defRPr>
      </a:lvl6pPr>
      <a:lvl7pPr marL="3535344" indent="-271949" algn="r" defTabSz="1087803" rtl="1" eaLnBrk="1" latinLnBrk="0" hangingPunct="1">
        <a:spcBef>
          <a:spcPct val="20000"/>
        </a:spcBef>
        <a:buFont typeface="Arial" pitchFamily="34" charset="0"/>
        <a:buChar char="•"/>
        <a:defRPr sz="2400" kern="1200">
          <a:solidFill>
            <a:schemeClr val="tx1"/>
          </a:solidFill>
          <a:latin typeface="+mn-lt"/>
          <a:ea typeface="+mn-ea"/>
          <a:cs typeface="+mn-cs"/>
        </a:defRPr>
      </a:lvl7pPr>
      <a:lvl8pPr marL="4079239" indent="-271949" algn="r" defTabSz="1087803" rtl="1" eaLnBrk="1" latinLnBrk="0" hangingPunct="1">
        <a:spcBef>
          <a:spcPct val="20000"/>
        </a:spcBef>
        <a:buFont typeface="Arial" pitchFamily="34" charset="0"/>
        <a:buChar char="•"/>
        <a:defRPr sz="2400" kern="1200">
          <a:solidFill>
            <a:schemeClr val="tx1"/>
          </a:solidFill>
          <a:latin typeface="+mn-lt"/>
          <a:ea typeface="+mn-ea"/>
          <a:cs typeface="+mn-cs"/>
        </a:defRPr>
      </a:lvl8pPr>
      <a:lvl9pPr marL="4623140" indent="-271949" algn="r" defTabSz="1087803" rtl="1"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ar-SA"/>
      </a:defPPr>
      <a:lvl1pPr marL="0" algn="r" defTabSz="1087803" rtl="1" eaLnBrk="1" latinLnBrk="0" hangingPunct="1">
        <a:defRPr sz="2100" kern="1200">
          <a:solidFill>
            <a:schemeClr val="tx1"/>
          </a:solidFill>
          <a:latin typeface="+mn-lt"/>
          <a:ea typeface="+mn-ea"/>
          <a:cs typeface="+mn-cs"/>
        </a:defRPr>
      </a:lvl1pPr>
      <a:lvl2pPr marL="543901" algn="r" defTabSz="1087803" rtl="1" eaLnBrk="1" latinLnBrk="0" hangingPunct="1">
        <a:defRPr sz="2100" kern="1200">
          <a:solidFill>
            <a:schemeClr val="tx1"/>
          </a:solidFill>
          <a:latin typeface="+mn-lt"/>
          <a:ea typeface="+mn-ea"/>
          <a:cs typeface="+mn-cs"/>
        </a:defRPr>
      </a:lvl2pPr>
      <a:lvl3pPr marL="1087803" algn="r" defTabSz="1087803" rtl="1" eaLnBrk="1" latinLnBrk="0" hangingPunct="1">
        <a:defRPr sz="2100" kern="1200">
          <a:solidFill>
            <a:schemeClr val="tx1"/>
          </a:solidFill>
          <a:latin typeface="+mn-lt"/>
          <a:ea typeface="+mn-ea"/>
          <a:cs typeface="+mn-cs"/>
        </a:defRPr>
      </a:lvl3pPr>
      <a:lvl4pPr marL="1631698" algn="r" defTabSz="1087803" rtl="1" eaLnBrk="1" latinLnBrk="0" hangingPunct="1">
        <a:defRPr sz="2100" kern="1200">
          <a:solidFill>
            <a:schemeClr val="tx1"/>
          </a:solidFill>
          <a:latin typeface="+mn-lt"/>
          <a:ea typeface="+mn-ea"/>
          <a:cs typeface="+mn-cs"/>
        </a:defRPr>
      </a:lvl4pPr>
      <a:lvl5pPr marL="2175600" algn="r" defTabSz="1087803" rtl="1" eaLnBrk="1" latinLnBrk="0" hangingPunct="1">
        <a:defRPr sz="2100" kern="1200">
          <a:solidFill>
            <a:schemeClr val="tx1"/>
          </a:solidFill>
          <a:latin typeface="+mn-lt"/>
          <a:ea typeface="+mn-ea"/>
          <a:cs typeface="+mn-cs"/>
        </a:defRPr>
      </a:lvl5pPr>
      <a:lvl6pPr marL="2719496" algn="r" defTabSz="1087803" rtl="1" eaLnBrk="1" latinLnBrk="0" hangingPunct="1">
        <a:defRPr sz="2100" kern="1200">
          <a:solidFill>
            <a:schemeClr val="tx1"/>
          </a:solidFill>
          <a:latin typeface="+mn-lt"/>
          <a:ea typeface="+mn-ea"/>
          <a:cs typeface="+mn-cs"/>
        </a:defRPr>
      </a:lvl6pPr>
      <a:lvl7pPr marL="3263394" algn="r" defTabSz="1087803" rtl="1" eaLnBrk="1" latinLnBrk="0" hangingPunct="1">
        <a:defRPr sz="2100" kern="1200">
          <a:solidFill>
            <a:schemeClr val="tx1"/>
          </a:solidFill>
          <a:latin typeface="+mn-lt"/>
          <a:ea typeface="+mn-ea"/>
          <a:cs typeface="+mn-cs"/>
        </a:defRPr>
      </a:lvl7pPr>
      <a:lvl8pPr marL="3807291" algn="r" defTabSz="1087803" rtl="1" eaLnBrk="1" latinLnBrk="0" hangingPunct="1">
        <a:defRPr sz="2100" kern="1200">
          <a:solidFill>
            <a:schemeClr val="tx1"/>
          </a:solidFill>
          <a:latin typeface="+mn-lt"/>
          <a:ea typeface="+mn-ea"/>
          <a:cs typeface="+mn-cs"/>
        </a:defRPr>
      </a:lvl8pPr>
      <a:lvl9pPr marL="4351194" algn="r" defTabSz="1087803" rtl="1"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08728" tIns="54368" rIns="108728" bIns="543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08728" tIns="54368" rIns="108728" bIns="543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8"/>
            <a:ext cx="2844800" cy="365125"/>
          </a:xfrm>
          <a:prstGeom prst="rect">
            <a:avLst/>
          </a:prstGeom>
        </p:spPr>
        <p:txBody>
          <a:bodyPr vert="horz" lIns="108728" tIns="54368" rIns="108728" bIns="54368" rtlCol="0" anchor="ctr"/>
          <a:lstStyle>
            <a:lvl1pPr algn="l">
              <a:defRPr sz="1500">
                <a:solidFill>
                  <a:schemeClr val="tx1">
                    <a:tint val="75000"/>
                  </a:schemeClr>
                </a:solidFill>
              </a:defRPr>
            </a:lvl1pPr>
          </a:lstStyle>
          <a:p>
            <a:pPr defTabSz="1087275"/>
            <a:fld id="{16F95370-DBA9-4A76-AA4C-3E243807B261}" type="datetimeFigureOut">
              <a:rPr lang="en-US" smtClean="0">
                <a:solidFill>
                  <a:prstClr val="black">
                    <a:tint val="75000"/>
                  </a:prstClr>
                </a:solidFill>
              </a:rPr>
              <a:pPr defTabSz="1087275"/>
              <a:t>4/20/2016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8"/>
            <a:ext cx="3860800" cy="365125"/>
          </a:xfrm>
          <a:prstGeom prst="rect">
            <a:avLst/>
          </a:prstGeom>
        </p:spPr>
        <p:txBody>
          <a:bodyPr vert="horz" lIns="108728" tIns="54368" rIns="108728" bIns="54368" rtlCol="0" anchor="ctr"/>
          <a:lstStyle>
            <a:lvl1pPr algn="ctr">
              <a:defRPr sz="1500">
                <a:solidFill>
                  <a:schemeClr val="tx1">
                    <a:tint val="75000"/>
                  </a:schemeClr>
                </a:solidFill>
              </a:defRPr>
            </a:lvl1pPr>
          </a:lstStyle>
          <a:p>
            <a:pPr defTabSz="108727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8"/>
            <a:ext cx="2844800" cy="365125"/>
          </a:xfrm>
          <a:prstGeom prst="rect">
            <a:avLst/>
          </a:prstGeom>
        </p:spPr>
        <p:txBody>
          <a:bodyPr vert="horz" lIns="108728" tIns="54368" rIns="108728" bIns="54368" rtlCol="0" anchor="ctr"/>
          <a:lstStyle>
            <a:lvl1pPr algn="r">
              <a:defRPr sz="1500">
                <a:solidFill>
                  <a:schemeClr val="tx1">
                    <a:tint val="75000"/>
                  </a:schemeClr>
                </a:solidFill>
              </a:defRPr>
            </a:lvl1pPr>
          </a:lstStyle>
          <a:p>
            <a:pPr defTabSz="1087275"/>
            <a:fld id="{AE1F43D2-481E-4C8B-B6A5-319B82243ED8}" type="slidenum">
              <a:rPr lang="en-US" smtClean="0">
                <a:solidFill>
                  <a:prstClr val="black">
                    <a:tint val="75000"/>
                  </a:prstClr>
                </a:solidFill>
              </a:rPr>
              <a:pPr defTabSz="1087275"/>
              <a:t>‹#›</a:t>
            </a:fld>
            <a:endParaRPr lang="en-US">
              <a:solidFill>
                <a:prstClr val="black">
                  <a:tint val="75000"/>
                </a:prstClr>
              </a:solidFill>
            </a:endParaRPr>
          </a:p>
        </p:txBody>
      </p:sp>
    </p:spTree>
    <p:extLst>
      <p:ext uri="{BB962C8B-B14F-4D97-AF65-F5344CB8AC3E}">
        <p14:creationId xmlns:p14="http://schemas.microsoft.com/office/powerpoint/2010/main" val="5219712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1087275" rtl="0" eaLnBrk="1" latinLnBrk="0" hangingPunct="1">
        <a:spcBef>
          <a:spcPct val="0"/>
        </a:spcBef>
        <a:buNone/>
        <a:defRPr sz="5300" kern="1200">
          <a:solidFill>
            <a:schemeClr val="tx1"/>
          </a:solidFill>
          <a:latin typeface="+mj-lt"/>
          <a:ea typeface="+mj-ea"/>
          <a:cs typeface="+mj-cs"/>
        </a:defRPr>
      </a:lvl1pPr>
    </p:titleStyle>
    <p:bodyStyle>
      <a:lvl1pPr marL="407730" indent="-407730" algn="l" defTabSz="1087275"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3413" indent="-339773" algn="l" defTabSz="108727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9095" indent="-271820" algn="l" defTabSz="108727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2731" indent="-271820" algn="l" defTabSz="10872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6371" indent="-271820" algn="l" defTabSz="10872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0007" indent="-271820" algn="l" defTabSz="10872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3644" indent="-271820" algn="l" defTabSz="10872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7281" indent="-271820" algn="l" defTabSz="10872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0923" indent="-271820" algn="l" defTabSz="108727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7275" rtl="0" eaLnBrk="1" latinLnBrk="0" hangingPunct="1">
        <a:defRPr sz="2100" kern="1200">
          <a:solidFill>
            <a:schemeClr val="tx1"/>
          </a:solidFill>
          <a:latin typeface="+mn-lt"/>
          <a:ea typeface="+mn-ea"/>
          <a:cs typeface="+mn-cs"/>
        </a:defRPr>
      </a:lvl1pPr>
      <a:lvl2pPr marL="543640" algn="l" defTabSz="1087275" rtl="0" eaLnBrk="1" latinLnBrk="0" hangingPunct="1">
        <a:defRPr sz="2100" kern="1200">
          <a:solidFill>
            <a:schemeClr val="tx1"/>
          </a:solidFill>
          <a:latin typeface="+mn-lt"/>
          <a:ea typeface="+mn-ea"/>
          <a:cs typeface="+mn-cs"/>
        </a:defRPr>
      </a:lvl2pPr>
      <a:lvl3pPr marL="1087275" algn="l" defTabSz="1087275" rtl="0" eaLnBrk="1" latinLnBrk="0" hangingPunct="1">
        <a:defRPr sz="2100" kern="1200">
          <a:solidFill>
            <a:schemeClr val="tx1"/>
          </a:solidFill>
          <a:latin typeface="+mn-lt"/>
          <a:ea typeface="+mn-ea"/>
          <a:cs typeface="+mn-cs"/>
        </a:defRPr>
      </a:lvl3pPr>
      <a:lvl4pPr marL="1630913" algn="l" defTabSz="1087275" rtl="0" eaLnBrk="1" latinLnBrk="0" hangingPunct="1">
        <a:defRPr sz="2100" kern="1200">
          <a:solidFill>
            <a:schemeClr val="tx1"/>
          </a:solidFill>
          <a:latin typeface="+mn-lt"/>
          <a:ea typeface="+mn-ea"/>
          <a:cs typeface="+mn-cs"/>
        </a:defRPr>
      </a:lvl4pPr>
      <a:lvl5pPr marL="2174556" algn="l" defTabSz="1087275" rtl="0" eaLnBrk="1" latinLnBrk="0" hangingPunct="1">
        <a:defRPr sz="2100" kern="1200">
          <a:solidFill>
            <a:schemeClr val="tx1"/>
          </a:solidFill>
          <a:latin typeface="+mn-lt"/>
          <a:ea typeface="+mn-ea"/>
          <a:cs typeface="+mn-cs"/>
        </a:defRPr>
      </a:lvl5pPr>
      <a:lvl6pPr marL="2718188" algn="l" defTabSz="1087275" rtl="0" eaLnBrk="1" latinLnBrk="0" hangingPunct="1">
        <a:defRPr sz="2100" kern="1200">
          <a:solidFill>
            <a:schemeClr val="tx1"/>
          </a:solidFill>
          <a:latin typeface="+mn-lt"/>
          <a:ea typeface="+mn-ea"/>
          <a:cs typeface="+mn-cs"/>
        </a:defRPr>
      </a:lvl6pPr>
      <a:lvl7pPr marL="3261829" algn="l" defTabSz="1087275" rtl="0" eaLnBrk="1" latinLnBrk="0" hangingPunct="1">
        <a:defRPr sz="2100" kern="1200">
          <a:solidFill>
            <a:schemeClr val="tx1"/>
          </a:solidFill>
          <a:latin typeface="+mn-lt"/>
          <a:ea typeface="+mn-ea"/>
          <a:cs typeface="+mn-cs"/>
        </a:defRPr>
      </a:lvl7pPr>
      <a:lvl8pPr marL="3805468" algn="l" defTabSz="1087275" rtl="0" eaLnBrk="1" latinLnBrk="0" hangingPunct="1">
        <a:defRPr sz="2100" kern="1200">
          <a:solidFill>
            <a:schemeClr val="tx1"/>
          </a:solidFill>
          <a:latin typeface="+mn-lt"/>
          <a:ea typeface="+mn-ea"/>
          <a:cs typeface="+mn-cs"/>
        </a:defRPr>
      </a:lvl8pPr>
      <a:lvl9pPr marL="4349106" algn="l" defTabSz="108727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08793" tIns="54400" rIns="108793" bIns="544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08793" tIns="54400" rIns="108793" bIns="544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0" cy="365125"/>
          </a:xfrm>
          <a:prstGeom prst="rect">
            <a:avLst/>
          </a:prstGeom>
        </p:spPr>
        <p:txBody>
          <a:bodyPr vert="horz" lIns="108793" tIns="54400" rIns="108793" bIns="54400" rtlCol="0" anchor="ctr"/>
          <a:lstStyle>
            <a:lvl1pPr algn="l">
              <a:defRPr sz="1500">
                <a:solidFill>
                  <a:schemeClr val="tx1">
                    <a:tint val="75000"/>
                  </a:schemeClr>
                </a:solidFill>
              </a:defRPr>
            </a:lvl1pPr>
          </a:lstStyle>
          <a:p>
            <a:pPr defTabSz="1087942"/>
            <a:fld id="{16F95370-DBA9-4A76-AA4C-3E243807B261}" type="datetimeFigureOut">
              <a:rPr lang="en-US" smtClean="0">
                <a:solidFill>
                  <a:prstClr val="black">
                    <a:tint val="75000"/>
                  </a:prstClr>
                </a:solidFill>
              </a:rPr>
              <a:pPr defTabSz="1087942"/>
              <a:t>4/20/2016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108793" tIns="54400" rIns="108793" bIns="54400" rtlCol="0" anchor="ctr"/>
          <a:lstStyle>
            <a:lvl1pPr algn="ctr">
              <a:defRPr sz="1500">
                <a:solidFill>
                  <a:schemeClr val="tx1">
                    <a:tint val="75000"/>
                  </a:schemeClr>
                </a:solidFill>
              </a:defRPr>
            </a:lvl1pPr>
          </a:lstStyle>
          <a:p>
            <a:pPr defTabSz="1087942"/>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108793" tIns="54400" rIns="108793" bIns="54400" rtlCol="0" anchor="ctr"/>
          <a:lstStyle>
            <a:lvl1pPr algn="r">
              <a:defRPr sz="1500">
                <a:solidFill>
                  <a:schemeClr val="tx1">
                    <a:tint val="75000"/>
                  </a:schemeClr>
                </a:solidFill>
              </a:defRPr>
            </a:lvl1pPr>
          </a:lstStyle>
          <a:p>
            <a:pPr defTabSz="1087942"/>
            <a:fld id="{AE1F43D2-481E-4C8B-B6A5-319B82243ED8}" type="slidenum">
              <a:rPr lang="en-US" smtClean="0">
                <a:solidFill>
                  <a:prstClr val="black">
                    <a:tint val="75000"/>
                  </a:prstClr>
                </a:solidFill>
              </a:rPr>
              <a:pPr defTabSz="1087942"/>
              <a:t>‹#›</a:t>
            </a:fld>
            <a:endParaRPr lang="en-US">
              <a:solidFill>
                <a:prstClr val="black">
                  <a:tint val="75000"/>
                </a:prstClr>
              </a:solidFill>
            </a:endParaRPr>
          </a:p>
        </p:txBody>
      </p:sp>
    </p:spTree>
    <p:extLst>
      <p:ext uri="{BB962C8B-B14F-4D97-AF65-F5344CB8AC3E}">
        <p14:creationId xmlns:p14="http://schemas.microsoft.com/office/powerpoint/2010/main" val="345231859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1087942" rtl="0" eaLnBrk="1" latinLnBrk="0" hangingPunct="1">
        <a:spcBef>
          <a:spcPct val="0"/>
        </a:spcBef>
        <a:buNone/>
        <a:defRPr sz="5300" kern="1200">
          <a:solidFill>
            <a:schemeClr val="tx1"/>
          </a:solidFill>
          <a:latin typeface="+mj-lt"/>
          <a:ea typeface="+mj-ea"/>
          <a:cs typeface="+mj-cs"/>
        </a:defRPr>
      </a:lvl1pPr>
    </p:titleStyle>
    <p:bodyStyle>
      <a:lvl1pPr marL="407978" indent="-407978" algn="l" defTabSz="1087942"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3955" indent="-339981" algn="l" defTabSz="108794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9931" indent="-271985" algn="l" defTabSz="108794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3900"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7872"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184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1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787"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759"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7942" rtl="0" eaLnBrk="1" latinLnBrk="0" hangingPunct="1">
        <a:defRPr sz="2100" kern="1200">
          <a:solidFill>
            <a:schemeClr val="tx1"/>
          </a:solidFill>
          <a:latin typeface="+mn-lt"/>
          <a:ea typeface="+mn-ea"/>
          <a:cs typeface="+mn-cs"/>
        </a:defRPr>
      </a:lvl1pPr>
      <a:lvl2pPr marL="543972" algn="l" defTabSz="1087942" rtl="0" eaLnBrk="1" latinLnBrk="0" hangingPunct="1">
        <a:defRPr sz="2100" kern="1200">
          <a:solidFill>
            <a:schemeClr val="tx1"/>
          </a:solidFill>
          <a:latin typeface="+mn-lt"/>
          <a:ea typeface="+mn-ea"/>
          <a:cs typeface="+mn-cs"/>
        </a:defRPr>
      </a:lvl2pPr>
      <a:lvl3pPr marL="1087942" algn="l" defTabSz="1087942" rtl="0" eaLnBrk="1" latinLnBrk="0" hangingPunct="1">
        <a:defRPr sz="2100" kern="1200">
          <a:solidFill>
            <a:schemeClr val="tx1"/>
          </a:solidFill>
          <a:latin typeface="+mn-lt"/>
          <a:ea typeface="+mn-ea"/>
          <a:cs typeface="+mn-cs"/>
        </a:defRPr>
      </a:lvl3pPr>
      <a:lvl4pPr marL="1631914" algn="l" defTabSz="1087942" rtl="0" eaLnBrk="1" latinLnBrk="0" hangingPunct="1">
        <a:defRPr sz="2100" kern="1200">
          <a:solidFill>
            <a:schemeClr val="tx1"/>
          </a:solidFill>
          <a:latin typeface="+mn-lt"/>
          <a:ea typeface="+mn-ea"/>
          <a:cs typeface="+mn-cs"/>
        </a:defRPr>
      </a:lvl4pPr>
      <a:lvl5pPr marL="2175884" algn="l" defTabSz="1087942" rtl="0" eaLnBrk="1" latinLnBrk="0" hangingPunct="1">
        <a:defRPr sz="2100" kern="1200">
          <a:solidFill>
            <a:schemeClr val="tx1"/>
          </a:solidFill>
          <a:latin typeface="+mn-lt"/>
          <a:ea typeface="+mn-ea"/>
          <a:cs typeface="+mn-cs"/>
        </a:defRPr>
      </a:lvl5pPr>
      <a:lvl6pPr marL="2719856" algn="l" defTabSz="1087942" rtl="0" eaLnBrk="1" latinLnBrk="0" hangingPunct="1">
        <a:defRPr sz="2100" kern="1200">
          <a:solidFill>
            <a:schemeClr val="tx1"/>
          </a:solidFill>
          <a:latin typeface="+mn-lt"/>
          <a:ea typeface="+mn-ea"/>
          <a:cs typeface="+mn-cs"/>
        </a:defRPr>
      </a:lvl6pPr>
      <a:lvl7pPr marL="3263832" algn="l" defTabSz="1087942" rtl="0" eaLnBrk="1" latinLnBrk="0" hangingPunct="1">
        <a:defRPr sz="2100" kern="1200">
          <a:solidFill>
            <a:schemeClr val="tx1"/>
          </a:solidFill>
          <a:latin typeface="+mn-lt"/>
          <a:ea typeface="+mn-ea"/>
          <a:cs typeface="+mn-cs"/>
        </a:defRPr>
      </a:lvl7pPr>
      <a:lvl8pPr marL="3807802" algn="l" defTabSz="1087942" rtl="0" eaLnBrk="1" latinLnBrk="0" hangingPunct="1">
        <a:defRPr sz="2100" kern="1200">
          <a:solidFill>
            <a:schemeClr val="tx1"/>
          </a:solidFill>
          <a:latin typeface="+mn-lt"/>
          <a:ea typeface="+mn-ea"/>
          <a:cs typeface="+mn-cs"/>
        </a:defRPr>
      </a:lvl8pPr>
      <a:lvl9pPr marL="4351774" algn="l" defTabSz="108794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0.jpeg"/><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14.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5" Type="http://schemas.openxmlformats.org/officeDocument/2006/relationships/image" Target="../media/image31.jp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5" Type="http://schemas.openxmlformats.org/officeDocument/2006/relationships/chart" Target="../charts/char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11.jpeg"/><Relationship Id="rId7" Type="http://schemas.openxmlformats.org/officeDocument/2006/relationships/image" Target="../media/image34.jp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45144" y="4463147"/>
            <a:ext cx="12482287" cy="2558143"/>
          </a:xfrm>
          <a:prstGeom prst="rect">
            <a:avLst/>
          </a:prstGeom>
          <a:ln>
            <a:noFill/>
          </a:ln>
          <a:effectLst>
            <a:softEdge rad="112500"/>
          </a:effectLst>
        </p:spPr>
      </p:pic>
      <p:pic>
        <p:nvPicPr>
          <p:cNvPr id="7" name="Picture 6" descr="logo.png"/>
          <p:cNvPicPr>
            <a:picLocks noChangeAspect="1"/>
          </p:cNvPicPr>
          <p:nvPr/>
        </p:nvPicPr>
        <p:blipFill>
          <a:blip r:embed="rId4" cstate="print"/>
          <a:stretch>
            <a:fillRect/>
          </a:stretch>
        </p:blipFill>
        <p:spPr>
          <a:xfrm>
            <a:off x="10146541" y="369870"/>
            <a:ext cx="1736974" cy="2290137"/>
          </a:xfrm>
          <a:prstGeom prst="rect">
            <a:avLst/>
          </a:prstGeom>
        </p:spPr>
      </p:pic>
      <p:sp>
        <p:nvSpPr>
          <p:cNvPr id="11" name="Rectangle 10"/>
          <p:cNvSpPr/>
          <p:nvPr/>
        </p:nvSpPr>
        <p:spPr>
          <a:xfrm>
            <a:off x="1189828" y="4153354"/>
            <a:ext cx="8956713" cy="461637"/>
          </a:xfrm>
          <a:prstGeom prst="rect">
            <a:avLst/>
          </a:prstGeom>
        </p:spPr>
        <p:txBody>
          <a:bodyPr wrap="square" lIns="91406" tIns="45706" rIns="91406" bIns="4570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79700" rtl="1"/>
            <a:r>
              <a:rPr lang="en-US" sz="2400" spc="43" dirty="0">
                <a:solidFill>
                  <a:srgbClr val="00B050"/>
                </a:solidFill>
                <a:cs typeface="PT Bold Heading" panose="02010400000000000000" pitchFamily="2" charset="-78"/>
              </a:rPr>
              <a:t>P</a:t>
            </a:r>
            <a:r>
              <a:rPr lang="en-US" sz="2400" spc="43" dirty="0">
                <a:solidFill>
                  <a:prstClr val="white"/>
                </a:solidFill>
                <a:cs typeface="PT Bold Heading" panose="02010400000000000000" pitchFamily="2" charset="-78"/>
              </a:rPr>
              <a:t>rincess </a:t>
            </a:r>
            <a:r>
              <a:rPr lang="en-US" sz="2400" spc="43" dirty="0">
                <a:solidFill>
                  <a:srgbClr val="00B050"/>
                </a:solidFill>
                <a:cs typeface="PT Bold Heading" panose="02010400000000000000" pitchFamily="2" charset="-78"/>
              </a:rPr>
              <a:t>N</a:t>
            </a:r>
            <a:r>
              <a:rPr lang="en-US" sz="2400" spc="43" dirty="0">
                <a:solidFill>
                  <a:prstClr val="white"/>
                </a:solidFill>
                <a:cs typeface="PT Bold Heading" panose="02010400000000000000" pitchFamily="2" charset="-78"/>
              </a:rPr>
              <a:t>orah bint </a:t>
            </a:r>
            <a:r>
              <a:rPr lang="en-US" sz="2400" spc="43" dirty="0" err="1">
                <a:solidFill>
                  <a:prstClr val="white"/>
                </a:solidFill>
                <a:cs typeface="PT Bold Heading" panose="02010400000000000000" pitchFamily="2" charset="-78"/>
              </a:rPr>
              <a:t>abdulrahman</a:t>
            </a:r>
            <a:r>
              <a:rPr lang="en-US" sz="2400" spc="43" dirty="0">
                <a:solidFill>
                  <a:prstClr val="white"/>
                </a:solidFill>
                <a:cs typeface="PT Bold Heading" panose="02010400000000000000" pitchFamily="2" charset="-78"/>
              </a:rPr>
              <a:t> </a:t>
            </a:r>
            <a:r>
              <a:rPr lang="en-US" sz="2400" spc="43" dirty="0">
                <a:solidFill>
                  <a:srgbClr val="00B050"/>
                </a:solidFill>
                <a:cs typeface="PT Bold Heading" panose="02010400000000000000" pitchFamily="2" charset="-78"/>
              </a:rPr>
              <a:t>U</a:t>
            </a:r>
            <a:r>
              <a:rPr lang="en-US" sz="2400" spc="43" dirty="0">
                <a:solidFill>
                  <a:prstClr val="white"/>
                </a:solidFill>
                <a:cs typeface="PT Bold Heading" panose="02010400000000000000" pitchFamily="2" charset="-78"/>
              </a:rPr>
              <a:t>niversity</a:t>
            </a:r>
          </a:p>
        </p:txBody>
      </p:sp>
      <p:sp>
        <p:nvSpPr>
          <p:cNvPr id="2" name="Rectangle 1"/>
          <p:cNvSpPr/>
          <p:nvPr/>
        </p:nvSpPr>
        <p:spPr>
          <a:xfrm>
            <a:off x="5159610" y="4605952"/>
            <a:ext cx="1358661" cy="395794"/>
          </a:xfrm>
          <a:prstGeom prst="rect">
            <a:avLst/>
          </a:prstGeom>
        </p:spPr>
        <p:txBody>
          <a:bodyPr wrap="none" lIns="91418" tIns="45710" rIns="91418" bIns="45710">
            <a:spAutoFit/>
          </a:bodyPr>
          <a:lstStyle/>
          <a:p>
            <a:pPr marL="302155" lvl="1" algn="just" defTabSz="1087223" rtl="1">
              <a:lnSpc>
                <a:spcPct val="150000"/>
              </a:lnSpc>
              <a:spcBef>
                <a:spcPts val="255"/>
              </a:spcBef>
              <a:spcAft>
                <a:spcPts val="255"/>
              </a:spcAft>
              <a:buSzPct val="130000"/>
            </a:pPr>
            <a:r>
              <a:rPr lang="en-US" sz="1500" dirty="0" smtClean="0">
                <a:solidFill>
                  <a:schemeClr val="accent3">
                    <a:lumMod val="50000"/>
                  </a:schemeClr>
                </a:solidFill>
                <a:latin typeface="Arial" pitchFamily="34" charset="0"/>
              </a:rPr>
              <a:t>April 2016</a:t>
            </a:r>
            <a:endParaRPr lang="ar-SA" sz="1500" dirty="0">
              <a:solidFill>
                <a:schemeClr val="accent3">
                  <a:lumMod val="50000"/>
                </a:schemeClr>
              </a:solidFill>
              <a:latin typeface="Arial" pitchFamily="34" charset="0"/>
            </a:endParaRPr>
          </a:p>
        </p:txBody>
      </p:sp>
      <p:sp>
        <p:nvSpPr>
          <p:cNvPr id="10" name="مربع نص 7"/>
          <p:cNvSpPr txBox="1"/>
          <p:nvPr/>
        </p:nvSpPr>
        <p:spPr>
          <a:xfrm>
            <a:off x="-145144" y="776460"/>
            <a:ext cx="11677879" cy="1883548"/>
          </a:xfrm>
          <a:prstGeom prst="rect">
            <a:avLst/>
          </a:prstGeom>
          <a:noFill/>
        </p:spPr>
        <p:txBody>
          <a:bodyPr wrap="square" lIns="127971" tIns="63986" rIns="127971" bIns="63986" rtlCol="1">
            <a:spAutoFit/>
          </a:bodyPr>
          <a:lstStyle/>
          <a:p>
            <a:pPr algn="ctr" defTabSz="1279700" rtl="1"/>
            <a:r>
              <a:rPr lang="en-US" sz="4800" spc="43" dirty="0">
                <a:solidFill>
                  <a:srgbClr val="00B050"/>
                </a:solidFill>
                <a:cs typeface="PT Bold Heading" panose="02010400000000000000" pitchFamily="2" charset="-78"/>
              </a:rPr>
              <a:t>Sustainability </a:t>
            </a:r>
            <a:r>
              <a:rPr lang="en-US" sz="4800" spc="43" dirty="0" smtClean="0">
                <a:solidFill>
                  <a:srgbClr val="00B050"/>
                </a:solidFill>
                <a:cs typeface="PT Bold Heading" panose="02010400000000000000" pitchFamily="2" charset="-78"/>
              </a:rPr>
              <a:t>at PNU campus:</a:t>
            </a:r>
            <a:endParaRPr lang="en-US" sz="4800" spc="43" dirty="0" smtClean="0">
              <a:solidFill>
                <a:srgbClr val="00B050"/>
              </a:solidFill>
              <a:cs typeface="PT Bold Heading" panose="02010400000000000000" pitchFamily="2" charset="-78"/>
            </a:endParaRPr>
          </a:p>
          <a:p>
            <a:pPr algn="ctr" defTabSz="1279700" rtl="1"/>
            <a:endParaRPr lang="en-US" sz="1600" spc="43" dirty="0">
              <a:solidFill>
                <a:srgbClr val="00B050"/>
              </a:solidFill>
              <a:cs typeface="PT Bold Heading" panose="02010400000000000000" pitchFamily="2" charset="-78"/>
            </a:endParaRPr>
          </a:p>
          <a:p>
            <a:pPr algn="ctr" defTabSz="1279700" rtl="1"/>
            <a:r>
              <a:rPr lang="en-US" sz="4800" spc="43" dirty="0">
                <a:solidFill>
                  <a:srgbClr val="00B050"/>
                </a:solidFill>
                <a:cs typeface="PT Bold Heading" panose="02010400000000000000" pitchFamily="2" charset="-78"/>
              </a:rPr>
              <a:t>Water management </a:t>
            </a:r>
          </a:p>
        </p:txBody>
      </p:sp>
      <p:sp>
        <p:nvSpPr>
          <p:cNvPr id="8" name="مربع نص 7"/>
          <p:cNvSpPr txBox="1"/>
          <p:nvPr/>
        </p:nvSpPr>
        <p:spPr>
          <a:xfrm>
            <a:off x="1840990" y="3097048"/>
            <a:ext cx="2743201" cy="867885"/>
          </a:xfrm>
          <a:prstGeom prst="rect">
            <a:avLst/>
          </a:prstGeom>
          <a:noFill/>
        </p:spPr>
        <p:txBody>
          <a:bodyPr wrap="square" lIns="127971" tIns="63986" rIns="127971" bIns="63986" rtlCol="1">
            <a:spAutoFit/>
          </a:bodyPr>
          <a:lstStyle/>
          <a:p>
            <a:pPr algn="ctr" defTabSz="1279700" rtl="1"/>
            <a:endParaRPr lang="en-US" sz="2400" spc="43" dirty="0">
              <a:solidFill>
                <a:srgbClr val="00B050"/>
              </a:solidFill>
              <a:cs typeface="PT Bold Heading" panose="02010400000000000000" pitchFamily="2" charset="-78"/>
            </a:endParaRPr>
          </a:p>
          <a:p>
            <a:pPr algn="ctr" defTabSz="1279700" rtl="1"/>
            <a:r>
              <a:rPr lang="ar-SA" sz="2400" spc="43" dirty="0">
                <a:solidFill>
                  <a:prstClr val="white"/>
                </a:solidFill>
                <a:latin typeface="Arabic Typesetting" panose="03020402040406030203" pitchFamily="66" charset="-78"/>
                <a:cs typeface="Arabic Typesetting" panose="03020402040406030203" pitchFamily="66" charset="-78"/>
              </a:rPr>
              <a:t>سورة الأنبياء</a:t>
            </a:r>
            <a:r>
              <a:rPr lang="en-US" sz="2400" spc="43" dirty="0">
                <a:solidFill>
                  <a:prstClr val="white"/>
                </a:solidFill>
                <a:latin typeface="Arabic Typesetting" panose="03020402040406030203" pitchFamily="66" charset="-78"/>
                <a:cs typeface="Arabic Typesetting" panose="03020402040406030203" pitchFamily="66" charset="-78"/>
              </a:rPr>
              <a:t> (30)</a:t>
            </a:r>
          </a:p>
        </p:txBody>
      </p:sp>
      <p:pic>
        <p:nvPicPr>
          <p:cNvPr id="3" name="Picture 2"/>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3945957" y="2660008"/>
            <a:ext cx="3783771" cy="1412470"/>
          </a:xfrm>
          <a:prstGeom prst="rect">
            <a:avLst/>
          </a:prstGeom>
          <a:ln>
            <a:noFill/>
          </a:ln>
          <a:effectLst>
            <a:softEdge rad="112500"/>
          </a:effectLst>
        </p:spPr>
      </p:pic>
    </p:spTree>
    <p:extLst>
      <p:ext uri="{BB962C8B-B14F-4D97-AF65-F5344CB8AC3E}">
        <p14:creationId xmlns:p14="http://schemas.microsoft.com/office/powerpoint/2010/main" val="40280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2" name="Title 1"/>
          <p:cNvSpPr>
            <a:spLocks noGrp="1"/>
          </p:cNvSpPr>
          <p:nvPr>
            <p:ph type="ctrTitle"/>
          </p:nvPr>
        </p:nvSpPr>
        <p:spPr>
          <a:xfrm>
            <a:off x="1036320" y="145629"/>
            <a:ext cx="10363200" cy="1470025"/>
          </a:xfrm>
        </p:spPr>
        <p:txBody>
          <a:bodyPr>
            <a:normAutofit fontScale="90000"/>
          </a:bodyPr>
          <a:lstStyle/>
          <a:p>
            <a:r>
              <a:rPr lang="en-US" b="1" dirty="0">
                <a:solidFill>
                  <a:schemeClr val="accent3">
                    <a:lumMod val="75000"/>
                  </a:schemeClr>
                </a:solidFill>
              </a:rPr>
              <a:t>What Does A Green Campus mean to </a:t>
            </a:r>
            <a:r>
              <a:rPr lang="en-US" b="1" dirty="0" smtClean="0">
                <a:solidFill>
                  <a:schemeClr val="accent3">
                    <a:lumMod val="75000"/>
                  </a:schemeClr>
                </a:solidFill>
              </a:rPr>
              <a:t>PNU</a:t>
            </a:r>
            <a:endParaRPr lang="en-US" b="1" dirty="0">
              <a:solidFill>
                <a:schemeClr val="accent3">
                  <a:lumMod val="75000"/>
                </a:schemeClr>
              </a:solidFill>
            </a:endParaRPr>
          </a:p>
        </p:txBody>
      </p:sp>
      <p:pic>
        <p:nvPicPr>
          <p:cNvPr id="14" name="Picture 13" descr="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pic>
        <p:nvPicPr>
          <p:cNvPr id="4" name="Picture 3"/>
          <p:cNvPicPr>
            <a:picLocks noChangeAspect="1"/>
          </p:cNvPicPr>
          <p:nvPr/>
        </p:nvPicPr>
        <p:blipFill rotWithShape="1">
          <a:blip r:embed="rId6"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3413760" y="1816609"/>
            <a:ext cx="5364479" cy="3450336"/>
          </a:xfrm>
          <a:prstGeom prst="rect">
            <a:avLst/>
          </a:prstGeom>
          <a:ln>
            <a:noFill/>
          </a:ln>
          <a:effectLst>
            <a:softEdge rad="112500"/>
          </a:effectLst>
        </p:spPr>
      </p:pic>
      <p:sp>
        <p:nvSpPr>
          <p:cNvPr id="12" name="Rectangle 11"/>
          <p:cNvSpPr/>
          <p:nvPr/>
        </p:nvSpPr>
        <p:spPr>
          <a:xfrm>
            <a:off x="633984" y="5491297"/>
            <a:ext cx="11558016" cy="1135055"/>
          </a:xfrm>
          <a:prstGeom prst="rect">
            <a:avLst/>
          </a:prstGeom>
        </p:spPr>
        <p:txBody>
          <a:bodyPr wrap="square" lIns="91436" tIns="45718" rIns="91436" bIns="45718">
            <a:spAutoFit/>
          </a:bodyPr>
          <a:lstStyle>
            <a:lvl1pPr marL="457200" indent="-457200">
              <a:defRPr sz="1400">
                <a:solidFill>
                  <a:schemeClr val="tx1"/>
                </a:solidFill>
                <a:latin typeface="Times" pitchFamily="1" charset="0"/>
              </a:defRPr>
            </a:lvl1pPr>
            <a:lvl2pPr marL="742950" indent="-285750">
              <a:defRPr sz="1400">
                <a:solidFill>
                  <a:schemeClr val="tx1"/>
                </a:solidFill>
                <a:latin typeface="Times" pitchFamily="1" charset="0"/>
              </a:defRPr>
            </a:lvl2pPr>
            <a:lvl3pPr marL="1143000" indent="-228600">
              <a:defRPr sz="1400">
                <a:solidFill>
                  <a:schemeClr val="tx1"/>
                </a:solidFill>
                <a:latin typeface="Times" pitchFamily="1" charset="0"/>
              </a:defRPr>
            </a:lvl3pPr>
            <a:lvl4pPr marL="1600200" indent="-228600">
              <a:defRPr sz="1400">
                <a:solidFill>
                  <a:schemeClr val="tx1"/>
                </a:solidFill>
                <a:latin typeface="Times" pitchFamily="1" charset="0"/>
              </a:defRPr>
            </a:lvl4pPr>
            <a:lvl5pPr marL="2057400" indent="-228600">
              <a:defRPr sz="1400">
                <a:solidFill>
                  <a:schemeClr val="tx1"/>
                </a:solidFill>
                <a:latin typeface="Times" pitchFamily="1" charset="0"/>
              </a:defRPr>
            </a:lvl5pPr>
            <a:lvl6pPr marL="2514600" indent="-228600" eaLnBrk="0" fontAlgn="base" hangingPunct="0">
              <a:spcBef>
                <a:spcPct val="0"/>
              </a:spcBef>
              <a:spcAft>
                <a:spcPct val="0"/>
              </a:spcAft>
              <a:defRPr sz="1400">
                <a:solidFill>
                  <a:schemeClr val="tx1"/>
                </a:solidFill>
                <a:latin typeface="Times" pitchFamily="1" charset="0"/>
              </a:defRPr>
            </a:lvl6pPr>
            <a:lvl7pPr marL="2971800" indent="-228600" eaLnBrk="0" fontAlgn="base" hangingPunct="0">
              <a:spcBef>
                <a:spcPct val="0"/>
              </a:spcBef>
              <a:spcAft>
                <a:spcPct val="0"/>
              </a:spcAft>
              <a:defRPr sz="1400">
                <a:solidFill>
                  <a:schemeClr val="tx1"/>
                </a:solidFill>
                <a:latin typeface="Times" pitchFamily="1" charset="0"/>
              </a:defRPr>
            </a:lvl7pPr>
            <a:lvl8pPr marL="3429000" indent="-228600" eaLnBrk="0" fontAlgn="base" hangingPunct="0">
              <a:spcBef>
                <a:spcPct val="0"/>
              </a:spcBef>
              <a:spcAft>
                <a:spcPct val="0"/>
              </a:spcAft>
              <a:defRPr sz="1400">
                <a:solidFill>
                  <a:schemeClr val="tx1"/>
                </a:solidFill>
                <a:latin typeface="Times" pitchFamily="1" charset="0"/>
              </a:defRPr>
            </a:lvl8pPr>
            <a:lvl9pPr marL="3886200" indent="-228600" eaLnBrk="0" fontAlgn="base" hangingPunct="0">
              <a:spcBef>
                <a:spcPct val="0"/>
              </a:spcBef>
              <a:spcAft>
                <a:spcPct val="0"/>
              </a:spcAft>
              <a:defRPr sz="1400">
                <a:solidFill>
                  <a:schemeClr val="tx1"/>
                </a:solidFill>
                <a:latin typeface="Times" pitchFamily="1" charset="0"/>
              </a:defRPr>
            </a:lvl9pPr>
          </a:lstStyle>
          <a:p>
            <a:pPr algn="ctr">
              <a:lnSpc>
                <a:spcPct val="80000"/>
              </a:lnSpc>
              <a:spcBef>
                <a:spcPct val="20000"/>
              </a:spcBef>
            </a:pPr>
            <a:r>
              <a:rPr lang="en-IE" altLang="en-US" sz="2800" dirty="0">
                <a:solidFill>
                  <a:prstClr val="black"/>
                </a:solidFill>
                <a:latin typeface="+mn-lt"/>
              </a:rPr>
              <a:t>For </a:t>
            </a:r>
            <a:r>
              <a:rPr lang="en-IE" altLang="en-US" sz="2800" b="1" dirty="0">
                <a:solidFill>
                  <a:schemeClr val="accent3">
                    <a:lumMod val="75000"/>
                  </a:schemeClr>
                </a:solidFill>
                <a:latin typeface="+mn-lt"/>
              </a:rPr>
              <a:t>PNU</a:t>
            </a:r>
            <a:r>
              <a:rPr lang="en-IE" altLang="en-US" sz="2800" dirty="0">
                <a:solidFill>
                  <a:prstClr val="black"/>
                </a:solidFill>
                <a:latin typeface="+mn-lt"/>
              </a:rPr>
              <a:t> to be a Truly </a:t>
            </a:r>
            <a:r>
              <a:rPr lang="en-IE" altLang="en-US" sz="2800" b="1" dirty="0">
                <a:solidFill>
                  <a:schemeClr val="accent3">
                    <a:lumMod val="75000"/>
                  </a:schemeClr>
                </a:solidFill>
                <a:latin typeface="+mn-lt"/>
              </a:rPr>
              <a:t>Green University </a:t>
            </a:r>
            <a:r>
              <a:rPr lang="en-IE" altLang="en-US" sz="2800" dirty="0">
                <a:solidFill>
                  <a:prstClr val="black"/>
                </a:solidFill>
                <a:latin typeface="+mn-lt"/>
              </a:rPr>
              <a:t>all three of the above functions need to be operating from the same Green Agenda, all feeding into each other creating a synergy of sustainable activity running through </a:t>
            </a:r>
            <a:r>
              <a:rPr lang="en-IE" altLang="en-US" sz="2800" b="1" dirty="0">
                <a:solidFill>
                  <a:schemeClr val="accent3">
                    <a:lumMod val="75000"/>
                  </a:schemeClr>
                </a:solidFill>
                <a:latin typeface="+mn-lt"/>
              </a:rPr>
              <a:t>PNU.</a:t>
            </a:r>
          </a:p>
        </p:txBody>
      </p:sp>
      <p:graphicFrame>
        <p:nvGraphicFramePr>
          <p:cNvPr id="11" name="Object 10"/>
          <p:cNvGraphicFramePr>
            <a:graphicFrameLocks noChangeAspect="1"/>
          </p:cNvGraphicFramePr>
          <p:nvPr>
            <p:extLst>
              <p:ext uri="{D42A27DB-BD31-4B8C-83A1-F6EECF244321}">
                <p14:modId xmlns:p14="http://schemas.microsoft.com/office/powerpoint/2010/main" val="1765764140"/>
              </p:ext>
            </p:extLst>
          </p:nvPr>
        </p:nvGraphicFramePr>
        <p:xfrm>
          <a:off x="3505198" y="1985181"/>
          <a:ext cx="5181601" cy="3111075"/>
        </p:xfrm>
        <a:graphic>
          <a:graphicData uri="http://schemas.openxmlformats.org/presentationml/2006/ole">
            <mc:AlternateContent xmlns:mc="http://schemas.openxmlformats.org/markup-compatibility/2006">
              <mc:Choice xmlns:v="urn:schemas-microsoft-com:vml" Requires="v">
                <p:oleObj spid="_x0000_s5310" name="Visio" r:id="rId7" imgW="8686800" imgH="5986882" progId="Visio.Drawing.11">
                  <p:embed/>
                </p:oleObj>
              </mc:Choice>
              <mc:Fallback>
                <p:oleObj name="Visio" r:id="rId7" imgW="8686800" imgH="5986882" progId="Visio.Drawing.11">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198" y="1985181"/>
                        <a:ext cx="5181601" cy="31110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8149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2" name="Title 1"/>
          <p:cNvSpPr>
            <a:spLocks noGrp="1"/>
          </p:cNvSpPr>
          <p:nvPr>
            <p:ph type="ctrTitle"/>
          </p:nvPr>
        </p:nvSpPr>
        <p:spPr>
          <a:xfrm>
            <a:off x="646176" y="336149"/>
            <a:ext cx="10363200" cy="960923"/>
          </a:xfrm>
        </p:spPr>
        <p:txBody>
          <a:bodyPr>
            <a:normAutofit fontScale="90000"/>
          </a:bodyPr>
          <a:lstStyle/>
          <a:p>
            <a:pPr algn="l"/>
            <a:r>
              <a:rPr lang="en-US" b="1" dirty="0" smtClean="0">
                <a:solidFill>
                  <a:schemeClr val="accent3">
                    <a:lumMod val="75000"/>
                  </a:schemeClr>
                </a:solidFill>
              </a:rPr>
              <a:t>PNU Sustainability </a:t>
            </a:r>
            <a:r>
              <a:rPr lang="en-US" b="1" dirty="0">
                <a:solidFill>
                  <a:schemeClr val="accent3">
                    <a:lumMod val="75000"/>
                  </a:schemeClr>
                </a:solidFill>
              </a:rPr>
              <a:t>Policy				</a:t>
            </a:r>
          </a:p>
        </p:txBody>
      </p:sp>
      <p:pic>
        <p:nvPicPr>
          <p:cNvPr id="14" name="Picture 13"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9" name="Content Placeholder 2"/>
          <p:cNvSpPr txBox="1">
            <a:spLocks/>
          </p:cNvSpPr>
          <p:nvPr/>
        </p:nvSpPr>
        <p:spPr>
          <a:xfrm>
            <a:off x="838200" y="1297072"/>
            <a:ext cx="10515600" cy="4351338"/>
          </a:xfrm>
          <a:prstGeom prst="rect">
            <a:avLst/>
          </a:prstGeom>
        </p:spPr>
        <p:txBody>
          <a:bodyPr vert="horz" lIns="108728" tIns="54368" rIns="108728" bIns="54368" rtlCol="0">
            <a:noAutofit/>
          </a:bodyPr>
          <a:lstStyle>
            <a:lvl1pPr marL="0" indent="0" algn="ctr" defTabSz="1087275" rtl="0" eaLnBrk="1" latinLnBrk="0" hangingPunct="1">
              <a:spcBef>
                <a:spcPct val="20000"/>
              </a:spcBef>
              <a:buFont typeface="Arial" pitchFamily="34" charset="0"/>
              <a:buNone/>
              <a:defRPr sz="3900" kern="1200">
                <a:solidFill>
                  <a:schemeClr val="tx1">
                    <a:tint val="75000"/>
                  </a:schemeClr>
                </a:solidFill>
                <a:latin typeface="+mn-lt"/>
                <a:ea typeface="+mn-ea"/>
                <a:cs typeface="+mn-cs"/>
              </a:defRPr>
            </a:lvl1pPr>
            <a:lvl2pPr marL="543640" indent="0" algn="ctr" defTabSz="1087275" rtl="0" eaLnBrk="1" latinLnBrk="0" hangingPunct="1">
              <a:spcBef>
                <a:spcPct val="20000"/>
              </a:spcBef>
              <a:buFont typeface="Arial" pitchFamily="34" charset="0"/>
              <a:buNone/>
              <a:defRPr sz="3300" kern="1200">
                <a:solidFill>
                  <a:schemeClr val="tx1">
                    <a:tint val="75000"/>
                  </a:schemeClr>
                </a:solidFill>
                <a:latin typeface="+mn-lt"/>
                <a:ea typeface="+mn-ea"/>
                <a:cs typeface="+mn-cs"/>
              </a:defRPr>
            </a:lvl2pPr>
            <a:lvl3pPr marL="1087275" indent="0" algn="ctr" defTabSz="1087275"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3pPr>
            <a:lvl4pPr marL="1630913" indent="0" algn="ctr" defTabSz="1087275"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4pPr>
            <a:lvl5pPr marL="2174556" indent="0" algn="ctr" defTabSz="1087275"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5pPr>
            <a:lvl6pPr marL="2718188" indent="0" algn="ctr" defTabSz="1087275"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6pPr>
            <a:lvl7pPr marL="3261829" indent="0" algn="ctr" defTabSz="1087275"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7pPr>
            <a:lvl8pPr marL="3805468" indent="0" algn="ctr" defTabSz="1087275"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8pPr>
            <a:lvl9pPr marL="4349106" indent="0" algn="ctr" defTabSz="1087275"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9pPr>
          </a:lstStyle>
          <a:p>
            <a:pPr marL="571500" indent="-571500" algn="l">
              <a:buFont typeface="Wingdings" panose="05000000000000000000" pitchFamily="2" charset="2"/>
              <a:buChar char="q"/>
            </a:pPr>
            <a:r>
              <a:rPr lang="en-US" sz="3600" dirty="0" smtClean="0">
                <a:solidFill>
                  <a:schemeClr val="tx1"/>
                </a:solidFill>
              </a:rPr>
              <a:t>Systematic Integration of Sustainability Principles</a:t>
            </a:r>
          </a:p>
          <a:p>
            <a:pPr marL="571500" indent="-571500" algn="l">
              <a:buFont typeface="Wingdings" panose="05000000000000000000" pitchFamily="2" charset="2"/>
              <a:buChar char="q"/>
            </a:pPr>
            <a:r>
              <a:rPr lang="en-US" sz="3600" dirty="0" smtClean="0">
                <a:solidFill>
                  <a:schemeClr val="tx1"/>
                </a:solidFill>
              </a:rPr>
              <a:t>Master Planning</a:t>
            </a:r>
          </a:p>
          <a:p>
            <a:pPr marL="571500" indent="-571500" algn="l">
              <a:buFont typeface="Wingdings" panose="05000000000000000000" pitchFamily="2" charset="2"/>
              <a:buChar char="q"/>
            </a:pPr>
            <a:r>
              <a:rPr lang="en-US" sz="3600" dirty="0" smtClean="0">
                <a:solidFill>
                  <a:schemeClr val="tx1"/>
                </a:solidFill>
              </a:rPr>
              <a:t>Design and Construction</a:t>
            </a:r>
          </a:p>
          <a:p>
            <a:pPr marL="571500" indent="-571500" algn="l">
              <a:buFont typeface="Wingdings" panose="05000000000000000000" pitchFamily="2" charset="2"/>
              <a:buChar char="q"/>
            </a:pPr>
            <a:r>
              <a:rPr lang="en-US" sz="3600" dirty="0" smtClean="0">
                <a:solidFill>
                  <a:schemeClr val="tx1"/>
                </a:solidFill>
              </a:rPr>
              <a:t>Operations and Maintenance</a:t>
            </a:r>
          </a:p>
          <a:p>
            <a:pPr marL="571500" indent="-571500" algn="l">
              <a:buFont typeface="Wingdings" panose="05000000000000000000" pitchFamily="2" charset="2"/>
              <a:buChar char="q"/>
            </a:pPr>
            <a:r>
              <a:rPr lang="en-US" sz="3600" dirty="0" smtClean="0">
                <a:solidFill>
                  <a:schemeClr val="tx1"/>
                </a:solidFill>
              </a:rPr>
              <a:t>Renewable </a:t>
            </a:r>
            <a:r>
              <a:rPr lang="en-US" sz="3600" dirty="0">
                <a:solidFill>
                  <a:schemeClr val="tx1"/>
                </a:solidFill>
              </a:rPr>
              <a:t>Energy</a:t>
            </a:r>
          </a:p>
          <a:p>
            <a:pPr marL="571500" indent="-571500" algn="l">
              <a:buFont typeface="Wingdings" panose="05000000000000000000" pitchFamily="2" charset="2"/>
              <a:buChar char="q"/>
            </a:pPr>
            <a:r>
              <a:rPr lang="en-US" sz="3600" dirty="0" smtClean="0">
                <a:solidFill>
                  <a:schemeClr val="tx1"/>
                </a:solidFill>
              </a:rPr>
              <a:t>Sustainable Transportation</a:t>
            </a:r>
            <a:endParaRPr lang="en-US" sz="3600" dirty="0">
              <a:solidFill>
                <a:schemeClr val="tx1"/>
              </a:solidFill>
            </a:endParaRPr>
          </a:p>
          <a:p>
            <a:pPr marL="571500" indent="-571500" algn="l">
              <a:buFont typeface="Wingdings" panose="05000000000000000000" pitchFamily="2" charset="2"/>
              <a:buChar char="q"/>
            </a:pPr>
            <a:r>
              <a:rPr lang="en-US" sz="3600" dirty="0">
                <a:solidFill>
                  <a:schemeClr val="tx1"/>
                </a:solidFill>
              </a:rPr>
              <a:t>Recycling and Waste Management</a:t>
            </a:r>
          </a:p>
          <a:p>
            <a:pPr marL="571500" indent="-571500" algn="l">
              <a:buFont typeface="Wingdings" panose="05000000000000000000" pitchFamily="2" charset="2"/>
              <a:buChar char="q"/>
            </a:pPr>
            <a:r>
              <a:rPr lang="en-US" sz="3600" dirty="0">
                <a:solidFill>
                  <a:schemeClr val="tx1"/>
                </a:solidFill>
              </a:rPr>
              <a:t>Environmentally </a:t>
            </a:r>
            <a:r>
              <a:rPr lang="en-US" sz="3600" dirty="0" smtClean="0">
                <a:solidFill>
                  <a:schemeClr val="tx1"/>
                </a:solidFill>
              </a:rPr>
              <a:t>Sensitive Policies</a:t>
            </a:r>
          </a:p>
        </p:txBody>
      </p:sp>
      <p:pic>
        <p:nvPicPr>
          <p:cNvPr id="3" name="Picture 2"/>
          <p:cNvPicPr>
            <a:picLocks noChangeAspect="1"/>
          </p:cNvPicPr>
          <p:nvPr/>
        </p:nvPicPr>
        <p:blipFill rotWithShape="1">
          <a:blip r:embed="rId5"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9784080" y="4730496"/>
            <a:ext cx="2231136" cy="1926336"/>
          </a:xfrm>
          <a:prstGeom prst="rect">
            <a:avLst/>
          </a:prstGeom>
        </p:spPr>
      </p:pic>
    </p:spTree>
    <p:extLst>
      <p:ext uri="{BB962C8B-B14F-4D97-AF65-F5344CB8AC3E}">
        <p14:creationId xmlns:p14="http://schemas.microsoft.com/office/powerpoint/2010/main" val="51906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3" name="Subtitle 2"/>
          <p:cNvSpPr>
            <a:spLocks noGrp="1"/>
          </p:cNvSpPr>
          <p:nvPr>
            <p:ph type="subTitle" idx="1"/>
          </p:nvPr>
        </p:nvSpPr>
        <p:spPr>
          <a:xfrm>
            <a:off x="914400" y="2331951"/>
            <a:ext cx="10363200" cy="1752600"/>
          </a:xfrm>
        </p:spPr>
        <p:txBody>
          <a:bodyPr>
            <a:noAutofit/>
          </a:bodyPr>
          <a:lstStyle/>
          <a:p>
            <a:r>
              <a:rPr lang="en-US" sz="4800" b="1" dirty="0">
                <a:solidFill>
                  <a:srgbClr val="00B050"/>
                </a:solidFill>
              </a:rPr>
              <a:t>Sustainability In PNU Strategic Goals </a:t>
            </a:r>
          </a:p>
        </p:txBody>
      </p:sp>
      <p:pic>
        <p:nvPicPr>
          <p:cNvPr id="10" name="Picture 5"/>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5215788" y="3745992"/>
            <a:ext cx="1760424"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820" y="5498592"/>
            <a:ext cx="11773181"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Tree>
    <p:extLst>
      <p:ext uri="{BB962C8B-B14F-4D97-AF65-F5344CB8AC3E}">
        <p14:creationId xmlns:p14="http://schemas.microsoft.com/office/powerpoint/2010/main" val="2674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8" name="Rectangle 7"/>
          <p:cNvSpPr/>
          <p:nvPr/>
        </p:nvSpPr>
        <p:spPr>
          <a:xfrm>
            <a:off x="688167" y="410275"/>
            <a:ext cx="6205801" cy="564257"/>
          </a:xfrm>
          <a:prstGeom prst="rect">
            <a:avLst/>
          </a:prstGeom>
        </p:spPr>
        <p:txBody>
          <a:bodyPr wrap="none" lIns="91436" tIns="45718" rIns="91436" bIns="45718">
            <a:spAutoFit/>
          </a:bodyPr>
          <a:lstStyle/>
          <a:p>
            <a:r>
              <a:rPr lang="en-US" sz="3100" b="1" dirty="0">
                <a:solidFill>
                  <a:schemeClr val="accent3">
                    <a:lumMod val="75000"/>
                  </a:schemeClr>
                </a:solidFill>
              </a:rPr>
              <a:t>Sustainability In PNU Strategic Goals </a:t>
            </a:r>
          </a:p>
        </p:txBody>
      </p:sp>
      <p:sp>
        <p:nvSpPr>
          <p:cNvPr id="9" name="Rectangle 8"/>
          <p:cNvSpPr/>
          <p:nvPr/>
        </p:nvSpPr>
        <p:spPr>
          <a:xfrm>
            <a:off x="779491" y="1334340"/>
            <a:ext cx="11412511" cy="3908758"/>
          </a:xfrm>
          <a:prstGeom prst="rect">
            <a:avLst/>
          </a:prstGeom>
        </p:spPr>
        <p:txBody>
          <a:bodyPr wrap="square" lIns="91436" tIns="45718" rIns="91436" bIns="45718">
            <a:spAutoFit/>
          </a:bodyPr>
          <a:lstStyle/>
          <a:p>
            <a:r>
              <a:rPr lang="en-US" sz="2800" dirty="0" smtClean="0"/>
              <a:t>The PNU 10-year strategic plan has seven goals that emphasize </a:t>
            </a:r>
            <a:r>
              <a:rPr lang="en-US" sz="3600" b="1" dirty="0" smtClean="0">
                <a:solidFill>
                  <a:srgbClr val="00B050"/>
                </a:solidFill>
              </a:rPr>
              <a:t>sustainability in all aspects of university operations.</a:t>
            </a:r>
            <a:endParaRPr lang="en-US" sz="2800" dirty="0" smtClean="0"/>
          </a:p>
          <a:p>
            <a:pPr algn="ctr"/>
            <a:endParaRPr lang="en-US" sz="2800" dirty="0" smtClean="0"/>
          </a:p>
          <a:p>
            <a:r>
              <a:rPr lang="en-US" sz="2800" b="1" dirty="0" smtClean="0">
                <a:solidFill>
                  <a:schemeClr val="accent3">
                    <a:lumMod val="50000"/>
                  </a:schemeClr>
                </a:solidFill>
              </a:rPr>
              <a:t>These goals can be achieved through the following strategic objectives: </a:t>
            </a:r>
          </a:p>
          <a:p>
            <a:endParaRPr lang="en-US" sz="2400" b="1" dirty="0" smtClean="0">
              <a:solidFill>
                <a:schemeClr val="accent3">
                  <a:lumMod val="50000"/>
                </a:schemeClr>
              </a:solidFill>
            </a:endParaRPr>
          </a:p>
          <a:p>
            <a:pPr marL="514350" indent="-514350">
              <a:buFont typeface="Wingdings" panose="05000000000000000000" pitchFamily="2" charset="2"/>
              <a:buChar char="q"/>
            </a:pPr>
            <a:r>
              <a:rPr lang="en-US" sz="2800" dirty="0" smtClean="0"/>
              <a:t>Supporting projects for investing PNU resources and utilities. </a:t>
            </a:r>
          </a:p>
          <a:p>
            <a:endParaRPr lang="en-US" sz="2000" dirty="0" smtClean="0"/>
          </a:p>
          <a:p>
            <a:pPr marL="457200" indent="-457200">
              <a:buFont typeface="Wingdings" panose="05000000000000000000" pitchFamily="2" charset="2"/>
              <a:buChar char="q"/>
            </a:pPr>
            <a:r>
              <a:rPr lang="en-US" sz="2800" dirty="0" smtClean="0"/>
              <a:t>Achieving sustainability through efficiency and effectiveness in operating PNU utilities and managing its resources. </a:t>
            </a:r>
            <a:endParaRPr lang="en-US" sz="2800" dirty="0"/>
          </a:p>
        </p:txBody>
      </p:sp>
      <p:pic>
        <p:nvPicPr>
          <p:cNvPr id="12" name="Picture 11"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Tree>
    <p:extLst>
      <p:ext uri="{BB962C8B-B14F-4D97-AF65-F5344CB8AC3E}">
        <p14:creationId xmlns:p14="http://schemas.microsoft.com/office/powerpoint/2010/main" val="4206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3" name="Subtitle 2"/>
          <p:cNvSpPr>
            <a:spLocks noGrp="1"/>
          </p:cNvSpPr>
          <p:nvPr>
            <p:ph type="subTitle" idx="1"/>
          </p:nvPr>
        </p:nvSpPr>
        <p:spPr>
          <a:xfrm>
            <a:off x="914400" y="2331951"/>
            <a:ext cx="10363200" cy="1752600"/>
          </a:xfrm>
        </p:spPr>
        <p:txBody>
          <a:bodyPr>
            <a:noAutofit/>
          </a:bodyPr>
          <a:lstStyle/>
          <a:p>
            <a:r>
              <a:rPr lang="en-US" sz="4800" b="1" dirty="0">
                <a:solidFill>
                  <a:srgbClr val="00B050"/>
                </a:solidFill>
              </a:rPr>
              <a:t>PNU Commitment to Sustainability</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752134" y="4539666"/>
            <a:ext cx="5369971" cy="958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820" y="5498592"/>
            <a:ext cx="11773181"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2" name="Rectangle 1"/>
          <p:cNvSpPr/>
          <p:nvPr/>
        </p:nvSpPr>
        <p:spPr>
          <a:xfrm>
            <a:off x="2002149" y="4075911"/>
            <a:ext cx="4752219" cy="1862048"/>
          </a:xfrm>
          <a:prstGeom prst="rect">
            <a:avLst/>
          </a:prstGeom>
        </p:spPr>
        <p:txBody>
          <a:bodyPr wrap="square">
            <a:spAutoFit/>
          </a:bodyPr>
          <a:lstStyle/>
          <a:p>
            <a:r>
              <a:rPr lang="en-US" sz="11500" b="1" dirty="0">
                <a:solidFill>
                  <a:schemeClr val="accent3">
                    <a:lumMod val="75000"/>
                  </a:schemeClr>
                </a:solidFill>
              </a:rPr>
              <a:t>PNU </a:t>
            </a:r>
            <a:endParaRPr lang="en-US" sz="9600" dirty="0">
              <a:solidFill>
                <a:schemeClr val="accent3">
                  <a:lumMod val="75000"/>
                </a:schemeClr>
              </a:solidFill>
            </a:endParaRPr>
          </a:p>
        </p:txBody>
      </p:sp>
    </p:spTree>
    <p:extLst>
      <p:ext uri="{BB962C8B-B14F-4D97-AF65-F5344CB8AC3E}">
        <p14:creationId xmlns:p14="http://schemas.microsoft.com/office/powerpoint/2010/main" val="36436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2857" y="2"/>
            <a:ext cx="12554857" cy="6879785"/>
            <a:chOff x="-362857" y="0"/>
            <a:chExt cx="12554857" cy="6879785"/>
          </a:xfrm>
        </p:grpSpPr>
        <p:pic>
          <p:nvPicPr>
            <p:cNvPr id="5" name="Picture 4" descr="cover.jpg"/>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3" descr="E:\confrence book\3.jp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7171" name="Text Box 2"/>
          <p:cNvSpPr txBox="1">
            <a:spLocks noChangeArrowheads="1"/>
          </p:cNvSpPr>
          <p:nvPr/>
        </p:nvSpPr>
        <p:spPr bwMode="auto">
          <a:xfrm>
            <a:off x="608641" y="1207139"/>
            <a:ext cx="11290751" cy="440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78" rIns="0" bIns="0"/>
          <a:lstStyle>
            <a:lvl1pPr marL="342900" indent="-338138"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1pPr>
            <a:lvl2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2pPr>
            <a:lvl3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3pPr>
            <a:lvl4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4pPr>
            <a:lvl5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9pPr>
          </a:lstStyle>
          <a:p>
            <a:pPr algn="just" eaLnBrk="1">
              <a:lnSpc>
                <a:spcPct val="93000"/>
              </a:lnSpc>
              <a:spcAft>
                <a:spcPts val="1413"/>
              </a:spcAft>
              <a:buSzPct val="100000"/>
            </a:pPr>
            <a:r>
              <a:rPr lang="en-US" sz="2800" b="1" dirty="0" smtClean="0">
                <a:solidFill>
                  <a:schemeClr val="accent3">
                    <a:lumMod val="75000"/>
                  </a:schemeClr>
                </a:solidFill>
              </a:rPr>
              <a:t>PNU </a:t>
            </a:r>
            <a:r>
              <a:rPr lang="en-US" altLang="en-US" sz="2800" dirty="0">
                <a:solidFill>
                  <a:schemeClr val="tx1"/>
                </a:solidFill>
                <a:latin typeface="+mn-lt"/>
                <a:ea typeface="+mn-ea"/>
              </a:rPr>
              <a:t>is playing a responsible role to implement sustainable best practices through various projects </a:t>
            </a:r>
            <a:r>
              <a:rPr lang="en-US" altLang="en-US" sz="2800" dirty="0" smtClean="0">
                <a:solidFill>
                  <a:schemeClr val="tx1"/>
                </a:solidFill>
                <a:latin typeface="+mn-lt"/>
                <a:ea typeface="+mn-ea"/>
              </a:rPr>
              <a:t>ranging from </a:t>
            </a:r>
            <a:r>
              <a:rPr lang="en-US" altLang="en-US" sz="2800" dirty="0">
                <a:solidFill>
                  <a:schemeClr val="tx1"/>
                </a:solidFill>
                <a:latin typeface="+mn-lt"/>
                <a:ea typeface="+mn-ea"/>
              </a:rPr>
              <a:t>design to construction and </a:t>
            </a:r>
            <a:r>
              <a:rPr lang="en-US" altLang="en-US" sz="2800" dirty="0" smtClean="0">
                <a:solidFill>
                  <a:schemeClr val="tx1"/>
                </a:solidFill>
                <a:latin typeface="+mn-lt"/>
                <a:ea typeface="+mn-ea"/>
              </a:rPr>
              <a:t>during operation. These </a:t>
            </a:r>
            <a:r>
              <a:rPr lang="en-US" altLang="en-US" sz="2800" dirty="0">
                <a:solidFill>
                  <a:schemeClr val="tx1"/>
                </a:solidFill>
                <a:latin typeface="+mn-lt"/>
                <a:ea typeface="+mn-ea"/>
              </a:rPr>
              <a:t>practices save energy, improve occupant comfort and environment, reduces carbon footprint that resulted into a better Sustainable environment and a Greener campus</a:t>
            </a:r>
            <a:r>
              <a:rPr lang="en-US" altLang="en-US" sz="2800" dirty="0" smtClean="0">
                <a:solidFill>
                  <a:schemeClr val="tx1"/>
                </a:solidFill>
                <a:latin typeface="+mn-lt"/>
                <a:ea typeface="+mn-ea"/>
              </a:rPr>
              <a:t>.</a:t>
            </a:r>
            <a:endParaRPr lang="en-US" altLang="en-US" sz="2800" dirty="0">
              <a:solidFill>
                <a:schemeClr val="tx1"/>
              </a:solidFill>
              <a:latin typeface="+mn-lt"/>
              <a:ea typeface="+mn-ea"/>
            </a:endParaRPr>
          </a:p>
        </p:txBody>
      </p:sp>
      <p:sp>
        <p:nvSpPr>
          <p:cNvPr id="7" name="Rectangle 6"/>
          <p:cNvSpPr/>
          <p:nvPr/>
        </p:nvSpPr>
        <p:spPr>
          <a:xfrm>
            <a:off x="608641" y="525298"/>
            <a:ext cx="5934630" cy="569383"/>
          </a:xfrm>
          <a:prstGeom prst="rect">
            <a:avLst/>
          </a:prstGeom>
        </p:spPr>
        <p:txBody>
          <a:bodyPr wrap="none" lIns="91436" tIns="45718" rIns="91436" bIns="45718">
            <a:spAutoFit/>
          </a:bodyPr>
          <a:lstStyle/>
          <a:p>
            <a:r>
              <a:rPr lang="en-US" sz="3100" b="1" dirty="0" smtClean="0">
                <a:solidFill>
                  <a:schemeClr val="accent3">
                    <a:lumMod val="75000"/>
                  </a:schemeClr>
                </a:solidFill>
              </a:rPr>
              <a:t>PNU </a:t>
            </a:r>
            <a:r>
              <a:rPr lang="en-US" sz="3100" b="1" dirty="0">
                <a:solidFill>
                  <a:schemeClr val="accent3">
                    <a:lumMod val="75000"/>
                  </a:schemeClr>
                </a:solidFill>
              </a:rPr>
              <a:t>Commitment to Sustainability</a:t>
            </a:r>
          </a:p>
        </p:txBody>
      </p:sp>
    </p:spTree>
    <p:extLst>
      <p:ext uri="{BB962C8B-B14F-4D97-AF65-F5344CB8AC3E}">
        <p14:creationId xmlns:p14="http://schemas.microsoft.com/office/powerpoint/2010/main" val="40693541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2" name="Title 1"/>
          <p:cNvSpPr>
            <a:spLocks noGrp="1"/>
          </p:cNvSpPr>
          <p:nvPr>
            <p:ph type="title"/>
          </p:nvPr>
        </p:nvSpPr>
        <p:spPr/>
        <p:txBody>
          <a:bodyPr>
            <a:normAutofit/>
          </a:bodyPr>
          <a:lstStyle/>
          <a:p>
            <a:pPr algn="l" defTabSz="914053"/>
            <a:r>
              <a:rPr lang="en-US" sz="3200" b="1" dirty="0">
                <a:solidFill>
                  <a:schemeClr val="accent3">
                    <a:lumMod val="75000"/>
                  </a:schemeClr>
                </a:solidFill>
                <a:latin typeface="+mn-lt"/>
                <a:ea typeface="+mn-ea"/>
                <a:cs typeface="+mn-cs"/>
              </a:rPr>
              <a:t>Significance of Green Buildings</a:t>
            </a:r>
          </a:p>
        </p:txBody>
      </p:sp>
      <p:sp>
        <p:nvSpPr>
          <p:cNvPr id="3" name="Content Placeholder 2"/>
          <p:cNvSpPr>
            <a:spLocks noGrp="1"/>
          </p:cNvSpPr>
          <p:nvPr>
            <p:ph idx="1"/>
          </p:nvPr>
        </p:nvSpPr>
        <p:spPr/>
        <p:txBody>
          <a:bodyPr>
            <a:normAutofit fontScale="92500" lnSpcReduction="10000"/>
          </a:bodyPr>
          <a:lstStyle/>
          <a:p>
            <a:r>
              <a:rPr lang="en-US" dirty="0" smtClean="0"/>
              <a:t>Profitable, Healthy, Environmental Friendly.</a:t>
            </a:r>
          </a:p>
          <a:p>
            <a:r>
              <a:rPr lang="en-US" b="1" dirty="0" smtClean="0">
                <a:solidFill>
                  <a:srgbClr val="00B050"/>
                </a:solidFill>
              </a:rPr>
              <a:t>Green Buildings </a:t>
            </a:r>
            <a:r>
              <a:rPr lang="en-US" b="1" dirty="0" smtClean="0">
                <a:solidFill>
                  <a:srgbClr val="00B050"/>
                </a:solidFill>
              </a:rPr>
              <a:t>can produce the following </a:t>
            </a:r>
            <a:r>
              <a:rPr lang="en-US" b="1" dirty="0" smtClean="0">
                <a:solidFill>
                  <a:srgbClr val="00B050"/>
                </a:solidFill>
              </a:rPr>
              <a:t>effects</a:t>
            </a:r>
            <a:r>
              <a:rPr lang="en-US" dirty="0" smtClean="0"/>
              <a:t>:</a:t>
            </a:r>
          </a:p>
          <a:p>
            <a:pPr lvl="1">
              <a:buFont typeface="Wingdings" pitchFamily="2" charset="2"/>
              <a:buChar char="Ø"/>
            </a:pPr>
            <a:r>
              <a:rPr lang="en-US" dirty="0" smtClean="0"/>
              <a:t> 24%-50% </a:t>
            </a:r>
            <a:r>
              <a:rPr lang="en-US" b="1" dirty="0" smtClean="0">
                <a:solidFill>
                  <a:srgbClr val="00B050"/>
                </a:solidFill>
              </a:rPr>
              <a:t>Energy Use reduction</a:t>
            </a:r>
          </a:p>
          <a:p>
            <a:pPr lvl="1">
              <a:buFont typeface="Wingdings" pitchFamily="2" charset="2"/>
              <a:buChar char="Ø"/>
            </a:pPr>
            <a:r>
              <a:rPr lang="en-US" dirty="0" smtClean="0"/>
              <a:t>33% - 39% </a:t>
            </a:r>
            <a:r>
              <a:rPr lang="en-US" b="1" dirty="0" smtClean="0">
                <a:solidFill>
                  <a:srgbClr val="00B050"/>
                </a:solidFill>
              </a:rPr>
              <a:t>CO2 Emissions reduction</a:t>
            </a:r>
          </a:p>
          <a:p>
            <a:pPr lvl="1">
              <a:buFont typeface="Wingdings" pitchFamily="2" charset="2"/>
              <a:buChar char="Ø"/>
            </a:pPr>
            <a:r>
              <a:rPr lang="en-US" dirty="0" smtClean="0"/>
              <a:t>40% </a:t>
            </a:r>
            <a:r>
              <a:rPr lang="en-US" b="1" dirty="0" smtClean="0">
                <a:solidFill>
                  <a:srgbClr val="00B050"/>
                </a:solidFill>
              </a:rPr>
              <a:t>Water Use reduction</a:t>
            </a:r>
          </a:p>
          <a:p>
            <a:pPr lvl="1">
              <a:buFont typeface="Wingdings" pitchFamily="2" charset="2"/>
              <a:buChar char="Ø"/>
            </a:pPr>
            <a:r>
              <a:rPr lang="en-US" dirty="0" smtClean="0"/>
              <a:t>70% </a:t>
            </a:r>
            <a:r>
              <a:rPr lang="en-US" b="1" dirty="0" smtClean="0">
                <a:solidFill>
                  <a:srgbClr val="00B050"/>
                </a:solidFill>
              </a:rPr>
              <a:t>Solid Waste reduction</a:t>
            </a:r>
          </a:p>
          <a:p>
            <a:pPr lvl="1">
              <a:buFont typeface="Wingdings" pitchFamily="2" charset="2"/>
              <a:buChar char="Ø"/>
            </a:pPr>
            <a:r>
              <a:rPr lang="en-US" dirty="0" smtClean="0"/>
              <a:t>13% </a:t>
            </a:r>
            <a:r>
              <a:rPr lang="en-US" b="1" dirty="0" smtClean="0">
                <a:solidFill>
                  <a:srgbClr val="00B050"/>
                </a:solidFill>
              </a:rPr>
              <a:t>Maintenance costs reduction</a:t>
            </a:r>
          </a:p>
          <a:p>
            <a:pPr lvl="1">
              <a:buFont typeface="Wingdings" pitchFamily="2" charset="2"/>
              <a:buChar char="Ø"/>
            </a:pPr>
            <a:r>
              <a:rPr lang="en-US" dirty="0" smtClean="0"/>
              <a:t>27% </a:t>
            </a:r>
            <a:r>
              <a:rPr lang="en-US" b="1" dirty="0" smtClean="0">
                <a:solidFill>
                  <a:srgbClr val="00B050"/>
                </a:solidFill>
              </a:rPr>
              <a:t>Higher levels of occupant satisfaction</a:t>
            </a:r>
          </a:p>
          <a:p>
            <a:pPr>
              <a:buNone/>
            </a:pPr>
            <a:endParaRPr lang="en-US" b="1" dirty="0" smtClean="0"/>
          </a:p>
          <a:p>
            <a:pPr>
              <a:buFont typeface="Wingdings" pitchFamily="2" charset="2"/>
              <a:buChar char="Ø"/>
            </a:pPr>
            <a:endParaRPr lang="en-US" dirty="0" smtClean="0"/>
          </a:p>
          <a:p>
            <a:pPr>
              <a:buFont typeface="Wingdings" pitchFamily="2" charset="2"/>
              <a:buChar char="Ø"/>
            </a:pPr>
            <a:endParaRPr lang="en-US" dirty="0" smtClean="0"/>
          </a:p>
          <a:p>
            <a:endParaRPr lang="en-US" dirty="0" smtClean="0"/>
          </a:p>
        </p:txBody>
      </p:sp>
    </p:spTree>
    <p:extLst>
      <p:ext uri="{BB962C8B-B14F-4D97-AF65-F5344CB8AC3E}">
        <p14:creationId xmlns:p14="http://schemas.microsoft.com/office/powerpoint/2010/main" val="3889896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8" name="Rectangle 7"/>
          <p:cNvSpPr/>
          <p:nvPr/>
        </p:nvSpPr>
        <p:spPr>
          <a:xfrm>
            <a:off x="516366" y="113577"/>
            <a:ext cx="10075635" cy="1631212"/>
          </a:xfrm>
          <a:prstGeom prst="rect">
            <a:avLst/>
          </a:prstGeom>
        </p:spPr>
        <p:txBody>
          <a:bodyPr wrap="none" lIns="91436" tIns="45718" rIns="91436" bIns="45718">
            <a:spAutoFit/>
          </a:bodyPr>
          <a:lstStyle/>
          <a:p>
            <a:r>
              <a:rPr lang="en-US" sz="3600" b="1" dirty="0">
                <a:solidFill>
                  <a:schemeClr val="accent3">
                    <a:lumMod val="50000"/>
                  </a:schemeClr>
                </a:solidFill>
              </a:rPr>
              <a:t>Sustainable built environment </a:t>
            </a:r>
            <a:r>
              <a:rPr lang="en-US" sz="3200" b="1" dirty="0" smtClean="0">
                <a:solidFill>
                  <a:srgbClr val="00B050"/>
                </a:solidFill>
              </a:rPr>
              <a:t>- Sustainability </a:t>
            </a:r>
            <a:r>
              <a:rPr lang="en-US" sz="3200" b="1" dirty="0">
                <a:solidFill>
                  <a:srgbClr val="00B050"/>
                </a:solidFill>
              </a:rPr>
              <a:t>In </a:t>
            </a:r>
            <a:r>
              <a:rPr lang="en-US" sz="3200" b="1" dirty="0" smtClean="0">
                <a:solidFill>
                  <a:srgbClr val="00B050"/>
                </a:solidFill>
              </a:rPr>
              <a:t>Deign</a:t>
            </a:r>
          </a:p>
          <a:p>
            <a:r>
              <a:rPr lang="en-US" sz="3200" b="1" dirty="0">
                <a:solidFill>
                  <a:srgbClr val="00B050"/>
                </a:solidFill>
              </a:rPr>
              <a:t>Capital Projects ….Building Design and Performance</a:t>
            </a:r>
          </a:p>
          <a:p>
            <a:endParaRPr lang="en-US" sz="3200" b="1" dirty="0">
              <a:solidFill>
                <a:srgbClr val="00B050"/>
              </a:solidFill>
            </a:endParaRPr>
          </a:p>
        </p:txBody>
      </p:sp>
      <p:pic>
        <p:nvPicPr>
          <p:cNvPr id="12" name="Picture 11"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2" name="Rectangle 1"/>
          <p:cNvSpPr/>
          <p:nvPr/>
        </p:nvSpPr>
        <p:spPr>
          <a:xfrm>
            <a:off x="978750" y="1456905"/>
            <a:ext cx="10485380" cy="1815882"/>
          </a:xfrm>
          <a:prstGeom prst="rect">
            <a:avLst/>
          </a:prstGeom>
        </p:spPr>
        <p:txBody>
          <a:bodyPr wrap="square">
            <a:spAutoFit/>
          </a:bodyPr>
          <a:lstStyle/>
          <a:p>
            <a:pPr algn="just"/>
            <a:r>
              <a:rPr lang="en-US" sz="2800" dirty="0"/>
              <a:t>Our Sustainability Framework ensures our built environment is resource efficient, operationally cost-effective and provides improved environmental, economic and social benefits to student, staff and surrounding communities</a:t>
            </a:r>
            <a:r>
              <a:rPr lang="en-US" sz="2800" dirty="0" smtClean="0"/>
              <a:t>.</a:t>
            </a:r>
            <a:endParaRPr lang="en-US" sz="2800" dirty="0"/>
          </a:p>
        </p:txBody>
      </p:sp>
    </p:spTree>
    <p:extLst>
      <p:ext uri="{BB962C8B-B14F-4D97-AF65-F5344CB8AC3E}">
        <p14:creationId xmlns:p14="http://schemas.microsoft.com/office/powerpoint/2010/main" val="27333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2857" y="2"/>
            <a:ext cx="12554857" cy="6879785"/>
            <a:chOff x="-362857" y="0"/>
            <a:chExt cx="12554857" cy="6879785"/>
          </a:xfrm>
        </p:grpSpPr>
        <p:pic>
          <p:nvPicPr>
            <p:cNvPr id="5" name="Picture 4"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2" name="Title 1"/>
          <p:cNvSpPr>
            <a:spLocks noGrp="1"/>
          </p:cNvSpPr>
          <p:nvPr>
            <p:ph type="ctrTitle"/>
          </p:nvPr>
        </p:nvSpPr>
        <p:spPr>
          <a:xfrm>
            <a:off x="755904" y="204601"/>
            <a:ext cx="10363200" cy="1470025"/>
          </a:xfrm>
        </p:spPr>
        <p:txBody>
          <a:bodyPr>
            <a:normAutofit fontScale="90000"/>
          </a:bodyPr>
          <a:lstStyle/>
          <a:p>
            <a:pPr algn="l"/>
            <a:r>
              <a:rPr lang="en-US" b="1" dirty="0">
                <a:solidFill>
                  <a:schemeClr val="accent3">
                    <a:lumMod val="50000"/>
                  </a:schemeClr>
                </a:solidFill>
                <a:effectLst>
                  <a:outerShdw blurRad="38100" dist="38100" dir="2700000" algn="tl">
                    <a:srgbClr val="000000">
                      <a:alpha val="43137"/>
                    </a:srgbClr>
                  </a:outerShdw>
                </a:effectLst>
              </a:rPr>
              <a:t>Sustainability in </a:t>
            </a:r>
            <a:r>
              <a:rPr lang="en-US" b="1" dirty="0" smtClean="0">
                <a:solidFill>
                  <a:schemeClr val="accent3">
                    <a:lumMod val="50000"/>
                  </a:schemeClr>
                </a:solidFill>
                <a:effectLst>
                  <a:outerShdw blurRad="38100" dist="38100" dir="2700000" algn="tl">
                    <a:srgbClr val="000000">
                      <a:alpha val="43137"/>
                    </a:srgbClr>
                  </a:outerShdw>
                </a:effectLst>
              </a:rPr>
              <a:t>Action</a:t>
            </a:r>
            <a:br>
              <a:rPr lang="en-US" b="1" dirty="0" smtClean="0">
                <a:solidFill>
                  <a:schemeClr val="accent3">
                    <a:lumMod val="50000"/>
                  </a:schemeClr>
                </a:solidFill>
                <a:effectLst>
                  <a:outerShdw blurRad="38100" dist="38100" dir="2700000" algn="tl">
                    <a:srgbClr val="000000">
                      <a:alpha val="43137"/>
                    </a:srgbClr>
                  </a:outerShdw>
                </a:effectLst>
              </a:rPr>
            </a:br>
            <a:endParaRPr lang="en-US" b="1" dirty="0">
              <a:solidFill>
                <a:schemeClr val="accent3">
                  <a:lumMod val="50000"/>
                </a:schemeClr>
              </a:solidFill>
              <a:effectLst>
                <a:outerShdw blurRad="38100" dist="38100" dir="2700000" algn="tl">
                  <a:srgbClr val="000000">
                    <a:alpha val="43137"/>
                  </a:srgbClr>
                </a:outerShdw>
              </a:effectLst>
            </a:endParaRPr>
          </a:p>
        </p:txBody>
      </p:sp>
      <p:sp>
        <p:nvSpPr>
          <p:cNvPr id="9" name="Rectangle 3"/>
          <p:cNvSpPr txBox="1">
            <a:spLocks noChangeArrowheads="1"/>
          </p:cNvSpPr>
          <p:nvPr/>
        </p:nvSpPr>
        <p:spPr>
          <a:xfrm>
            <a:off x="939656" y="939614"/>
            <a:ext cx="10312691" cy="4767072"/>
          </a:xfrm>
          <a:prstGeom prst="rect">
            <a:avLst/>
          </a:prstGeom>
        </p:spPr>
        <p:txBody>
          <a:bodyPr vert="horz" lIns="108793" tIns="54400" rIns="108793" bIns="54400" rtlCol="0">
            <a:noAutofit/>
          </a:bodyPr>
          <a:lstStyle>
            <a:lvl1pPr marL="407999" indent="-407999" algn="l" defTabSz="108799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3999" indent="-339997" algn="l" defTabSz="108799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9998" indent="-271999" algn="l" defTabSz="10879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3996" indent="-271999" algn="l" defTabSz="10879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7994" indent="-271999" algn="l" defTabSz="10879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1993" indent="-271999" algn="l" defTabSz="10879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991" indent="-271999" algn="l" defTabSz="10879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991" indent="-271999" algn="l" defTabSz="10879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991" indent="-271999" algn="l" defTabSz="108799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Tx/>
              <a:buNone/>
            </a:pPr>
            <a:r>
              <a:rPr lang="en-IE" altLang="en-US" sz="3200" dirty="0">
                <a:solidFill>
                  <a:srgbClr val="336600"/>
                </a:solidFill>
              </a:rPr>
              <a:t>PNU </a:t>
            </a:r>
            <a:r>
              <a:rPr lang="en-IE" altLang="en-US" sz="3200" dirty="0" smtClean="0">
                <a:solidFill>
                  <a:srgbClr val="336600"/>
                </a:solidFill>
              </a:rPr>
              <a:t>commitment</a:t>
            </a:r>
            <a:endParaRPr lang="en-IE" altLang="en-US" sz="3200" dirty="0"/>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Leadership to the Green Campus Programme</a:t>
            </a:r>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Management of Capital Programme</a:t>
            </a:r>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Commuting, energy, waste, landscape </a:t>
            </a:r>
            <a:r>
              <a:rPr lang="en-IE" altLang="en-US" sz="2300" b="1" dirty="0" err="1"/>
              <a:t>etc</a:t>
            </a:r>
            <a:endParaRPr lang="en-IE" altLang="en-US" sz="2300" b="1" dirty="0"/>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Maintenance Upgrades, lifecycle approach</a:t>
            </a:r>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Promotion of Good Practices</a:t>
            </a:r>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Utilities Management (Polluter Pays)</a:t>
            </a:r>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Research opportunities.</a:t>
            </a:r>
          </a:p>
          <a:p>
            <a:pPr marL="799908" lvl="1" indent="-342882" defTabSz="914053">
              <a:lnSpc>
                <a:spcPct val="150000"/>
              </a:lnSpc>
              <a:spcBef>
                <a:spcPts val="1080"/>
              </a:spcBef>
              <a:buFont typeface="Wingdings" panose="05000000000000000000" pitchFamily="2" charset="2"/>
              <a:buChar char="q"/>
              <a:tabLst>
                <a:tab pos="356218" algn="l"/>
              </a:tabLst>
            </a:pPr>
            <a:r>
              <a:rPr lang="en-IE" altLang="en-US" sz="2300" b="1" dirty="0"/>
              <a:t>Work with Student Body (Green Campus Programme)</a:t>
            </a:r>
          </a:p>
          <a:p>
            <a:pPr>
              <a:lnSpc>
                <a:spcPct val="150000"/>
              </a:lnSpc>
              <a:buFontTx/>
              <a:buNone/>
            </a:pPr>
            <a:endParaRPr lang="en-IE" altLang="en-US" sz="1500" dirty="0"/>
          </a:p>
          <a:p>
            <a:pPr>
              <a:lnSpc>
                <a:spcPct val="150000"/>
              </a:lnSpc>
              <a:buFontTx/>
              <a:buNone/>
            </a:pPr>
            <a:endParaRPr lang="en-IE" altLang="en-US" sz="1500" dirty="0"/>
          </a:p>
          <a:p>
            <a:pPr>
              <a:buFontTx/>
              <a:buNone/>
            </a:pPr>
            <a:endParaRPr lang="en-US" altLang="en-US" sz="3200" dirty="0"/>
          </a:p>
        </p:txBody>
      </p:sp>
      <p:pic>
        <p:nvPicPr>
          <p:cNvPr id="10" name="Picture 8"/>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88352" y="2465134"/>
            <a:ext cx="4351675" cy="2159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94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8" name="Rectangle 7"/>
          <p:cNvSpPr/>
          <p:nvPr/>
        </p:nvSpPr>
        <p:spPr>
          <a:xfrm>
            <a:off x="524256" y="251826"/>
            <a:ext cx="10741152" cy="523216"/>
          </a:xfrm>
          <a:prstGeom prst="rect">
            <a:avLst/>
          </a:prstGeom>
        </p:spPr>
        <p:txBody>
          <a:bodyPr wrap="square" lIns="91436" tIns="45718" rIns="91436" bIns="45718">
            <a:spAutoFit/>
          </a:bodyPr>
          <a:lstStyle/>
          <a:p>
            <a:r>
              <a:rPr lang="en-US" sz="2800" b="1" dirty="0">
                <a:solidFill>
                  <a:schemeClr val="accent3">
                    <a:lumMod val="50000"/>
                  </a:schemeClr>
                </a:solidFill>
              </a:rPr>
              <a:t>Sustainable </a:t>
            </a:r>
            <a:r>
              <a:rPr lang="en-US" sz="2800" b="1" dirty="0" smtClean="0">
                <a:solidFill>
                  <a:schemeClr val="accent3">
                    <a:lumMod val="50000"/>
                  </a:schemeClr>
                </a:solidFill>
              </a:rPr>
              <a:t>Design - </a:t>
            </a:r>
            <a:r>
              <a:rPr lang="en-US" sz="2800" b="1" dirty="0">
                <a:solidFill>
                  <a:srgbClr val="00B050"/>
                </a:solidFill>
              </a:rPr>
              <a:t>Transport and </a:t>
            </a:r>
            <a:r>
              <a:rPr lang="en-US" sz="2800" b="1" dirty="0" smtClean="0">
                <a:solidFill>
                  <a:srgbClr val="00B050"/>
                </a:solidFill>
              </a:rPr>
              <a:t>mobility - Automated </a:t>
            </a:r>
            <a:r>
              <a:rPr lang="en-US" sz="2800" b="1" dirty="0">
                <a:solidFill>
                  <a:srgbClr val="00B050"/>
                </a:solidFill>
              </a:rPr>
              <a:t>People Mover</a:t>
            </a:r>
          </a:p>
        </p:txBody>
      </p:sp>
      <p:sp>
        <p:nvSpPr>
          <p:cNvPr id="3" name="Rectangle 2"/>
          <p:cNvSpPr/>
          <p:nvPr/>
        </p:nvSpPr>
        <p:spPr>
          <a:xfrm>
            <a:off x="1050878" y="801529"/>
            <a:ext cx="9485194" cy="3539430"/>
          </a:xfrm>
          <a:prstGeom prst="rect">
            <a:avLst/>
          </a:prstGeom>
        </p:spPr>
        <p:txBody>
          <a:bodyPr wrap="square">
            <a:spAutoFit/>
          </a:bodyPr>
          <a:lstStyle/>
          <a:p>
            <a:pPr algn="just"/>
            <a:r>
              <a:rPr lang="en-US" sz="3200" dirty="0"/>
              <a:t>To help reduce the impact of motor vehicles, we’re developing a transport and mobility plan to create a more accessible, </a:t>
            </a:r>
            <a:r>
              <a:rPr lang="en-US" sz="3200" dirty="0" smtClean="0"/>
              <a:t>and environment friendly</a:t>
            </a:r>
            <a:r>
              <a:rPr lang="en-US" sz="3200" dirty="0"/>
              <a:t> </a:t>
            </a:r>
            <a:r>
              <a:rPr lang="en-US" sz="3200" dirty="0" smtClean="0"/>
              <a:t>.</a:t>
            </a:r>
          </a:p>
          <a:p>
            <a:pPr algn="just"/>
            <a:r>
              <a:rPr lang="en-US" sz="3200" dirty="0"/>
              <a:t>The plan aims to promote walking,  and public transport  (APM </a:t>
            </a:r>
            <a:r>
              <a:rPr lang="en-US" sz="3200" dirty="0" smtClean="0"/>
              <a:t>) to</a:t>
            </a:r>
            <a:r>
              <a:rPr lang="en-US" sz="3200" dirty="0"/>
              <a:t> reduce single-occupancy car trips and the number of vehicles on our campus, and better manage car parking demand</a:t>
            </a:r>
            <a:r>
              <a:rPr lang="en-US" sz="3200" dirty="0" smtClean="0"/>
              <a:t>.</a:t>
            </a:r>
            <a:endParaRPr lang="en-US" sz="3200" dirty="0"/>
          </a:p>
        </p:txBody>
      </p:sp>
    </p:spTree>
    <p:extLst>
      <p:ext uri="{BB962C8B-B14F-4D97-AF65-F5344CB8AC3E}">
        <p14:creationId xmlns:p14="http://schemas.microsoft.com/office/powerpoint/2010/main" val="566278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E:\confrence book\3.jpg"/>
          <p:cNvPicPr>
            <a:picLocks noChangeAspect="1" noChangeArrowheads="1"/>
          </p:cNvPicPr>
          <p:nvPr/>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9044822" y="16"/>
            <a:ext cx="3233460" cy="6879771"/>
          </a:xfrm>
          <a:prstGeom prst="rect">
            <a:avLst/>
          </a:prstGeom>
          <a:noFill/>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6"/>
            <a:ext cx="9393968" cy="6879771"/>
          </a:xfrm>
          <a:prstGeom prst="rect">
            <a:avLst/>
          </a:prstGeom>
          <a:noFill/>
        </p:spPr>
      </p:pic>
      <p:sp>
        <p:nvSpPr>
          <p:cNvPr id="9" name="TextBox 8"/>
          <p:cNvSpPr txBox="1"/>
          <p:nvPr/>
        </p:nvSpPr>
        <p:spPr>
          <a:xfrm>
            <a:off x="-182880" y="105278"/>
            <a:ext cx="2926080" cy="611937"/>
          </a:xfrm>
          <a:prstGeom prst="rect">
            <a:avLst/>
          </a:prstGeom>
          <a:noFill/>
        </p:spPr>
        <p:txBody>
          <a:bodyPr wrap="square" lIns="77697" tIns="38847" rIns="77697" bIns="38847" rtlCol="0">
            <a:spAutoFit/>
          </a:bodyPr>
          <a:lstStyle/>
          <a:p>
            <a:pPr defTabSz="1087223" rtl="1"/>
            <a:r>
              <a:rPr lang="en-US" sz="3500" b="1" u="sng" dirty="0">
                <a:solidFill>
                  <a:prstClr val="white"/>
                </a:solidFill>
                <a:latin typeface="Arial" pitchFamily="34" charset="0"/>
              </a:rPr>
              <a:t>Content</a:t>
            </a:r>
            <a:endParaRPr lang="en-GB" sz="3500" dirty="0">
              <a:solidFill>
                <a:prstClr val="white"/>
              </a:solidFill>
              <a:latin typeface="Arial" pitchFamily="34" charset="0"/>
              <a:cs typeface="Arial" pitchFamily="34" charset="0"/>
            </a:endParaRPr>
          </a:p>
        </p:txBody>
      </p:sp>
      <p:sp>
        <p:nvSpPr>
          <p:cNvPr id="15" name="TextBox 14"/>
          <p:cNvSpPr txBox="1"/>
          <p:nvPr/>
        </p:nvSpPr>
        <p:spPr>
          <a:xfrm>
            <a:off x="1977378" y="117572"/>
            <a:ext cx="6872084" cy="5926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7697" tIns="38847" rIns="77697" bIns="38847" rtlCol="0">
            <a:spAutoFit/>
          </a:bodyPr>
          <a:lstStyle/>
          <a:p>
            <a:pPr marL="799843" lvl="1" indent="-342814" defTabSz="1087223">
              <a:lnSpc>
                <a:spcPct val="150000"/>
              </a:lnSpc>
              <a:spcBef>
                <a:spcPts val="255"/>
              </a:spcBef>
              <a:spcAft>
                <a:spcPts val="255"/>
              </a:spcAft>
              <a:buSzPct val="90000"/>
              <a:buFont typeface="Wingdings" panose="05000000000000000000" pitchFamily="2" charset="2"/>
              <a:buChar char="q"/>
            </a:pPr>
            <a:r>
              <a:rPr lang="en-US" sz="2000" b="1" dirty="0">
                <a:solidFill>
                  <a:schemeClr val="bg1"/>
                </a:solidFill>
                <a:latin typeface="Arial" pitchFamily="34" charset="0"/>
              </a:rPr>
              <a:t>Introduction</a:t>
            </a:r>
          </a:p>
          <a:p>
            <a:pPr marL="799843" lvl="1" indent="-342814" defTabSz="1087223">
              <a:lnSpc>
                <a:spcPct val="150000"/>
              </a:lnSpc>
              <a:spcBef>
                <a:spcPts val="255"/>
              </a:spcBef>
              <a:spcAft>
                <a:spcPts val="255"/>
              </a:spcAft>
              <a:buSzPct val="90000"/>
              <a:buFont typeface="Wingdings" panose="05000000000000000000" pitchFamily="2" charset="2"/>
              <a:buChar char="q"/>
            </a:pPr>
            <a:r>
              <a:rPr lang="en-US" sz="2000" b="1" dirty="0">
                <a:solidFill>
                  <a:schemeClr val="bg1"/>
                </a:solidFill>
                <a:latin typeface="Arial" pitchFamily="34" charset="0"/>
              </a:rPr>
              <a:t>Sustainability Making an Impact</a:t>
            </a:r>
          </a:p>
          <a:p>
            <a:pPr marL="799843" lvl="1" indent="-342814" defTabSz="1087223">
              <a:lnSpc>
                <a:spcPct val="150000"/>
              </a:lnSpc>
              <a:spcBef>
                <a:spcPts val="255"/>
              </a:spcBef>
              <a:spcAft>
                <a:spcPts val="255"/>
              </a:spcAft>
              <a:buSzPct val="90000"/>
              <a:buFont typeface="Wingdings" panose="05000000000000000000" pitchFamily="2" charset="2"/>
              <a:buChar char="q"/>
            </a:pPr>
            <a:r>
              <a:rPr lang="en-US" sz="2000" b="1" dirty="0">
                <a:solidFill>
                  <a:schemeClr val="bg1"/>
                </a:solidFill>
                <a:latin typeface="Arial" pitchFamily="34" charset="0"/>
              </a:rPr>
              <a:t>What Does A Green Campus mean to PNU</a:t>
            </a:r>
            <a:endParaRPr lang="ar-SA" sz="2000" b="1" dirty="0">
              <a:solidFill>
                <a:schemeClr val="bg1"/>
              </a:solidFill>
              <a:latin typeface="Arial" pitchFamily="34" charset="0"/>
            </a:endParaRPr>
          </a:p>
          <a:p>
            <a:pPr marL="799843" lvl="1" indent="-342814" defTabSz="1087223">
              <a:lnSpc>
                <a:spcPct val="150000"/>
              </a:lnSpc>
              <a:spcBef>
                <a:spcPts val="255"/>
              </a:spcBef>
              <a:spcAft>
                <a:spcPts val="255"/>
              </a:spcAft>
              <a:buSzPct val="90000"/>
              <a:buFont typeface="Wingdings" panose="05000000000000000000" pitchFamily="2" charset="2"/>
              <a:buChar char="q"/>
            </a:pPr>
            <a:r>
              <a:rPr lang="en-US" sz="2000" b="1" dirty="0">
                <a:solidFill>
                  <a:schemeClr val="bg1"/>
                </a:solidFill>
                <a:latin typeface="Arial" pitchFamily="34" charset="0"/>
              </a:rPr>
              <a:t>Sustainability In PNU Strategic Goals</a:t>
            </a:r>
          </a:p>
          <a:p>
            <a:pPr marL="799843" lvl="1" indent="-342814" defTabSz="1087223">
              <a:lnSpc>
                <a:spcPct val="150000"/>
              </a:lnSpc>
              <a:spcBef>
                <a:spcPts val="255"/>
              </a:spcBef>
              <a:spcAft>
                <a:spcPts val="255"/>
              </a:spcAft>
              <a:buSzPct val="90000"/>
              <a:buFont typeface="Wingdings" panose="05000000000000000000" pitchFamily="2" charset="2"/>
              <a:buChar char="q"/>
            </a:pPr>
            <a:r>
              <a:rPr lang="en-US" altLang="en-US" sz="2000" b="1" dirty="0" smtClean="0">
                <a:solidFill>
                  <a:schemeClr val="bg1"/>
                </a:solidFill>
                <a:latin typeface="Arial" pitchFamily="34" charset="0"/>
              </a:rPr>
              <a:t>PNU Commitment </a:t>
            </a:r>
            <a:r>
              <a:rPr lang="en-US" altLang="en-US" sz="2000" b="1" dirty="0">
                <a:solidFill>
                  <a:schemeClr val="bg1"/>
                </a:solidFill>
                <a:latin typeface="Arial" pitchFamily="34" charset="0"/>
              </a:rPr>
              <a:t>to Sustainability</a:t>
            </a:r>
            <a:r>
              <a:rPr lang="en-US" sz="2000" b="1" dirty="0">
                <a:solidFill>
                  <a:schemeClr val="bg1"/>
                </a:solidFill>
                <a:latin typeface="Arial" pitchFamily="34" charset="0"/>
              </a:rPr>
              <a:t> </a:t>
            </a:r>
          </a:p>
          <a:p>
            <a:pPr marL="799847" lvl="2" indent="-342814" defTabSz="1087223">
              <a:lnSpc>
                <a:spcPct val="150000"/>
              </a:lnSpc>
              <a:spcBef>
                <a:spcPts val="255"/>
              </a:spcBef>
              <a:spcAft>
                <a:spcPts val="255"/>
              </a:spcAft>
              <a:buSzPct val="90000"/>
              <a:buFont typeface="Wingdings" panose="05000000000000000000" pitchFamily="2" charset="2"/>
              <a:buChar char="q"/>
            </a:pPr>
            <a:r>
              <a:rPr lang="en-US" sz="2000" b="1" dirty="0" smtClean="0">
                <a:solidFill>
                  <a:schemeClr val="bg1"/>
                </a:solidFill>
                <a:latin typeface="Arial" pitchFamily="34" charset="0"/>
              </a:rPr>
              <a:t>Resource </a:t>
            </a:r>
            <a:r>
              <a:rPr lang="en-US" sz="2000" b="1" dirty="0">
                <a:solidFill>
                  <a:schemeClr val="bg1"/>
                </a:solidFill>
                <a:latin typeface="Arial" pitchFamily="34" charset="0"/>
              </a:rPr>
              <a:t>efficiency</a:t>
            </a:r>
          </a:p>
          <a:p>
            <a:pPr marL="799847" lvl="2" indent="-342814" defTabSz="1087223">
              <a:lnSpc>
                <a:spcPct val="150000"/>
              </a:lnSpc>
              <a:spcBef>
                <a:spcPts val="255"/>
              </a:spcBef>
              <a:spcAft>
                <a:spcPts val="255"/>
              </a:spcAft>
              <a:buSzPct val="90000"/>
              <a:buFont typeface="Wingdings" panose="05000000000000000000" pitchFamily="2" charset="2"/>
              <a:buChar char="q"/>
            </a:pPr>
            <a:r>
              <a:rPr lang="en-US" sz="2000" b="1" dirty="0" smtClean="0">
                <a:solidFill>
                  <a:schemeClr val="bg1"/>
                </a:solidFill>
                <a:latin typeface="Arial" pitchFamily="34" charset="0"/>
              </a:rPr>
              <a:t>PNU </a:t>
            </a:r>
            <a:r>
              <a:rPr lang="en-US" sz="2000" b="1" dirty="0">
                <a:solidFill>
                  <a:schemeClr val="bg1"/>
                </a:solidFill>
                <a:latin typeface="Arial" pitchFamily="34" charset="0"/>
              </a:rPr>
              <a:t>Water Management </a:t>
            </a:r>
            <a:r>
              <a:rPr lang="en-US" sz="2000" b="1" dirty="0" smtClean="0">
                <a:solidFill>
                  <a:schemeClr val="bg1"/>
                </a:solidFill>
                <a:latin typeface="Arial" pitchFamily="34" charset="0"/>
              </a:rPr>
              <a:t>Program</a:t>
            </a:r>
          </a:p>
          <a:p>
            <a:pPr marL="799847" lvl="2" indent="-342814" defTabSz="1087223">
              <a:lnSpc>
                <a:spcPct val="150000"/>
              </a:lnSpc>
              <a:spcBef>
                <a:spcPts val="255"/>
              </a:spcBef>
              <a:spcAft>
                <a:spcPts val="255"/>
              </a:spcAft>
              <a:buSzPct val="90000"/>
              <a:buFont typeface="Wingdings" panose="05000000000000000000" pitchFamily="2" charset="2"/>
              <a:buChar char="q"/>
            </a:pPr>
            <a:r>
              <a:rPr lang="en-US" sz="2000" b="1" dirty="0" smtClean="0">
                <a:solidFill>
                  <a:schemeClr val="bg1"/>
                </a:solidFill>
                <a:latin typeface="Arial" pitchFamily="34" charset="0"/>
              </a:rPr>
              <a:t>Proposed </a:t>
            </a:r>
            <a:r>
              <a:rPr lang="en-US" sz="2000" b="1" dirty="0">
                <a:solidFill>
                  <a:schemeClr val="bg1"/>
                </a:solidFill>
                <a:latin typeface="Arial" pitchFamily="34" charset="0"/>
              </a:rPr>
              <a:t>Campus Sustainability </a:t>
            </a:r>
            <a:r>
              <a:rPr lang="en-US" sz="2000" b="1" dirty="0" smtClean="0">
                <a:solidFill>
                  <a:schemeClr val="bg1"/>
                </a:solidFill>
                <a:latin typeface="Arial" pitchFamily="34" charset="0"/>
              </a:rPr>
              <a:t>Plan</a:t>
            </a:r>
            <a:endParaRPr lang="en-US" sz="2000" b="1" dirty="0">
              <a:solidFill>
                <a:schemeClr val="bg1"/>
              </a:solidFill>
              <a:latin typeface="Arial" pitchFamily="34" charset="0"/>
            </a:endParaRPr>
          </a:p>
          <a:p>
            <a:pPr marL="799843" lvl="1" indent="-342814" defTabSz="1087223">
              <a:lnSpc>
                <a:spcPct val="150000"/>
              </a:lnSpc>
              <a:spcBef>
                <a:spcPts val="255"/>
              </a:spcBef>
              <a:spcAft>
                <a:spcPts val="255"/>
              </a:spcAft>
              <a:buSzPct val="90000"/>
              <a:buFont typeface="Wingdings" panose="05000000000000000000" pitchFamily="2" charset="2"/>
              <a:buChar char="q"/>
            </a:pPr>
            <a:endParaRPr lang="en-US" sz="2000" b="1" dirty="0">
              <a:solidFill>
                <a:schemeClr val="bg1"/>
              </a:solidFill>
              <a:latin typeface="Arial" pitchFamily="34" charset="0"/>
            </a:endParaRPr>
          </a:p>
          <a:p>
            <a:pPr marL="799843" lvl="1" indent="-342814" defTabSz="1087223">
              <a:lnSpc>
                <a:spcPct val="150000"/>
              </a:lnSpc>
              <a:spcBef>
                <a:spcPts val="255"/>
              </a:spcBef>
              <a:spcAft>
                <a:spcPts val="255"/>
              </a:spcAft>
              <a:buSzPct val="90000"/>
              <a:buFont typeface="Wingdings" panose="05000000000000000000" pitchFamily="2" charset="2"/>
              <a:buChar char="q"/>
            </a:pPr>
            <a:endParaRPr lang="en-US" sz="2000" b="1" dirty="0">
              <a:solidFill>
                <a:schemeClr val="bg1"/>
              </a:solidFill>
              <a:latin typeface="Arial" pitchFamily="34" charset="0"/>
            </a:endParaRPr>
          </a:p>
          <a:p>
            <a:pPr marL="799847" lvl="2" indent="-342814" defTabSz="1087223">
              <a:lnSpc>
                <a:spcPct val="150000"/>
              </a:lnSpc>
              <a:spcBef>
                <a:spcPts val="255"/>
              </a:spcBef>
              <a:spcAft>
                <a:spcPts val="255"/>
              </a:spcAft>
              <a:buSzPct val="90000"/>
              <a:buFont typeface="Wingdings" panose="05000000000000000000" pitchFamily="2" charset="2"/>
              <a:buChar char="q"/>
            </a:pPr>
            <a:endParaRPr lang="en-US" sz="2000" b="1" dirty="0">
              <a:solidFill>
                <a:schemeClr val="bg1"/>
              </a:solidFill>
              <a:latin typeface="Arial" pitchFamily="34" charset="0"/>
            </a:endParaRPr>
          </a:p>
        </p:txBody>
      </p:sp>
      <p:cxnSp>
        <p:nvCxnSpPr>
          <p:cNvPr id="16" name="Straight Connector 15"/>
          <p:cNvCxnSpPr/>
          <p:nvPr/>
        </p:nvCxnSpPr>
        <p:spPr>
          <a:xfrm>
            <a:off x="1688459" y="998578"/>
            <a:ext cx="0" cy="565705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a:off x="1627587" y="886783"/>
            <a:ext cx="0" cy="5648928"/>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pic>
        <p:nvPicPr>
          <p:cNvPr id="13" name="Picture 12" descr="logo.png"/>
          <p:cNvPicPr>
            <a:picLocks noChangeAspect="1"/>
          </p:cNvPicPr>
          <p:nvPr/>
        </p:nvPicPr>
        <p:blipFill>
          <a:blip r:embed="rId4" cstate="print">
            <a:duotone>
              <a:schemeClr val="accent3">
                <a:shade val="45000"/>
                <a:satMod val="135000"/>
              </a:schemeClr>
              <a:prstClr val="white"/>
            </a:duotone>
            <a:extLst/>
          </a:blip>
          <a:stretch>
            <a:fillRect/>
          </a:stretch>
        </p:blipFill>
        <p:spPr>
          <a:xfrm>
            <a:off x="9031114" y="2625282"/>
            <a:ext cx="3247169" cy="4232721"/>
          </a:xfrm>
          <a:prstGeom prst="rect">
            <a:avLst/>
          </a:prstGeom>
        </p:spPr>
      </p:pic>
      <p:sp>
        <p:nvSpPr>
          <p:cNvPr id="18" name="TextBox 17"/>
          <p:cNvSpPr txBox="1"/>
          <p:nvPr/>
        </p:nvSpPr>
        <p:spPr>
          <a:xfrm>
            <a:off x="1977378" y="117572"/>
            <a:ext cx="6872084" cy="16173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7697" tIns="38847" rIns="77697" bIns="38847" rtlCol="0">
            <a:spAutoFit/>
          </a:bodyPr>
          <a:lstStyle/>
          <a:p>
            <a:pPr marL="799843" lvl="1" indent="-342814" defTabSz="1087223">
              <a:lnSpc>
                <a:spcPct val="150000"/>
              </a:lnSpc>
              <a:spcBef>
                <a:spcPts val="255"/>
              </a:spcBef>
              <a:spcAft>
                <a:spcPts val="255"/>
              </a:spcAft>
              <a:buSzPct val="90000"/>
              <a:buFont typeface="Wingdings" panose="05000000000000000000" pitchFamily="2" charset="2"/>
              <a:buChar char="q"/>
            </a:pPr>
            <a:endParaRPr lang="en-US" sz="2000" b="1" dirty="0">
              <a:solidFill>
                <a:schemeClr val="bg1"/>
              </a:solidFill>
              <a:latin typeface="Arial" pitchFamily="34" charset="0"/>
            </a:endParaRPr>
          </a:p>
          <a:p>
            <a:pPr marL="799843" lvl="1" indent="-342814" defTabSz="1087223">
              <a:lnSpc>
                <a:spcPct val="150000"/>
              </a:lnSpc>
              <a:spcBef>
                <a:spcPts val="255"/>
              </a:spcBef>
              <a:spcAft>
                <a:spcPts val="255"/>
              </a:spcAft>
              <a:buSzPct val="90000"/>
              <a:buFont typeface="Wingdings" panose="05000000000000000000" pitchFamily="2" charset="2"/>
              <a:buChar char="q"/>
            </a:pPr>
            <a:r>
              <a:rPr lang="en-US" sz="2000" b="1" dirty="0">
                <a:solidFill>
                  <a:srgbClr val="92D050"/>
                </a:solidFill>
                <a:effectLst>
                  <a:outerShdw blurRad="38100" dist="38100" dir="2700000" algn="tl">
                    <a:srgbClr val="000000">
                      <a:alpha val="43137"/>
                    </a:srgbClr>
                  </a:outerShdw>
                </a:effectLst>
                <a:latin typeface="Arial" pitchFamily="34" charset="0"/>
              </a:rPr>
              <a:t>Sustainability Making an Impact</a:t>
            </a:r>
          </a:p>
          <a:p>
            <a:pPr marL="799847" lvl="2" indent="-342814" defTabSz="1087223">
              <a:lnSpc>
                <a:spcPct val="150000"/>
              </a:lnSpc>
              <a:spcBef>
                <a:spcPts val="255"/>
              </a:spcBef>
              <a:spcAft>
                <a:spcPts val="255"/>
              </a:spcAft>
              <a:buSzPct val="90000"/>
              <a:buFont typeface="Wingdings" panose="05000000000000000000" pitchFamily="2" charset="2"/>
              <a:buChar char="q"/>
            </a:pPr>
            <a:endParaRPr lang="en-US" sz="2000" b="1" dirty="0">
              <a:solidFill>
                <a:schemeClr val="bg1"/>
              </a:solidFill>
              <a:latin typeface="Arial" pitchFamily="34" charset="0"/>
            </a:endParaRPr>
          </a:p>
        </p:txBody>
      </p:sp>
    </p:spTree>
    <p:extLst>
      <p:ext uri="{BB962C8B-B14F-4D97-AF65-F5344CB8AC3E}">
        <p14:creationId xmlns:p14="http://schemas.microsoft.com/office/powerpoint/2010/main" val="117093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Documents and Settings\hyoussef\Desktop\Hussein's next Presentation 15-8-2009\Perspectives\All\Perspectives\New Folder\00-S08087-S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 y="0"/>
            <a:ext cx="12191999" cy="6858000"/>
          </a:xfrm>
          <a:prstGeom prst="rect">
            <a:avLst/>
          </a:prstGeom>
          <a:noFill/>
        </p:spPr>
      </p:pic>
      <p:pic>
        <p:nvPicPr>
          <p:cNvPr id="3074" name="Picture 2" descr="C:\Documents and Settings\hyoussef\Desktop\Hussein's next Presentation 15-8-2009\Perspectives\All\pk4\P4 TRAIN 2up.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228" b="19426"/>
          <a:stretch/>
        </p:blipFill>
        <p:spPr bwMode="auto">
          <a:xfrm>
            <a:off x="1" y="860954"/>
            <a:ext cx="3596640" cy="3162405"/>
          </a:xfrm>
          <a:prstGeom prst="rect">
            <a:avLst/>
          </a:prstGeom>
          <a:noFill/>
          <a:effectLst>
            <a:softEdge rad="63500"/>
          </a:effectLst>
        </p:spPr>
      </p:pic>
      <p:sp>
        <p:nvSpPr>
          <p:cNvPr id="7" name="Title 1"/>
          <p:cNvSpPr txBox="1">
            <a:spLocks/>
          </p:cNvSpPr>
          <p:nvPr/>
        </p:nvSpPr>
        <p:spPr>
          <a:xfrm>
            <a:off x="0" y="0"/>
            <a:ext cx="12192000" cy="685800"/>
          </a:xfrm>
          <a:prstGeom prst="rect">
            <a:avLst/>
          </a:prstGeom>
          <a:solidFill>
            <a:schemeClr val="bg1">
              <a:alpha val="50000"/>
            </a:schemeClr>
          </a:solidFill>
        </p:spPr>
        <p:txBody>
          <a:bodyPr vert="horz" lIns="95778" tIns="47888" rIns="95778" bIns="47888" rtlCol="0" anchor="ctr">
            <a:normAutofit/>
          </a:bodyPr>
          <a:lstStyle/>
          <a:p>
            <a:pPr algn="ctr" defTabSz="914354">
              <a:spcBef>
                <a:spcPct val="0"/>
              </a:spcBef>
              <a:defRPr/>
            </a:pPr>
            <a:r>
              <a:rPr lang="en-US" sz="3700" dirty="0" smtClean="0">
                <a:effectLst>
                  <a:outerShdw blurRad="38100" dist="38100" dir="2700000" algn="tl">
                    <a:srgbClr val="000000">
                      <a:alpha val="43137"/>
                    </a:srgbClr>
                  </a:outerShdw>
                </a:effectLst>
                <a:latin typeface="Century Gothic" pitchFamily="34" charset="0"/>
                <a:ea typeface="+mj-ea"/>
                <a:cs typeface="+mj-cs"/>
              </a:rPr>
              <a:t>Automated People </a:t>
            </a:r>
            <a:r>
              <a:rPr lang="en-US" sz="3700" dirty="0">
                <a:effectLst>
                  <a:outerShdw blurRad="38100" dist="38100" dir="2700000" algn="tl">
                    <a:srgbClr val="000000">
                      <a:alpha val="43137"/>
                    </a:srgbClr>
                  </a:outerShdw>
                </a:effectLst>
                <a:latin typeface="Century Gothic" pitchFamily="34" charset="0"/>
                <a:ea typeface="+mj-ea"/>
                <a:cs typeface="+mj-cs"/>
              </a:rPr>
              <a:t>Mover (APM </a:t>
            </a:r>
            <a:r>
              <a:rPr lang="en-US" sz="3700" dirty="0" smtClean="0">
                <a:effectLst>
                  <a:outerShdw blurRad="38100" dist="38100" dir="2700000" algn="tl">
                    <a:srgbClr val="000000">
                      <a:alpha val="43137"/>
                    </a:srgbClr>
                  </a:outerShdw>
                </a:effectLst>
                <a:latin typeface="Century Gothic" pitchFamily="34" charset="0"/>
                <a:ea typeface="+mj-ea"/>
                <a:cs typeface="+mj-cs"/>
              </a:rPr>
              <a:t>)</a:t>
            </a:r>
            <a:endParaRPr lang="en-US" sz="3700" dirty="0">
              <a:effectLst>
                <a:outerShdw blurRad="38100" dist="38100" dir="2700000" algn="tl">
                  <a:srgbClr val="000000">
                    <a:alpha val="43137"/>
                  </a:srgbClr>
                </a:outerShdw>
              </a:effectLst>
              <a:latin typeface="Century Gothic" pitchFamily="34" charset="0"/>
              <a:ea typeface="+mj-ea"/>
              <a:cs typeface="+mj-cs"/>
            </a:endParaRPr>
          </a:p>
        </p:txBody>
      </p:sp>
      <p:pic>
        <p:nvPicPr>
          <p:cNvPr id="5" name="Picture 4"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680912" cy="860955"/>
          </a:xfrm>
          <a:prstGeom prst="rect">
            <a:avLst/>
          </a:prstGeom>
        </p:spPr>
      </p:pic>
    </p:spTree>
    <p:extLst>
      <p:ext uri="{BB962C8B-B14F-4D97-AF65-F5344CB8AC3E}">
        <p14:creationId xmlns:p14="http://schemas.microsoft.com/office/powerpoint/2010/main" val="28438237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14" name="object 3"/>
          <p:cNvSpPr txBox="1"/>
          <p:nvPr/>
        </p:nvSpPr>
        <p:spPr>
          <a:xfrm>
            <a:off x="6382512" y="891914"/>
            <a:ext cx="5943600" cy="5745163"/>
          </a:xfrm>
          <a:prstGeom prst="rect">
            <a:avLst/>
          </a:prstGeom>
        </p:spPr>
        <p:txBody>
          <a:bodyPr vert="horz" wrap="square" lIns="0" tIns="0" rIns="0" bIns="0" rtlCol="0">
            <a:spAutoFit/>
          </a:bodyPr>
          <a:lstStyle/>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Develop the preliminary Energy Strategy </a:t>
            </a:r>
          </a:p>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Get buy in from Top Management</a:t>
            </a:r>
          </a:p>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Organize administrative and management structure</a:t>
            </a:r>
          </a:p>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Conduct Energy Cost and Use tracking</a:t>
            </a:r>
          </a:p>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Conduct an energy audit</a:t>
            </a:r>
          </a:p>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Identify, analyze, and prioritize opportunities</a:t>
            </a:r>
          </a:p>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Implement energy projects, processes, and </a:t>
            </a:r>
          </a:p>
          <a:p>
            <a:pPr>
              <a:lnSpc>
                <a:spcPts val="4000"/>
              </a:lnSpc>
              <a:spcBef>
                <a:spcPts val="1080"/>
              </a:spcBef>
              <a:tabLst>
                <a:tab pos="356218" algn="l"/>
              </a:tabLst>
            </a:pPr>
            <a:r>
              <a:rPr lang="en-US" sz="2000" b="1" dirty="0">
                <a:solidFill>
                  <a:srgbClr val="00B050"/>
                </a:solidFill>
              </a:rPr>
              <a:t>training</a:t>
            </a:r>
          </a:p>
          <a:p>
            <a:pPr marL="342882" indent="-342882">
              <a:lnSpc>
                <a:spcPts val="4000"/>
              </a:lnSpc>
              <a:spcBef>
                <a:spcPts val="1080"/>
              </a:spcBef>
              <a:buFont typeface="Wingdings" panose="05000000000000000000" pitchFamily="2" charset="2"/>
              <a:buChar char="q"/>
              <a:tabLst>
                <a:tab pos="356218" algn="l"/>
              </a:tabLst>
            </a:pPr>
            <a:r>
              <a:rPr lang="en-US" sz="2000" b="1" dirty="0">
                <a:solidFill>
                  <a:srgbClr val="00B050"/>
                </a:solidFill>
              </a:rPr>
              <a:t>Monitoring, targeting, and reporting</a:t>
            </a:r>
          </a:p>
        </p:txBody>
      </p:sp>
      <p:sp>
        <p:nvSpPr>
          <p:cNvPr id="8" name="CasellaDiTesto 19"/>
          <p:cNvSpPr txBox="1"/>
          <p:nvPr/>
        </p:nvSpPr>
        <p:spPr>
          <a:xfrm>
            <a:off x="391886" y="187183"/>
            <a:ext cx="9647079" cy="584771"/>
          </a:xfrm>
          <a:prstGeom prst="rect">
            <a:avLst/>
          </a:prstGeom>
          <a:noFill/>
        </p:spPr>
        <p:txBody>
          <a:bodyPr wrap="square" lIns="91436" tIns="45718" rIns="91436" bIns="45718" rtlCol="0">
            <a:spAutoFit/>
          </a:bodyPr>
          <a:lstStyle/>
          <a:p>
            <a:r>
              <a:rPr lang="en-US" sz="3200" b="1" dirty="0">
                <a:solidFill>
                  <a:schemeClr val="accent3">
                    <a:lumMod val="50000"/>
                  </a:schemeClr>
                </a:solidFill>
              </a:rPr>
              <a:t>Sustainable Operation - </a:t>
            </a:r>
            <a:r>
              <a:rPr lang="en-US" sz="2800" b="1" dirty="0">
                <a:solidFill>
                  <a:srgbClr val="00B050"/>
                </a:solidFill>
              </a:rPr>
              <a:t>Energy Management Program (EMC</a:t>
            </a:r>
            <a:r>
              <a:rPr lang="en-US" sz="2800" b="1" dirty="0" smtClean="0">
                <a:solidFill>
                  <a:srgbClr val="00B050"/>
                </a:solidFill>
              </a:rPr>
              <a:t>)</a:t>
            </a:r>
            <a:endParaRPr lang="en-US" sz="2800" b="1" dirty="0">
              <a:solidFill>
                <a:srgbClr val="00B050"/>
              </a:solidFill>
            </a:endParaRPr>
          </a:p>
        </p:txBody>
      </p:sp>
      <p:sp>
        <p:nvSpPr>
          <p:cNvPr id="2" name="Rectangle 1"/>
          <p:cNvSpPr/>
          <p:nvPr/>
        </p:nvSpPr>
        <p:spPr>
          <a:xfrm>
            <a:off x="391886" y="867561"/>
            <a:ext cx="6179602" cy="5632311"/>
          </a:xfrm>
          <a:prstGeom prst="rect">
            <a:avLst/>
          </a:prstGeom>
        </p:spPr>
        <p:txBody>
          <a:bodyPr wrap="square">
            <a:spAutoFit/>
          </a:bodyPr>
          <a:lstStyle/>
          <a:p>
            <a:r>
              <a:rPr lang="en-US" sz="2400" b="1" dirty="0"/>
              <a:t>Energy management is the use of engineering and economic principles to control the cost of energy to provide needed services in buildings and industries</a:t>
            </a:r>
          </a:p>
          <a:p>
            <a:endParaRPr lang="en-US" sz="2400" b="1" dirty="0"/>
          </a:p>
          <a:p>
            <a:r>
              <a:rPr lang="en-US" sz="2400" b="1" dirty="0"/>
              <a:t>Approximately 14 percent of the costs of a building with an expected 40-year life span are in the building’s design and construction; the remaining 86 percent of costs is in operations and maintenance.</a:t>
            </a:r>
          </a:p>
          <a:p>
            <a:endParaRPr lang="en-US" sz="2400" b="1" dirty="0"/>
          </a:p>
          <a:p>
            <a:r>
              <a:rPr lang="en-US" sz="2400" b="1" dirty="0"/>
              <a:t>Technology alone does not ensure an energy efficiently operated building. Management and the operators can have the most significant impact on building energy use and cost.</a:t>
            </a:r>
          </a:p>
        </p:txBody>
      </p:sp>
    </p:spTree>
    <p:extLst>
      <p:ext uri="{BB962C8B-B14F-4D97-AF65-F5344CB8AC3E}">
        <p14:creationId xmlns:p14="http://schemas.microsoft.com/office/powerpoint/2010/main" val="5624606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2857" y="2"/>
            <a:ext cx="12554857" cy="6879785"/>
            <a:chOff x="-362857" y="0"/>
            <a:chExt cx="12554857" cy="6879785"/>
          </a:xfrm>
        </p:grpSpPr>
        <p:pic>
          <p:nvPicPr>
            <p:cNvPr id="5" name="Picture 4"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2" name="Title 1"/>
          <p:cNvSpPr>
            <a:spLocks noGrp="1"/>
          </p:cNvSpPr>
          <p:nvPr>
            <p:ph type="title"/>
          </p:nvPr>
        </p:nvSpPr>
        <p:spPr>
          <a:xfrm>
            <a:off x="609600" y="113577"/>
            <a:ext cx="10972800" cy="1143000"/>
          </a:xfrm>
        </p:spPr>
        <p:txBody>
          <a:bodyPr>
            <a:normAutofit/>
          </a:bodyPr>
          <a:lstStyle/>
          <a:p>
            <a:pPr algn="l"/>
            <a:r>
              <a:rPr lang="en-US" sz="3200" b="1" dirty="0">
                <a:solidFill>
                  <a:schemeClr val="accent3">
                    <a:lumMod val="50000"/>
                  </a:schemeClr>
                </a:solidFill>
                <a:latin typeface="+mn-lt"/>
                <a:ea typeface="+mn-ea"/>
                <a:cs typeface="+mn-cs"/>
              </a:rPr>
              <a:t>Required involvement</a:t>
            </a:r>
          </a:p>
        </p:txBody>
      </p:sp>
      <p:sp>
        <p:nvSpPr>
          <p:cNvPr id="3" name="Content Placeholder 2"/>
          <p:cNvSpPr>
            <a:spLocks noGrp="1"/>
          </p:cNvSpPr>
          <p:nvPr>
            <p:ph idx="1"/>
          </p:nvPr>
        </p:nvSpPr>
        <p:spPr>
          <a:xfrm>
            <a:off x="782029" y="1176919"/>
            <a:ext cx="11409971" cy="4525963"/>
          </a:xfrm>
        </p:spPr>
        <p:txBody>
          <a:bodyPr>
            <a:noAutofit/>
          </a:bodyPr>
          <a:lstStyle/>
          <a:p>
            <a:pPr>
              <a:buFont typeface="Wingdings" panose="05000000000000000000" pitchFamily="2" charset="2"/>
              <a:buChar char="q"/>
            </a:pPr>
            <a:r>
              <a:rPr lang="en-US" sz="2400" b="1" dirty="0" smtClean="0">
                <a:solidFill>
                  <a:srgbClr val="00B050"/>
                </a:solidFill>
              </a:rPr>
              <a:t>Involved parties: </a:t>
            </a:r>
            <a:r>
              <a:rPr lang="en-US" sz="2400" dirty="0" smtClean="0"/>
              <a:t>Consultant, Contractor, &amp; Occupant. </a:t>
            </a:r>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smtClean="0"/>
              <a:t>Implementing and encouraging best practices is </a:t>
            </a:r>
            <a:r>
              <a:rPr lang="en-US" sz="2400" b="1" dirty="0" smtClean="0">
                <a:solidFill>
                  <a:srgbClr val="00B050"/>
                </a:solidFill>
              </a:rPr>
              <a:t>a</a:t>
            </a:r>
            <a:r>
              <a:rPr lang="en-US" sz="2400" dirty="0" smtClean="0">
                <a:solidFill>
                  <a:srgbClr val="00B050"/>
                </a:solidFill>
              </a:rPr>
              <a:t> </a:t>
            </a:r>
            <a:r>
              <a:rPr lang="en-US" sz="2400" b="1" dirty="0" smtClean="0">
                <a:solidFill>
                  <a:srgbClr val="00B050"/>
                </a:solidFill>
              </a:rPr>
              <a:t>shared teamwork </a:t>
            </a:r>
            <a:r>
              <a:rPr lang="en-US" sz="2400" dirty="0" smtClean="0"/>
              <a:t>between all concerned parties.</a:t>
            </a:r>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smtClean="0"/>
              <a:t>To be successful and achieve required targets </a:t>
            </a:r>
            <a:r>
              <a:rPr lang="en-US" sz="2400" b="1" dirty="0" smtClean="0">
                <a:solidFill>
                  <a:srgbClr val="42712F"/>
                </a:solidFill>
              </a:rPr>
              <a:t>a</a:t>
            </a:r>
            <a:r>
              <a:rPr lang="en-US" sz="2400" dirty="0" smtClean="0">
                <a:solidFill>
                  <a:srgbClr val="42712F"/>
                </a:solidFill>
              </a:rPr>
              <a:t> </a:t>
            </a:r>
            <a:r>
              <a:rPr lang="en-US" sz="2400" b="1" dirty="0" smtClean="0">
                <a:solidFill>
                  <a:srgbClr val="42712F"/>
                </a:solidFill>
              </a:rPr>
              <a:t>joint effort</a:t>
            </a:r>
            <a:r>
              <a:rPr lang="en-US" sz="2400" dirty="0" smtClean="0">
                <a:solidFill>
                  <a:srgbClr val="42712F"/>
                </a:solidFill>
              </a:rPr>
              <a:t> </a:t>
            </a:r>
            <a:r>
              <a:rPr lang="en-US" sz="2400" dirty="0" smtClean="0"/>
              <a:t>should be performed by all.</a:t>
            </a:r>
          </a:p>
          <a:p>
            <a:pPr>
              <a:buFont typeface="Wingdings" panose="05000000000000000000" pitchFamily="2" charset="2"/>
              <a:buChar char="q"/>
            </a:pPr>
            <a:r>
              <a:rPr lang="en-US" sz="2400" b="1" dirty="0" smtClean="0">
                <a:solidFill>
                  <a:srgbClr val="00B050"/>
                </a:solidFill>
              </a:rPr>
              <a:t>Areas of concern: </a:t>
            </a:r>
          </a:p>
          <a:p>
            <a:pPr lvl="2">
              <a:buFont typeface="Wingdings" panose="05000000000000000000" pitchFamily="2" charset="2"/>
              <a:buChar char="q"/>
            </a:pPr>
            <a:r>
              <a:rPr lang="en-US" sz="2200" dirty="0" smtClean="0"/>
              <a:t>Environmental awareness</a:t>
            </a:r>
            <a:r>
              <a:rPr lang="en-US" sz="2200" b="1" dirty="0" smtClean="0"/>
              <a:t> </a:t>
            </a:r>
          </a:p>
          <a:p>
            <a:pPr lvl="2">
              <a:buFont typeface="Wingdings" panose="05000000000000000000" pitchFamily="2" charset="2"/>
              <a:buChar char="q"/>
            </a:pPr>
            <a:r>
              <a:rPr lang="en-US" sz="2200" dirty="0" smtClean="0"/>
              <a:t>Energy management </a:t>
            </a:r>
          </a:p>
          <a:p>
            <a:pPr lvl="2">
              <a:buFont typeface="Wingdings" panose="05000000000000000000" pitchFamily="2" charset="2"/>
              <a:buChar char="q"/>
            </a:pPr>
            <a:r>
              <a:rPr lang="en-US" sz="2200" dirty="0" smtClean="0"/>
              <a:t>Water management </a:t>
            </a:r>
          </a:p>
          <a:p>
            <a:pPr lvl="2">
              <a:buFont typeface="Wingdings" panose="05000000000000000000" pitchFamily="2" charset="2"/>
              <a:buChar char="q"/>
            </a:pPr>
            <a:r>
              <a:rPr lang="en-US" sz="2200" dirty="0" smtClean="0"/>
              <a:t>Waste management </a:t>
            </a:r>
          </a:p>
          <a:p>
            <a:pPr lvl="2">
              <a:buFont typeface="Wingdings" panose="05000000000000000000" pitchFamily="2" charset="2"/>
              <a:buChar char="q"/>
            </a:pPr>
            <a:r>
              <a:rPr lang="en-US" sz="2200" dirty="0" smtClean="0"/>
              <a:t>Housekeeping management </a:t>
            </a:r>
          </a:p>
          <a:p>
            <a:pPr lvl="2">
              <a:buFont typeface="Wingdings" panose="05000000000000000000" pitchFamily="2" charset="2"/>
              <a:buChar char="q"/>
            </a:pPr>
            <a:r>
              <a:rPr lang="en-US" sz="2200" dirty="0" smtClean="0"/>
              <a:t>Operation Automation/Optimization</a:t>
            </a:r>
            <a:endParaRPr lang="en-US" sz="2200" dirty="0"/>
          </a:p>
        </p:txBody>
      </p:sp>
      <p:pic>
        <p:nvPicPr>
          <p:cNvPr id="7" name="Picture 6"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Tree>
    <p:extLst>
      <p:ext uri="{BB962C8B-B14F-4D97-AF65-F5344CB8AC3E}">
        <p14:creationId xmlns:p14="http://schemas.microsoft.com/office/powerpoint/2010/main" val="333678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2857" y="2"/>
            <a:ext cx="12554857" cy="6879785"/>
            <a:chOff x="-362857" y="0"/>
            <a:chExt cx="12554857" cy="6879785"/>
          </a:xfrm>
        </p:grpSpPr>
        <p:pic>
          <p:nvPicPr>
            <p:cNvPr id="5" name="Picture 4" descr="cover.jpg"/>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3" descr="E:\confrence book\3.jp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7171" name="Text Box 2"/>
          <p:cNvSpPr txBox="1">
            <a:spLocks noChangeArrowheads="1"/>
          </p:cNvSpPr>
          <p:nvPr/>
        </p:nvSpPr>
        <p:spPr bwMode="auto">
          <a:xfrm>
            <a:off x="608641" y="1207139"/>
            <a:ext cx="11290751" cy="325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78" rIns="0" bIns="0"/>
          <a:lstStyle>
            <a:lvl1pPr marL="342900" indent="-338138"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1pPr>
            <a:lvl2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2pPr>
            <a:lvl3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3pPr>
            <a:lvl4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4pPr>
            <a:lvl5pPr eaLnBrk="0" hangingPunc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chemeClr val="bg1"/>
                </a:solidFill>
                <a:latin typeface="Arial" pitchFamily="34" charset="0"/>
                <a:ea typeface="Microsoft YaHei" pitchFamily="34" charset="-122"/>
              </a:defRPr>
            </a:lvl9pPr>
          </a:lstStyle>
          <a:p>
            <a:pPr algn="just" eaLnBrk="1">
              <a:lnSpc>
                <a:spcPct val="93000"/>
              </a:lnSpc>
              <a:spcAft>
                <a:spcPts val="1413"/>
              </a:spcAft>
              <a:buSzPct val="100000"/>
            </a:pPr>
            <a:r>
              <a:rPr lang="en-US" sz="2800" dirty="0">
                <a:solidFill>
                  <a:schemeClr val="tx1"/>
                </a:solidFill>
                <a:latin typeface="+mn-lt"/>
                <a:ea typeface="+mn-ea"/>
              </a:rPr>
              <a:t>To help us benchmark progress, we capture and report on our consumption, waste generation </a:t>
            </a:r>
            <a:r>
              <a:rPr lang="en-US" sz="2800" dirty="0" smtClean="0">
                <a:solidFill>
                  <a:schemeClr val="tx1"/>
                </a:solidFill>
                <a:latin typeface="+mn-lt"/>
                <a:ea typeface="+mn-ea"/>
              </a:rPr>
              <a:t>across </a:t>
            </a:r>
            <a:r>
              <a:rPr lang="en-US" sz="2800" dirty="0">
                <a:solidFill>
                  <a:schemeClr val="tx1"/>
                </a:solidFill>
                <a:latin typeface="+mn-lt"/>
                <a:ea typeface="+mn-ea"/>
              </a:rPr>
              <a:t>our campuses. We are also implementing a system to monitor energy and water consumption across our buildings in real time.</a:t>
            </a:r>
          </a:p>
          <a:p>
            <a:pPr algn="just" eaLnBrk="1">
              <a:lnSpc>
                <a:spcPct val="93000"/>
              </a:lnSpc>
              <a:spcAft>
                <a:spcPts val="1413"/>
              </a:spcAft>
              <a:buSzPct val="100000"/>
            </a:pPr>
            <a:r>
              <a:rPr lang="en-US" sz="2800" dirty="0">
                <a:solidFill>
                  <a:schemeClr val="tx1"/>
                </a:solidFill>
                <a:latin typeface="+mn-lt"/>
                <a:ea typeface="+mn-ea"/>
              </a:rPr>
              <a:t>Water is a precious resource and essential in maintaining our natural landscapes, which are an important part of our campuses. </a:t>
            </a:r>
            <a:endParaRPr lang="en-US" sz="2800" dirty="0" smtClean="0">
              <a:solidFill>
                <a:schemeClr val="tx1"/>
              </a:solidFill>
              <a:latin typeface="+mn-lt"/>
              <a:ea typeface="+mn-ea"/>
            </a:endParaRPr>
          </a:p>
          <a:p>
            <a:pPr algn="just" eaLnBrk="1">
              <a:lnSpc>
                <a:spcPct val="93000"/>
              </a:lnSpc>
              <a:spcAft>
                <a:spcPts val="1413"/>
              </a:spcAft>
              <a:buSzPct val="100000"/>
            </a:pPr>
            <a:r>
              <a:rPr lang="en-US" sz="2800" dirty="0" smtClean="0">
                <a:solidFill>
                  <a:schemeClr val="tx1"/>
                </a:solidFill>
                <a:latin typeface="+mn-lt"/>
                <a:ea typeface="+mn-ea"/>
              </a:rPr>
              <a:t>Our </a:t>
            </a:r>
            <a:r>
              <a:rPr lang="en-US" sz="2800" dirty="0">
                <a:solidFill>
                  <a:schemeClr val="tx1"/>
                </a:solidFill>
                <a:latin typeface="+mn-lt"/>
                <a:ea typeface="+mn-ea"/>
              </a:rPr>
              <a:t>water conservation initiatives include:</a:t>
            </a:r>
          </a:p>
          <a:p>
            <a:pPr algn="just" eaLnBrk="1">
              <a:lnSpc>
                <a:spcPct val="93000"/>
              </a:lnSpc>
              <a:spcAft>
                <a:spcPts val="1413"/>
              </a:spcAft>
              <a:buSzPct val="100000"/>
            </a:pPr>
            <a:endParaRPr lang="en-US" altLang="en-US" sz="2800" dirty="0">
              <a:solidFill>
                <a:schemeClr val="tx1"/>
              </a:solidFill>
              <a:latin typeface="+mn-lt"/>
              <a:ea typeface="+mn-ea"/>
            </a:endParaRPr>
          </a:p>
        </p:txBody>
      </p:sp>
      <p:sp>
        <p:nvSpPr>
          <p:cNvPr id="7" name="Rectangle 6"/>
          <p:cNvSpPr/>
          <p:nvPr/>
        </p:nvSpPr>
        <p:spPr>
          <a:xfrm>
            <a:off x="608641" y="525298"/>
            <a:ext cx="3358668" cy="569383"/>
          </a:xfrm>
          <a:prstGeom prst="rect">
            <a:avLst/>
          </a:prstGeom>
        </p:spPr>
        <p:txBody>
          <a:bodyPr wrap="none" lIns="91436" tIns="45718" rIns="91436" bIns="45718">
            <a:spAutoFit/>
          </a:bodyPr>
          <a:lstStyle/>
          <a:p>
            <a:r>
              <a:rPr lang="en-US" sz="3100" b="1" dirty="0">
                <a:solidFill>
                  <a:schemeClr val="accent3">
                    <a:lumMod val="75000"/>
                  </a:schemeClr>
                </a:solidFill>
              </a:rPr>
              <a:t>Resource efficiency</a:t>
            </a:r>
          </a:p>
        </p:txBody>
      </p:sp>
      <p:sp>
        <p:nvSpPr>
          <p:cNvPr id="2" name="Rectangle 1"/>
          <p:cNvSpPr/>
          <p:nvPr/>
        </p:nvSpPr>
        <p:spPr>
          <a:xfrm>
            <a:off x="950976" y="4230624"/>
            <a:ext cx="11241024" cy="2246769"/>
          </a:xfrm>
          <a:prstGeom prst="rect">
            <a:avLst/>
          </a:prstGeom>
        </p:spPr>
        <p:txBody>
          <a:bodyPr wrap="square">
            <a:spAutoFit/>
          </a:bodyPr>
          <a:lstStyle/>
          <a:p>
            <a:pPr marL="342900" lvl="0" indent="-342900">
              <a:buFont typeface="Wingdings" panose="05000000000000000000" pitchFamily="2" charset="2"/>
              <a:buChar char="q"/>
            </a:pPr>
            <a:r>
              <a:rPr lang="en-US" sz="2800" dirty="0">
                <a:solidFill>
                  <a:srgbClr val="42712F"/>
                </a:solidFill>
              </a:rPr>
              <a:t>smart irrigation technologies</a:t>
            </a:r>
          </a:p>
          <a:p>
            <a:pPr marL="342900" lvl="0" indent="-342900">
              <a:buFont typeface="Wingdings" panose="05000000000000000000" pitchFamily="2" charset="2"/>
              <a:buChar char="q"/>
            </a:pPr>
            <a:r>
              <a:rPr lang="en-US" sz="2800" dirty="0">
                <a:solidFill>
                  <a:srgbClr val="42712F"/>
                </a:solidFill>
              </a:rPr>
              <a:t>water-sensitive urban design to manage </a:t>
            </a:r>
            <a:r>
              <a:rPr lang="en-US" sz="2800" dirty="0" smtClean="0">
                <a:solidFill>
                  <a:srgbClr val="42712F"/>
                </a:solidFill>
              </a:rPr>
              <a:t>storm water</a:t>
            </a:r>
            <a:endParaRPr lang="en-US" sz="2800" dirty="0">
              <a:solidFill>
                <a:srgbClr val="42712F"/>
              </a:solidFill>
            </a:endParaRPr>
          </a:p>
          <a:p>
            <a:pPr marL="342900" lvl="0" indent="-342900">
              <a:buFont typeface="Wingdings" panose="05000000000000000000" pitchFamily="2" charset="2"/>
              <a:buChar char="q"/>
            </a:pPr>
            <a:r>
              <a:rPr lang="en-US" sz="2800" dirty="0">
                <a:solidFill>
                  <a:srgbClr val="42712F"/>
                </a:solidFill>
              </a:rPr>
              <a:t>minimum water-efficiency standards for new buildings </a:t>
            </a:r>
            <a:r>
              <a:rPr lang="en-US" sz="2800" dirty="0" smtClean="0">
                <a:solidFill>
                  <a:srgbClr val="42712F"/>
                </a:solidFill>
              </a:rPr>
              <a:t>and refurbishments</a:t>
            </a:r>
            <a:endParaRPr lang="en-US" sz="2800" dirty="0">
              <a:solidFill>
                <a:srgbClr val="42712F"/>
              </a:solidFill>
            </a:endParaRPr>
          </a:p>
          <a:p>
            <a:pPr marL="342900" lvl="0" indent="-342900">
              <a:buFont typeface="Wingdings" panose="05000000000000000000" pitchFamily="2" charset="2"/>
              <a:buChar char="q"/>
            </a:pPr>
            <a:r>
              <a:rPr lang="en-US" sz="2800" dirty="0">
                <a:solidFill>
                  <a:srgbClr val="42712F"/>
                </a:solidFill>
              </a:rPr>
              <a:t>rainwater harvesting </a:t>
            </a:r>
            <a:r>
              <a:rPr lang="en-US" sz="2800" dirty="0" smtClean="0">
                <a:solidFill>
                  <a:srgbClr val="42712F"/>
                </a:solidFill>
              </a:rPr>
              <a:t>systems</a:t>
            </a:r>
            <a:endParaRPr lang="en-US" sz="2800" dirty="0">
              <a:solidFill>
                <a:srgbClr val="42712F"/>
              </a:solidFill>
            </a:endParaRPr>
          </a:p>
        </p:txBody>
      </p:sp>
    </p:spTree>
    <p:extLst>
      <p:ext uri="{BB962C8B-B14F-4D97-AF65-F5344CB8AC3E}">
        <p14:creationId xmlns:p14="http://schemas.microsoft.com/office/powerpoint/2010/main" val="1774736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3" name="Subtitle 2"/>
          <p:cNvSpPr>
            <a:spLocks noGrp="1"/>
          </p:cNvSpPr>
          <p:nvPr>
            <p:ph type="subTitle" idx="1"/>
          </p:nvPr>
        </p:nvSpPr>
        <p:spPr>
          <a:xfrm>
            <a:off x="1123810" y="1771119"/>
            <a:ext cx="10363200" cy="1167153"/>
          </a:xfrm>
        </p:spPr>
        <p:txBody>
          <a:bodyPr>
            <a:normAutofit fontScale="92500"/>
          </a:bodyPr>
          <a:lstStyle/>
          <a:p>
            <a:r>
              <a:rPr lang="en-US" sz="6000" b="1" dirty="0">
                <a:solidFill>
                  <a:srgbClr val="00B050"/>
                </a:solidFill>
              </a:rPr>
              <a:t>PNU Water Management System</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944297" y="3901440"/>
            <a:ext cx="2088109" cy="1465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820" y="5498592"/>
            <a:ext cx="11773181"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2" name="Rectangle 1"/>
          <p:cNvSpPr/>
          <p:nvPr/>
        </p:nvSpPr>
        <p:spPr>
          <a:xfrm>
            <a:off x="2388446" y="3167392"/>
            <a:ext cx="6585585" cy="523220"/>
          </a:xfrm>
          <a:prstGeom prst="rect">
            <a:avLst/>
          </a:prstGeom>
        </p:spPr>
        <p:txBody>
          <a:bodyPr wrap="none">
            <a:spAutoFit/>
          </a:bodyPr>
          <a:lstStyle/>
          <a:p>
            <a:r>
              <a:rPr lang="en-US" sz="2800" b="1" dirty="0" smtClean="0">
                <a:ln w="3175" cmpd="sng">
                  <a:noFill/>
                </a:ln>
                <a:solidFill>
                  <a:schemeClr val="tx1">
                    <a:lumMod val="85000"/>
                    <a:lumOff val="15000"/>
                  </a:schemeClr>
                </a:solidFill>
                <a:effectLst>
                  <a:outerShdw blurRad="38100" dist="38100" dir="2700000" algn="tl">
                    <a:srgbClr val="000000">
                      <a:alpha val="43137"/>
                    </a:srgbClr>
                  </a:outerShdw>
                </a:effectLst>
                <a:latin typeface="+mj-lt"/>
                <a:ea typeface="+mj-ea"/>
                <a:cs typeface="+mj-cs"/>
              </a:rPr>
              <a:t>When it comes to water, every drop </a:t>
            </a:r>
            <a:r>
              <a:rPr lang="en-US" sz="2800" b="1" dirty="0" smtClean="0">
                <a:ln w="3175" cmpd="sng">
                  <a:noFill/>
                </a:ln>
                <a:solidFill>
                  <a:schemeClr val="tx1">
                    <a:lumMod val="85000"/>
                    <a:lumOff val="15000"/>
                  </a:schemeClr>
                </a:solidFill>
                <a:effectLst>
                  <a:outerShdw blurRad="38100" dist="38100" dir="2700000" algn="tl">
                    <a:srgbClr val="000000">
                      <a:alpha val="43137"/>
                    </a:srgbClr>
                  </a:outerShdw>
                </a:effectLst>
                <a:latin typeface="+mj-lt"/>
                <a:ea typeface="+mj-ea"/>
                <a:cs typeface="+mj-cs"/>
              </a:rPr>
              <a:t>counts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68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741184" y="195587"/>
            <a:ext cx="8525261" cy="570895"/>
          </a:xfrm>
          <a:prstGeom prst="rect">
            <a:avLst/>
          </a:prstGeom>
          <a:noFill/>
        </p:spPr>
        <p:txBody>
          <a:bodyPr wrap="square" lIns="77691" tIns="38847" rIns="77691" bIns="38847" rtlCol="0">
            <a:spAutoFit/>
          </a:bodyPr>
          <a:lstStyle/>
          <a:p>
            <a:pPr defTabSz="1087890"/>
            <a:r>
              <a:rPr lang="en-US" sz="3200" b="1" dirty="0">
                <a:solidFill>
                  <a:srgbClr val="00B050"/>
                </a:solidFill>
              </a:rPr>
              <a:t>Water Management System </a:t>
            </a:r>
            <a:r>
              <a:rPr lang="en-US" sz="3200" b="1" dirty="0" smtClean="0">
                <a:solidFill>
                  <a:srgbClr val="00B050"/>
                </a:solidFill>
              </a:rPr>
              <a:t>- </a:t>
            </a:r>
            <a:r>
              <a:rPr lang="en-US" sz="3100" b="1" dirty="0" smtClean="0">
                <a:solidFill>
                  <a:schemeClr val="accent3">
                    <a:lumMod val="75000"/>
                  </a:schemeClr>
                </a:solidFill>
              </a:rPr>
              <a:t>Water </a:t>
            </a:r>
            <a:r>
              <a:rPr lang="en-US" sz="3100" b="1" dirty="0">
                <a:solidFill>
                  <a:schemeClr val="accent3">
                    <a:lumMod val="75000"/>
                  </a:schemeClr>
                </a:solidFill>
              </a:rPr>
              <a:t>Action Plan</a:t>
            </a:r>
          </a:p>
        </p:txBody>
      </p:sp>
      <p:sp>
        <p:nvSpPr>
          <p:cNvPr id="12" name="Rectangle 3"/>
          <p:cNvSpPr>
            <a:spLocks noChangeArrowheads="1"/>
          </p:cNvSpPr>
          <p:nvPr/>
        </p:nvSpPr>
        <p:spPr bwMode="auto">
          <a:xfrm>
            <a:off x="572508" y="1153434"/>
            <a:ext cx="11619492" cy="1587184"/>
          </a:xfrm>
          <a:prstGeom prst="rect">
            <a:avLst/>
          </a:prstGeom>
          <a:noFill/>
          <a:ln w="9525">
            <a:noFill/>
            <a:miter lim="800000"/>
            <a:headEnd/>
            <a:tailEnd/>
          </a:ln>
        </p:spPr>
        <p:txBody>
          <a:bodyPr wrap="square" lIns="108789" tIns="54397" rIns="108789" bIns="54397" anchor="ctr">
            <a:spAutoFit/>
          </a:bodyPr>
          <a:lstStyle/>
          <a:p>
            <a:pPr algn="justLow" defTabSz="1087890"/>
            <a:r>
              <a:rPr lang="en-US" sz="2400" dirty="0" smtClean="0"/>
              <a:t>PNU is </a:t>
            </a:r>
            <a:r>
              <a:rPr lang="en-US" sz="2400" dirty="0"/>
              <a:t>developing a Water Action Plan to build on our water conservation achievements to date and guide the University’s water management activities in the future. The Plan will outline actions, strategies and targets to realize our vision of establishing a campus-wide closed loop water </a:t>
            </a:r>
            <a:r>
              <a:rPr lang="en-US" sz="2400" dirty="0" smtClean="0"/>
              <a:t>system.</a:t>
            </a:r>
            <a:endParaRPr lang="en-US" sz="2400" dirty="0"/>
          </a:p>
        </p:txBody>
      </p:sp>
      <p:sp>
        <p:nvSpPr>
          <p:cNvPr id="9" name="TextBox 8"/>
          <p:cNvSpPr txBox="1"/>
          <p:nvPr/>
        </p:nvSpPr>
        <p:spPr>
          <a:xfrm>
            <a:off x="572508" y="3162145"/>
            <a:ext cx="8525261" cy="570895"/>
          </a:xfrm>
          <a:prstGeom prst="rect">
            <a:avLst/>
          </a:prstGeom>
          <a:noFill/>
        </p:spPr>
        <p:txBody>
          <a:bodyPr wrap="square" lIns="77691" tIns="38847" rIns="77691" bIns="38847" rtlCol="0">
            <a:spAutoFit/>
          </a:bodyPr>
          <a:lstStyle/>
          <a:p>
            <a:pPr defTabSz="1087890"/>
            <a:r>
              <a:rPr lang="en-US" sz="3200" b="1" dirty="0">
                <a:solidFill>
                  <a:srgbClr val="00B050"/>
                </a:solidFill>
              </a:rPr>
              <a:t>Water Management System </a:t>
            </a:r>
            <a:r>
              <a:rPr lang="en-US" sz="3200" b="1" dirty="0" smtClean="0">
                <a:solidFill>
                  <a:srgbClr val="00B050"/>
                </a:solidFill>
              </a:rPr>
              <a:t>- </a:t>
            </a:r>
            <a:r>
              <a:rPr lang="en-US" sz="3100" b="1" dirty="0" smtClean="0">
                <a:solidFill>
                  <a:schemeClr val="accent3">
                    <a:lumMod val="75000"/>
                  </a:schemeClr>
                </a:solidFill>
              </a:rPr>
              <a:t>Water </a:t>
            </a:r>
            <a:r>
              <a:rPr lang="en-US" sz="3100" b="1" dirty="0">
                <a:solidFill>
                  <a:schemeClr val="accent3">
                    <a:lumMod val="75000"/>
                  </a:schemeClr>
                </a:solidFill>
              </a:rPr>
              <a:t>Conservation</a:t>
            </a:r>
          </a:p>
        </p:txBody>
      </p:sp>
      <p:sp>
        <p:nvSpPr>
          <p:cNvPr id="13" name="Rectangle 3"/>
          <p:cNvSpPr>
            <a:spLocks noChangeArrowheads="1"/>
          </p:cNvSpPr>
          <p:nvPr/>
        </p:nvSpPr>
        <p:spPr bwMode="auto">
          <a:xfrm>
            <a:off x="572507" y="4402918"/>
            <a:ext cx="9156709" cy="1217852"/>
          </a:xfrm>
          <a:prstGeom prst="rect">
            <a:avLst/>
          </a:prstGeom>
          <a:noFill/>
          <a:ln w="9525">
            <a:noFill/>
            <a:miter lim="800000"/>
            <a:headEnd/>
            <a:tailEnd/>
          </a:ln>
        </p:spPr>
        <p:txBody>
          <a:bodyPr wrap="square" lIns="108789" tIns="54397" rIns="108789" bIns="54397" anchor="ctr">
            <a:spAutoFit/>
          </a:bodyPr>
          <a:lstStyle/>
          <a:p>
            <a:pPr algn="justLow" defTabSz="1087890"/>
            <a:r>
              <a:rPr lang="en-US" sz="2400" dirty="0" smtClean="0"/>
              <a:t>Water conservation is </a:t>
            </a:r>
            <a:r>
              <a:rPr lang="en-US" sz="2400" dirty="0"/>
              <a:t>one of our key water management </a:t>
            </a:r>
            <a:r>
              <a:rPr lang="en-US" sz="2400" dirty="0" smtClean="0"/>
              <a:t>strategies. </a:t>
            </a:r>
            <a:r>
              <a:rPr lang="en-US" sz="2400" dirty="0"/>
              <a:t>We’ve reduced our water use significantly through initiatives like </a:t>
            </a:r>
            <a:r>
              <a:rPr lang="en-US" sz="2400" dirty="0" smtClean="0"/>
              <a:t>PNU’s Water </a:t>
            </a:r>
            <a:r>
              <a:rPr lang="en-US" sz="2400" dirty="0"/>
              <a:t>Conservation </a:t>
            </a:r>
            <a:r>
              <a:rPr lang="en-US" sz="2400" dirty="0" smtClean="0"/>
              <a:t>Program.</a:t>
            </a:r>
            <a:endParaRPr lang="en-US" sz="2400" dirty="0"/>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17227" y="2561714"/>
            <a:ext cx="2143125" cy="2143125"/>
          </a:xfrm>
          <a:prstGeom prst="rect">
            <a:avLst/>
          </a:prstGeom>
        </p:spPr>
      </p:pic>
    </p:spTree>
    <p:extLst>
      <p:ext uri="{BB962C8B-B14F-4D97-AF65-F5344CB8AC3E}">
        <p14:creationId xmlns:p14="http://schemas.microsoft.com/office/powerpoint/2010/main" val="28736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575484" y="195587"/>
            <a:ext cx="11616516" cy="570895"/>
          </a:xfrm>
          <a:prstGeom prst="rect">
            <a:avLst/>
          </a:prstGeom>
          <a:noFill/>
        </p:spPr>
        <p:txBody>
          <a:bodyPr wrap="square" lIns="77691" tIns="38847" rIns="77691" bIns="38847" rtlCol="0">
            <a:spAutoFit/>
          </a:bodyPr>
          <a:lstStyle/>
          <a:p>
            <a:pPr defTabSz="1087890"/>
            <a:r>
              <a:rPr lang="en-US" sz="3200" b="1" dirty="0">
                <a:solidFill>
                  <a:srgbClr val="00B050"/>
                </a:solidFill>
              </a:rPr>
              <a:t>Water Management System </a:t>
            </a:r>
            <a:r>
              <a:rPr lang="en-US" sz="3200" b="1" dirty="0" smtClean="0">
                <a:solidFill>
                  <a:srgbClr val="00B050"/>
                </a:solidFill>
              </a:rPr>
              <a:t>-</a:t>
            </a:r>
            <a:r>
              <a:rPr lang="en-US" sz="2800" b="1" dirty="0" smtClean="0">
                <a:solidFill>
                  <a:schemeClr val="accent3">
                    <a:lumMod val="75000"/>
                  </a:schemeClr>
                </a:solidFill>
              </a:rPr>
              <a:t>Water </a:t>
            </a:r>
            <a:r>
              <a:rPr lang="en-US" sz="2800" b="1" dirty="0">
                <a:solidFill>
                  <a:schemeClr val="accent3">
                    <a:lumMod val="75000"/>
                  </a:schemeClr>
                </a:solidFill>
              </a:rPr>
              <a:t>Conservation Techniques used in PNU</a:t>
            </a:r>
          </a:p>
        </p:txBody>
      </p:sp>
      <p:sp>
        <p:nvSpPr>
          <p:cNvPr id="12" name="Rectangle 3"/>
          <p:cNvSpPr>
            <a:spLocks noChangeArrowheads="1"/>
          </p:cNvSpPr>
          <p:nvPr/>
        </p:nvSpPr>
        <p:spPr bwMode="auto">
          <a:xfrm>
            <a:off x="575485" y="977564"/>
            <a:ext cx="10738510" cy="4110952"/>
          </a:xfrm>
          <a:prstGeom prst="rect">
            <a:avLst/>
          </a:prstGeom>
          <a:noFill/>
          <a:ln w="9525">
            <a:noFill/>
            <a:miter lim="800000"/>
            <a:headEnd/>
            <a:tailEnd/>
          </a:ln>
        </p:spPr>
        <p:txBody>
          <a:bodyPr wrap="square" lIns="108789" tIns="54397" rIns="108789" bIns="54397" anchor="ctr">
            <a:spAutoFit/>
          </a:bodyPr>
          <a:lstStyle/>
          <a:p>
            <a:pPr marL="342900" indent="-342900" algn="just">
              <a:buFont typeface="Wingdings" panose="05000000000000000000" pitchFamily="2" charset="2"/>
              <a:buChar char="q"/>
            </a:pPr>
            <a:r>
              <a:rPr lang="en-US" altLang="en-US" sz="2600" dirty="0"/>
              <a:t>Using water-conservative low consuming type appliances and sensor-operated automatic faucets to reduce water consumption</a:t>
            </a:r>
          </a:p>
          <a:p>
            <a:pPr marL="342900" indent="-342900" algn="just">
              <a:buFont typeface="Wingdings" panose="05000000000000000000" pitchFamily="2" charset="2"/>
              <a:buChar char="q"/>
            </a:pPr>
            <a:r>
              <a:rPr lang="en-US" altLang="en-US" sz="2600" dirty="0"/>
              <a:t>Using Maximo program as a computerized maintenance management software to record any water losses and follow up the corrective actions</a:t>
            </a:r>
          </a:p>
          <a:p>
            <a:pPr marL="342900" indent="-342900" algn="just">
              <a:buFont typeface="Wingdings" panose="05000000000000000000" pitchFamily="2" charset="2"/>
              <a:buChar char="q"/>
            </a:pPr>
            <a:r>
              <a:rPr lang="en-US" altLang="en-US" sz="2600" dirty="0" smtClean="0"/>
              <a:t>Full scale Sewage </a:t>
            </a:r>
            <a:r>
              <a:rPr lang="en-US" altLang="en-US" sz="2600" dirty="0"/>
              <a:t>treatment Plant to treat </a:t>
            </a:r>
            <a:r>
              <a:rPr lang="en-US" altLang="en-US" sz="2600" dirty="0" smtClean="0"/>
              <a:t>sewage </a:t>
            </a:r>
            <a:r>
              <a:rPr lang="en-US" altLang="en-US" sz="2600" dirty="0"/>
              <a:t>water and use it for irrigation</a:t>
            </a:r>
          </a:p>
          <a:p>
            <a:pPr marL="342900" indent="-342900" algn="just">
              <a:buFont typeface="Wingdings" panose="05000000000000000000" pitchFamily="2" charset="2"/>
              <a:buChar char="q"/>
            </a:pPr>
            <a:r>
              <a:rPr lang="en-US" altLang="en-US" sz="2600" dirty="0" smtClean="0"/>
              <a:t>Reverse </a:t>
            </a:r>
            <a:r>
              <a:rPr lang="en-US" altLang="en-US" sz="2600" dirty="0"/>
              <a:t>osmosis Plant to desalinate </a:t>
            </a:r>
            <a:r>
              <a:rPr lang="en-US" altLang="en-US" sz="2600" dirty="0" smtClean="0"/>
              <a:t>deep </a:t>
            </a:r>
            <a:r>
              <a:rPr lang="en-US" altLang="en-US" sz="2600" dirty="0"/>
              <a:t>wells water and use it for </a:t>
            </a:r>
            <a:r>
              <a:rPr lang="en-US" altLang="en-US" sz="2600" dirty="0" smtClean="0"/>
              <a:t>irrigation</a:t>
            </a:r>
          </a:p>
          <a:p>
            <a:pPr marL="342900" indent="-342900" algn="just">
              <a:buFont typeface="Wingdings" panose="05000000000000000000" pitchFamily="2" charset="2"/>
              <a:buChar char="q"/>
            </a:pPr>
            <a:r>
              <a:rPr lang="en-US" altLang="en-US" sz="2600" dirty="0" smtClean="0"/>
              <a:t>Automatic Irrigation system that </a:t>
            </a:r>
            <a:r>
              <a:rPr lang="en-US" altLang="en-US" sz="2600" dirty="0"/>
              <a:t>depends on </a:t>
            </a:r>
            <a:r>
              <a:rPr lang="en-US" altLang="en-US" sz="2600" dirty="0" smtClean="0"/>
              <a:t>weather conditions </a:t>
            </a:r>
            <a:r>
              <a:rPr lang="en-US" altLang="en-US" sz="2600" dirty="0"/>
              <a:t>to determine </a:t>
            </a:r>
            <a:r>
              <a:rPr lang="en-US" altLang="en-US" sz="2600" dirty="0" smtClean="0"/>
              <a:t>optimum </a:t>
            </a:r>
            <a:r>
              <a:rPr lang="en-US" altLang="en-US" sz="2600" dirty="0"/>
              <a:t>time for the </a:t>
            </a:r>
            <a:r>
              <a:rPr lang="en-US" altLang="en-US" sz="2600" dirty="0" smtClean="0"/>
              <a:t>irrigation</a:t>
            </a:r>
            <a:endParaRPr lang="en-US" altLang="en-US" sz="2600" dirty="0"/>
          </a:p>
        </p:txBody>
      </p:sp>
    </p:spTree>
    <p:extLst>
      <p:ext uri="{BB962C8B-B14F-4D97-AF65-F5344CB8AC3E}">
        <p14:creationId xmlns:p14="http://schemas.microsoft.com/office/powerpoint/2010/main" val="31189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2" name="Rectangle 3"/>
          <p:cNvSpPr>
            <a:spLocks noChangeArrowheads="1"/>
          </p:cNvSpPr>
          <p:nvPr/>
        </p:nvSpPr>
        <p:spPr bwMode="auto">
          <a:xfrm>
            <a:off x="575484" y="1004194"/>
            <a:ext cx="11075048" cy="4849616"/>
          </a:xfrm>
          <a:prstGeom prst="rect">
            <a:avLst/>
          </a:prstGeom>
          <a:noFill/>
          <a:ln w="9525">
            <a:noFill/>
            <a:miter lim="800000"/>
            <a:headEnd/>
            <a:tailEnd/>
          </a:ln>
        </p:spPr>
        <p:txBody>
          <a:bodyPr wrap="square" lIns="108789" tIns="54397" rIns="108789" bIns="54397" anchor="ctr">
            <a:spAutoFit/>
          </a:bodyPr>
          <a:lstStyle/>
          <a:p>
            <a:endParaRPr lang="en-US" altLang="en-US" sz="2800" dirty="0"/>
          </a:p>
          <a:p>
            <a:pPr marL="342900" indent="-342900">
              <a:buFont typeface="Wingdings" panose="05000000000000000000" pitchFamily="2" charset="2"/>
              <a:buChar char="q"/>
            </a:pPr>
            <a:r>
              <a:rPr lang="en-US" altLang="en-US" sz="2800" dirty="0"/>
              <a:t>Irrigation is taking place at early hours of the day to avoid evaporation due to high temperature and low humidity occurring during the day</a:t>
            </a:r>
          </a:p>
          <a:p>
            <a:pPr marL="457200" indent="-457200">
              <a:buFont typeface="Wingdings" panose="05000000000000000000" pitchFamily="2" charset="2"/>
              <a:buChar char="q"/>
            </a:pPr>
            <a:r>
              <a:rPr lang="en-US" altLang="en-US" sz="2800" dirty="0" smtClean="0"/>
              <a:t>Training </a:t>
            </a:r>
            <a:r>
              <a:rPr lang="en-US" altLang="en-US" sz="2800" dirty="0"/>
              <a:t>is performed frequently by the contractors to enhance awareness of water conservation and apply water conservation measures</a:t>
            </a:r>
          </a:p>
          <a:p>
            <a:pPr marL="457200" indent="-457200">
              <a:buFont typeface="Wingdings" panose="05000000000000000000" pitchFamily="2" charset="2"/>
              <a:buChar char="q"/>
            </a:pPr>
            <a:r>
              <a:rPr lang="en-US" altLang="en-US" sz="2800" dirty="0"/>
              <a:t>The Billing system reports monthly water consumption of each villa and apartment, </a:t>
            </a:r>
            <a:r>
              <a:rPr lang="en-US" altLang="en-US" sz="2800" dirty="0" smtClean="0"/>
              <a:t>to monitor tenants’ consumption rates and inform them about it.</a:t>
            </a:r>
            <a:endParaRPr lang="en-US" altLang="en-US" sz="2800" dirty="0"/>
          </a:p>
          <a:p>
            <a:pPr marL="457200" indent="-457200">
              <a:buFont typeface="Wingdings" panose="05000000000000000000" pitchFamily="2" charset="2"/>
              <a:buChar char="q"/>
            </a:pPr>
            <a:r>
              <a:rPr lang="en-US" altLang="en-US" sz="2800" dirty="0"/>
              <a:t>Brochures were distributed to all tenants and users to conserve </a:t>
            </a:r>
            <a:r>
              <a:rPr lang="en-US" altLang="en-US" sz="2800" dirty="0" smtClean="0"/>
              <a:t>water in their </a:t>
            </a:r>
            <a:r>
              <a:rPr lang="en-US" altLang="en-US" sz="2800" dirty="0"/>
              <a:t>daily </a:t>
            </a:r>
            <a:r>
              <a:rPr lang="en-US" altLang="en-US" sz="2800" dirty="0" smtClean="0"/>
              <a:t>use.</a:t>
            </a:r>
            <a:endParaRPr lang="en-US" altLang="en-US" sz="2800" dirty="0"/>
          </a:p>
        </p:txBody>
      </p:sp>
      <p:sp>
        <p:nvSpPr>
          <p:cNvPr id="9" name="TextBox 8"/>
          <p:cNvSpPr txBox="1"/>
          <p:nvPr/>
        </p:nvSpPr>
        <p:spPr>
          <a:xfrm>
            <a:off x="575484" y="195587"/>
            <a:ext cx="11616516" cy="570895"/>
          </a:xfrm>
          <a:prstGeom prst="rect">
            <a:avLst/>
          </a:prstGeom>
          <a:noFill/>
        </p:spPr>
        <p:txBody>
          <a:bodyPr wrap="square" lIns="77691" tIns="38847" rIns="77691" bIns="38847" rtlCol="0">
            <a:spAutoFit/>
          </a:bodyPr>
          <a:lstStyle/>
          <a:p>
            <a:pPr defTabSz="1087890"/>
            <a:r>
              <a:rPr lang="en-US" sz="3200" b="1" dirty="0">
                <a:solidFill>
                  <a:srgbClr val="00B050"/>
                </a:solidFill>
              </a:rPr>
              <a:t>Water Management System </a:t>
            </a:r>
            <a:r>
              <a:rPr lang="en-US" sz="3200" b="1" dirty="0" smtClean="0">
                <a:solidFill>
                  <a:srgbClr val="00B050"/>
                </a:solidFill>
              </a:rPr>
              <a:t>-</a:t>
            </a:r>
            <a:r>
              <a:rPr lang="en-US" sz="2800" b="1" dirty="0" smtClean="0">
                <a:solidFill>
                  <a:schemeClr val="accent3">
                    <a:lumMod val="75000"/>
                  </a:schemeClr>
                </a:solidFill>
              </a:rPr>
              <a:t>Water </a:t>
            </a:r>
            <a:r>
              <a:rPr lang="en-US" sz="2800" b="1" dirty="0">
                <a:solidFill>
                  <a:schemeClr val="accent3">
                    <a:lumMod val="75000"/>
                  </a:schemeClr>
                </a:solidFill>
              </a:rPr>
              <a:t>Conservation Techniques used in PNU</a:t>
            </a:r>
          </a:p>
        </p:txBody>
      </p:sp>
    </p:spTree>
    <p:extLst>
      <p:ext uri="{BB962C8B-B14F-4D97-AF65-F5344CB8AC3E}">
        <p14:creationId xmlns:p14="http://schemas.microsoft.com/office/powerpoint/2010/main" val="36683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741184" y="195587"/>
            <a:ext cx="9951200" cy="555506"/>
          </a:xfrm>
          <a:prstGeom prst="rect">
            <a:avLst/>
          </a:prstGeom>
          <a:noFill/>
        </p:spPr>
        <p:txBody>
          <a:bodyPr wrap="square" lIns="77691" tIns="38847" rIns="77691" bIns="38847" rtlCol="0">
            <a:spAutoFit/>
          </a:bodyPr>
          <a:lstStyle/>
          <a:p>
            <a:pPr defTabSz="1087890"/>
            <a:r>
              <a:rPr lang="en-US" sz="2800" b="1" dirty="0">
                <a:solidFill>
                  <a:srgbClr val="00B050"/>
                </a:solidFill>
              </a:rPr>
              <a:t>Water Management System - </a:t>
            </a:r>
            <a:r>
              <a:rPr lang="en-US" sz="3100" b="1" dirty="0" smtClean="0">
                <a:solidFill>
                  <a:schemeClr val="accent3">
                    <a:lumMod val="75000"/>
                  </a:schemeClr>
                </a:solidFill>
              </a:rPr>
              <a:t>Sewage </a:t>
            </a:r>
            <a:r>
              <a:rPr lang="en-US" sz="3100" b="1" dirty="0">
                <a:solidFill>
                  <a:schemeClr val="accent3">
                    <a:lumMod val="75000"/>
                  </a:schemeClr>
                </a:solidFill>
              </a:rPr>
              <a:t>Treatment Plant (STP)</a:t>
            </a:r>
          </a:p>
        </p:txBody>
      </p:sp>
      <p:sp>
        <p:nvSpPr>
          <p:cNvPr id="12" name="Rectangle 3"/>
          <p:cNvSpPr>
            <a:spLocks noChangeArrowheads="1"/>
          </p:cNvSpPr>
          <p:nvPr/>
        </p:nvSpPr>
        <p:spPr bwMode="auto">
          <a:xfrm>
            <a:off x="575484" y="1009722"/>
            <a:ext cx="11075048" cy="2202737"/>
          </a:xfrm>
          <a:prstGeom prst="rect">
            <a:avLst/>
          </a:prstGeom>
          <a:noFill/>
          <a:ln w="9525">
            <a:noFill/>
            <a:miter lim="800000"/>
            <a:headEnd/>
            <a:tailEnd/>
          </a:ln>
        </p:spPr>
        <p:txBody>
          <a:bodyPr wrap="square" lIns="108789" tIns="54397" rIns="108789" bIns="54397" anchor="ctr">
            <a:spAutoFit/>
          </a:bodyPr>
          <a:lstStyle/>
          <a:p>
            <a:pPr marL="342900" indent="-342900">
              <a:buFont typeface="Wingdings" panose="05000000000000000000" pitchFamily="2" charset="2"/>
              <a:buChar char="q"/>
            </a:pPr>
            <a:r>
              <a:rPr lang="en-US" altLang="en-US" sz="2800" dirty="0"/>
              <a:t>It is one of the unique sewage treatment plant in the region, with a current capacity range from 2,500 m3 – 3,000 m3 </a:t>
            </a:r>
            <a:r>
              <a:rPr lang="en-US" altLang="en-US" sz="2800" dirty="0" smtClean="0"/>
              <a:t>and a maximum </a:t>
            </a:r>
            <a:r>
              <a:rPr lang="en-US" altLang="en-US" sz="2800" dirty="0"/>
              <a:t>capacity of 10,050 m3 per day</a:t>
            </a:r>
          </a:p>
          <a:p>
            <a:pPr marL="914226" lvl="1" indent="-457200">
              <a:buFont typeface="Wingdings" panose="05000000000000000000" pitchFamily="2" charset="2"/>
              <a:buChar char="§"/>
            </a:pPr>
            <a:r>
              <a:rPr lang="en-US" altLang="en-US" sz="2400" dirty="0" smtClean="0"/>
              <a:t>The </a:t>
            </a:r>
            <a:r>
              <a:rPr lang="en-US" altLang="en-US" sz="2400" dirty="0"/>
              <a:t>treated water is used for </a:t>
            </a:r>
            <a:r>
              <a:rPr lang="en-US" altLang="en-US" sz="2400" dirty="0" smtClean="0"/>
              <a:t>irrigation (required is nearly 8,000m3 </a:t>
            </a:r>
            <a:r>
              <a:rPr lang="en-US" altLang="en-US" sz="2400" dirty="0"/>
              <a:t>per </a:t>
            </a:r>
            <a:r>
              <a:rPr lang="en-US" altLang="en-US" sz="2400" dirty="0" smtClean="0"/>
              <a:t>day).</a:t>
            </a:r>
            <a:endParaRPr lang="en-US" altLang="en-US" sz="2400" dirty="0" smtClean="0"/>
          </a:p>
          <a:p>
            <a:pPr marL="342900" indent="-342900">
              <a:buFont typeface="Wingdings" panose="05000000000000000000" pitchFamily="2" charset="2"/>
              <a:buChar char="q"/>
            </a:pPr>
            <a:endParaRPr lang="en-US" altLang="en-US" sz="2800" dirty="0"/>
          </a:p>
        </p:txBody>
      </p:sp>
      <p:sp>
        <p:nvSpPr>
          <p:cNvPr id="9" name="TextBox 8"/>
          <p:cNvSpPr txBox="1"/>
          <p:nvPr/>
        </p:nvSpPr>
        <p:spPr>
          <a:xfrm>
            <a:off x="727884" y="3541702"/>
            <a:ext cx="8525261" cy="570895"/>
          </a:xfrm>
          <a:prstGeom prst="rect">
            <a:avLst/>
          </a:prstGeom>
          <a:noFill/>
        </p:spPr>
        <p:txBody>
          <a:bodyPr wrap="square" lIns="77691" tIns="38847" rIns="77691" bIns="38847" rtlCol="0">
            <a:spAutoFit/>
          </a:bodyPr>
          <a:lstStyle/>
          <a:p>
            <a:pPr defTabSz="1087890"/>
            <a:r>
              <a:rPr lang="en-US" sz="2800" b="1" dirty="0">
                <a:solidFill>
                  <a:srgbClr val="00B050"/>
                </a:solidFill>
              </a:rPr>
              <a:t>Water Management System - </a:t>
            </a:r>
            <a:r>
              <a:rPr lang="en-US" sz="3100" b="1" dirty="0" smtClean="0">
                <a:solidFill>
                  <a:schemeClr val="accent3">
                    <a:lumMod val="75000"/>
                  </a:schemeClr>
                </a:solidFill>
              </a:rPr>
              <a:t>RO </a:t>
            </a:r>
            <a:r>
              <a:rPr lang="en-US" sz="3100" b="1" dirty="0">
                <a:solidFill>
                  <a:schemeClr val="accent3">
                    <a:lumMod val="75000"/>
                  </a:schemeClr>
                </a:solidFill>
              </a:rPr>
              <a:t>Plant</a:t>
            </a:r>
          </a:p>
        </p:txBody>
      </p:sp>
      <p:sp>
        <p:nvSpPr>
          <p:cNvPr id="13" name="Rectangle 3"/>
          <p:cNvSpPr>
            <a:spLocks noChangeArrowheads="1"/>
          </p:cNvSpPr>
          <p:nvPr/>
        </p:nvSpPr>
        <p:spPr bwMode="auto">
          <a:xfrm>
            <a:off x="575484" y="4440371"/>
            <a:ext cx="11075048" cy="1710295"/>
          </a:xfrm>
          <a:prstGeom prst="rect">
            <a:avLst/>
          </a:prstGeom>
          <a:noFill/>
          <a:ln w="9525">
            <a:noFill/>
            <a:miter lim="800000"/>
            <a:headEnd/>
            <a:tailEnd/>
          </a:ln>
        </p:spPr>
        <p:txBody>
          <a:bodyPr wrap="square" lIns="108789" tIns="54397" rIns="108789" bIns="54397" anchor="ctr">
            <a:spAutoFit/>
          </a:bodyPr>
          <a:lstStyle/>
          <a:p>
            <a:pPr marL="342900" indent="-342900">
              <a:buFont typeface="Wingdings" panose="05000000000000000000" pitchFamily="2" charset="2"/>
              <a:buChar char="q"/>
            </a:pPr>
            <a:r>
              <a:rPr lang="en-US" altLang="en-US" sz="2800" dirty="0"/>
              <a:t>This plant treats </a:t>
            </a:r>
            <a:r>
              <a:rPr lang="en-US" altLang="en-US" sz="2800" dirty="0" smtClean="0"/>
              <a:t>deep </a:t>
            </a:r>
            <a:r>
              <a:rPr lang="en-US" altLang="en-US" sz="2800" dirty="0"/>
              <a:t>wells water using the reverse osmosis technique to desalinate </a:t>
            </a:r>
            <a:r>
              <a:rPr lang="en-US" altLang="en-US" sz="2800" dirty="0" smtClean="0"/>
              <a:t>water </a:t>
            </a:r>
            <a:r>
              <a:rPr lang="en-US" altLang="en-US" sz="2800" dirty="0"/>
              <a:t>and use it to make up </a:t>
            </a:r>
            <a:r>
              <a:rPr lang="en-US" altLang="en-US" sz="2800" dirty="0" smtClean="0"/>
              <a:t>irrigation needs. </a:t>
            </a:r>
            <a:endParaRPr lang="en-US" altLang="en-US" sz="2800" dirty="0"/>
          </a:p>
          <a:p>
            <a:pPr marL="914226" lvl="1" indent="-457200">
              <a:buFont typeface="Wingdings" panose="05000000000000000000" pitchFamily="2" charset="2"/>
              <a:buChar char="§"/>
            </a:pPr>
            <a:r>
              <a:rPr lang="en-US" altLang="en-US" sz="2400" dirty="0" smtClean="0"/>
              <a:t>This </a:t>
            </a:r>
            <a:r>
              <a:rPr lang="en-US" altLang="en-US" sz="2400" dirty="0"/>
              <a:t>Plant </a:t>
            </a:r>
            <a:r>
              <a:rPr lang="en-US" altLang="en-US" sz="2400" dirty="0" smtClean="0"/>
              <a:t>produces nearly 5,000 </a:t>
            </a:r>
            <a:r>
              <a:rPr lang="en-US" altLang="en-US" sz="2400" dirty="0"/>
              <a:t>m3 </a:t>
            </a:r>
            <a:r>
              <a:rPr lang="en-US" altLang="en-US" sz="2400" dirty="0" smtClean="0"/>
              <a:t>daily </a:t>
            </a:r>
            <a:r>
              <a:rPr lang="en-US" altLang="en-US" sz="2400" dirty="0" smtClean="0"/>
              <a:t>from </a:t>
            </a:r>
            <a:r>
              <a:rPr lang="en-US" altLang="en-US" sz="2400" dirty="0" smtClean="0"/>
              <a:t>two </a:t>
            </a:r>
            <a:r>
              <a:rPr lang="en-US" altLang="en-US" sz="2400" dirty="0"/>
              <a:t>deep wells </a:t>
            </a:r>
            <a:r>
              <a:rPr lang="en-US" altLang="en-US" sz="2400" dirty="0" smtClean="0"/>
              <a:t>within PNU Campus</a:t>
            </a:r>
            <a:r>
              <a:rPr lang="en-US" altLang="en-US" sz="2400" dirty="0" smtClean="0"/>
              <a:t>.</a:t>
            </a:r>
            <a:endParaRPr lang="en-US" altLang="en-US" sz="2400" dirty="0"/>
          </a:p>
        </p:txBody>
      </p:sp>
    </p:spTree>
    <p:extLst>
      <p:ext uri="{BB962C8B-B14F-4D97-AF65-F5344CB8AC3E}">
        <p14:creationId xmlns:p14="http://schemas.microsoft.com/office/powerpoint/2010/main" val="98140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741184" y="195587"/>
            <a:ext cx="11158208" cy="555506"/>
          </a:xfrm>
          <a:prstGeom prst="rect">
            <a:avLst/>
          </a:prstGeom>
          <a:noFill/>
        </p:spPr>
        <p:txBody>
          <a:bodyPr wrap="square" lIns="77691" tIns="38847" rIns="77691" bIns="38847" rtlCol="0">
            <a:spAutoFit/>
          </a:bodyPr>
          <a:lstStyle/>
          <a:p>
            <a:pPr defTabSz="1087890"/>
            <a:r>
              <a:rPr lang="en-US" sz="2800" b="1" dirty="0">
                <a:solidFill>
                  <a:srgbClr val="00B050"/>
                </a:solidFill>
              </a:rPr>
              <a:t>Water Management System - </a:t>
            </a:r>
            <a:r>
              <a:rPr lang="en-US" sz="3100" b="1" dirty="0" smtClean="0">
                <a:solidFill>
                  <a:schemeClr val="accent3">
                    <a:lumMod val="75000"/>
                  </a:schemeClr>
                </a:solidFill>
              </a:rPr>
              <a:t>Potable </a:t>
            </a:r>
            <a:r>
              <a:rPr lang="en-US" sz="3100" b="1" dirty="0">
                <a:solidFill>
                  <a:schemeClr val="accent3">
                    <a:lumMod val="75000"/>
                  </a:schemeClr>
                </a:solidFill>
              </a:rPr>
              <a:t>Water Consumption</a:t>
            </a:r>
          </a:p>
        </p:txBody>
      </p:sp>
      <p:graphicFrame>
        <p:nvGraphicFramePr>
          <p:cNvPr id="14" name="Content Placeholder 3"/>
          <p:cNvGraphicFramePr>
            <a:graphicFrameLocks noGrp="1"/>
          </p:cNvGraphicFramePr>
          <p:nvPr>
            <p:ph idx="1"/>
            <p:extLst>
              <p:ext uri="{D42A27DB-BD31-4B8C-83A1-F6EECF244321}">
                <p14:modId xmlns:p14="http://schemas.microsoft.com/office/powerpoint/2010/main" val="1790596101"/>
              </p:ext>
            </p:extLst>
          </p:nvPr>
        </p:nvGraphicFramePr>
        <p:xfrm>
          <a:off x="1128461" y="983352"/>
          <a:ext cx="10231615" cy="1971070"/>
        </p:xfrm>
        <a:graphic>
          <a:graphicData uri="http://schemas.openxmlformats.org/drawingml/2006/table">
            <a:tbl>
              <a:tblPr>
                <a:tableStyleId>{5C22544A-7EE6-4342-B048-85BDC9FD1C3A}</a:tableStyleId>
              </a:tblPr>
              <a:tblGrid>
                <a:gridCol w="1716180"/>
                <a:gridCol w="600662"/>
                <a:gridCol w="600662"/>
                <a:gridCol w="600662"/>
                <a:gridCol w="600662"/>
                <a:gridCol w="514854"/>
                <a:gridCol w="686472"/>
                <a:gridCol w="600662"/>
                <a:gridCol w="600662"/>
                <a:gridCol w="686472"/>
                <a:gridCol w="514854"/>
                <a:gridCol w="686472"/>
                <a:gridCol w="600662"/>
                <a:gridCol w="1221677"/>
              </a:tblGrid>
              <a:tr h="808761">
                <a:tc>
                  <a:txBody>
                    <a:bodyPr/>
                    <a:lstStyle/>
                    <a:p>
                      <a:pPr algn="ctr" fontAlgn="ctr"/>
                      <a:r>
                        <a:rPr lang="en-US" sz="1800" b="1" u="none" strike="noStrike" dirty="0">
                          <a:solidFill>
                            <a:schemeClr val="bg1"/>
                          </a:solidFill>
                          <a:effectLst/>
                        </a:rPr>
                        <a:t>Details </a:t>
                      </a:r>
                      <a:endParaRPr lang="en-US" sz="18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Jan</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Feb</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Mar</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Apr</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May</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Jun</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Jul</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Aug</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Sep</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Oct</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Nov</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200" b="1" u="none" strike="noStrike" dirty="0">
                          <a:solidFill>
                            <a:schemeClr val="bg1"/>
                          </a:solidFill>
                          <a:effectLst/>
                        </a:rPr>
                        <a:t>Dec</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2000" b="1" i="0" u="none" strike="noStrike" dirty="0" smtClean="0">
                          <a:solidFill>
                            <a:srgbClr val="00CC00"/>
                          </a:solidFill>
                          <a:effectLst/>
                          <a:latin typeface="Calibri"/>
                        </a:rPr>
                        <a:t>Total</a:t>
                      </a:r>
                      <a:endParaRPr lang="en-US" sz="2000" b="1" i="0" u="none" strike="noStrike" dirty="0">
                        <a:solidFill>
                          <a:srgbClr val="00CC00"/>
                        </a:solidFill>
                        <a:effectLst/>
                        <a:latin typeface="Calibri"/>
                      </a:endParaRPr>
                    </a:p>
                  </a:txBody>
                  <a:tcPr marL="3432" marR="3432" marT="3432" marB="0" anchor="ctr">
                    <a:solidFill>
                      <a:srgbClr val="42712F"/>
                    </a:solidFill>
                  </a:tcPr>
                </a:tc>
              </a:tr>
              <a:tr h="613669">
                <a:tc>
                  <a:txBody>
                    <a:bodyPr/>
                    <a:lstStyle/>
                    <a:p>
                      <a:pPr algn="ctr" fontAlgn="ctr"/>
                      <a:r>
                        <a:rPr lang="en-US" sz="1200" b="1" u="none" strike="noStrike" dirty="0">
                          <a:solidFill>
                            <a:schemeClr val="bg1"/>
                          </a:solidFill>
                          <a:effectLst/>
                        </a:rPr>
                        <a:t>Potable </a:t>
                      </a:r>
                      <a:r>
                        <a:rPr lang="en-US" sz="1200" b="1" u="none" strike="noStrike" dirty="0" smtClean="0">
                          <a:solidFill>
                            <a:schemeClr val="bg1"/>
                          </a:solidFill>
                          <a:effectLst/>
                        </a:rPr>
                        <a:t>-2015 (Thousand m3)</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400" b="1" u="none" strike="noStrike" dirty="0" smtClean="0">
                          <a:solidFill>
                            <a:schemeClr val="tx1"/>
                          </a:solidFill>
                          <a:effectLst/>
                        </a:rPr>
                        <a:t>188</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184</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188</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158</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173</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a:solidFill>
                            <a:schemeClr val="tx1"/>
                          </a:solidFill>
                          <a:effectLst/>
                        </a:rPr>
                        <a:t> </a:t>
                      </a:r>
                      <a:r>
                        <a:rPr lang="en-US" sz="1400" b="1" u="none" strike="noStrike" dirty="0" smtClean="0">
                          <a:solidFill>
                            <a:schemeClr val="tx1"/>
                          </a:solidFill>
                          <a:effectLst/>
                        </a:rPr>
                        <a:t>169</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i="0" u="none" strike="noStrike" dirty="0" smtClean="0">
                          <a:solidFill>
                            <a:schemeClr val="tx1"/>
                          </a:solidFill>
                          <a:effectLst/>
                          <a:latin typeface="+mn-lt"/>
                        </a:rPr>
                        <a:t>147</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i="0" u="none" strike="noStrike" dirty="0" smtClean="0">
                          <a:solidFill>
                            <a:schemeClr val="tx1"/>
                          </a:solidFill>
                          <a:effectLst/>
                          <a:latin typeface="+mn-lt"/>
                        </a:rPr>
                        <a:t>145</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i="0" u="none" strike="noStrike" dirty="0" smtClean="0">
                          <a:solidFill>
                            <a:schemeClr val="tx1"/>
                          </a:solidFill>
                          <a:effectLst/>
                          <a:latin typeface="+mn-lt"/>
                        </a:rPr>
                        <a:t>156</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142</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137</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135</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600" b="1" i="0" u="none" strike="noStrike" dirty="0" smtClean="0">
                          <a:solidFill>
                            <a:srgbClr val="00CC00"/>
                          </a:solidFill>
                          <a:effectLst/>
                          <a:latin typeface="Calibri"/>
                        </a:rPr>
                        <a:t>1,922</a:t>
                      </a:r>
                      <a:endParaRPr lang="en-US" sz="1600" b="1" i="0" u="none" strike="noStrike" dirty="0">
                        <a:solidFill>
                          <a:srgbClr val="00CC00"/>
                        </a:solidFill>
                        <a:effectLst/>
                        <a:latin typeface="Calibri"/>
                      </a:endParaRPr>
                    </a:p>
                  </a:txBody>
                  <a:tcPr marL="3432" marR="3432" marT="3432" marB="0" anchor="ctr">
                    <a:noFill/>
                  </a:tcPr>
                </a:tc>
              </a:tr>
              <a:tr h="548640">
                <a:tc>
                  <a:txBody>
                    <a:bodyPr/>
                    <a:lstStyle/>
                    <a:p>
                      <a:pPr algn="ctr" fontAlgn="ctr"/>
                      <a:r>
                        <a:rPr lang="en-US" sz="1200" b="1" u="none" strike="noStrike" dirty="0">
                          <a:solidFill>
                            <a:schemeClr val="bg1"/>
                          </a:solidFill>
                          <a:effectLst/>
                        </a:rPr>
                        <a:t>Potable </a:t>
                      </a:r>
                      <a:r>
                        <a:rPr lang="en-US" sz="1200" b="1" u="none" strike="noStrike" dirty="0" smtClean="0">
                          <a:solidFill>
                            <a:schemeClr val="bg1"/>
                          </a:solidFill>
                          <a:effectLst/>
                        </a:rPr>
                        <a:t>-2014 (Thousand m3)</a:t>
                      </a:r>
                      <a:endParaRPr lang="en-US" sz="1200" b="1" i="0" u="none" strike="noStrike" dirty="0">
                        <a:solidFill>
                          <a:schemeClr val="bg1"/>
                        </a:solidFill>
                        <a:effectLst/>
                        <a:latin typeface="Calibri"/>
                      </a:endParaRPr>
                    </a:p>
                  </a:txBody>
                  <a:tcPr marL="3432" marR="3432" marT="3432" marB="0" anchor="ctr">
                    <a:solidFill>
                      <a:srgbClr val="42712F"/>
                    </a:solidFill>
                  </a:tcPr>
                </a:tc>
                <a:tc>
                  <a:txBody>
                    <a:bodyPr/>
                    <a:lstStyle/>
                    <a:p>
                      <a:pPr algn="ctr" fontAlgn="ctr"/>
                      <a:r>
                        <a:rPr lang="en-US" sz="1400" b="1" u="none" strike="noStrike" dirty="0" smtClean="0">
                          <a:solidFill>
                            <a:schemeClr val="tx1"/>
                          </a:solidFill>
                          <a:effectLst/>
                        </a:rPr>
                        <a:t>128</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127</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152</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166</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169</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147</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145</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156</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202</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134</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155</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400" b="1" u="none" strike="noStrike" dirty="0" smtClean="0">
                          <a:solidFill>
                            <a:schemeClr val="tx1"/>
                          </a:solidFill>
                          <a:effectLst/>
                        </a:rPr>
                        <a:t>181</a:t>
                      </a:r>
                      <a:endParaRPr lang="en-US" sz="1400" b="1" i="0" u="none" strike="noStrike" dirty="0">
                        <a:solidFill>
                          <a:schemeClr val="tx1"/>
                        </a:solidFill>
                        <a:effectLst/>
                        <a:latin typeface="Calibri"/>
                      </a:endParaRPr>
                    </a:p>
                  </a:txBody>
                  <a:tcPr marL="3432" marR="3432" marT="3432" marB="0" anchor="ctr">
                    <a:noFill/>
                  </a:tcPr>
                </a:tc>
                <a:tc>
                  <a:txBody>
                    <a:bodyPr/>
                    <a:lstStyle/>
                    <a:p>
                      <a:pPr algn="ctr" fontAlgn="ctr"/>
                      <a:r>
                        <a:rPr lang="en-US" sz="1600" b="1" i="0" u="none" strike="noStrike" dirty="0" smtClean="0">
                          <a:solidFill>
                            <a:srgbClr val="00CC00"/>
                          </a:solidFill>
                          <a:effectLst/>
                          <a:latin typeface="Calibri"/>
                        </a:rPr>
                        <a:t>1,861</a:t>
                      </a:r>
                      <a:endParaRPr lang="en-US" sz="1600" b="1" i="0" u="none" strike="noStrike" dirty="0">
                        <a:solidFill>
                          <a:srgbClr val="00CC00"/>
                        </a:solidFill>
                        <a:effectLst/>
                        <a:latin typeface="Calibri"/>
                      </a:endParaRPr>
                    </a:p>
                  </a:txBody>
                  <a:tcPr marL="3432" marR="3432" marT="3432" marB="0" anchor="ctr">
                    <a:noFill/>
                  </a:tcPr>
                </a:tc>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4256124724"/>
              </p:ext>
            </p:extLst>
          </p:nvPr>
        </p:nvGraphicFramePr>
        <p:xfrm>
          <a:off x="843928" y="3162748"/>
          <a:ext cx="10848388" cy="35769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709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S08087-S01.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931" y="-1"/>
            <a:ext cx="12192000" cy="6858001"/>
          </a:xfrm>
        </p:spPr>
      </p:pic>
      <p:sp>
        <p:nvSpPr>
          <p:cNvPr id="6" name="TextBox 5"/>
          <p:cNvSpPr txBox="1"/>
          <p:nvPr/>
        </p:nvSpPr>
        <p:spPr>
          <a:xfrm>
            <a:off x="2540005" y="217715"/>
            <a:ext cx="8525261" cy="555503"/>
          </a:xfrm>
          <a:prstGeom prst="rect">
            <a:avLst/>
          </a:prstGeom>
          <a:noFill/>
        </p:spPr>
        <p:txBody>
          <a:bodyPr wrap="square" lIns="77685" tIns="38843" rIns="77685" bIns="38843" rtlCol="0">
            <a:spAutoFit/>
          </a:bodyPr>
          <a:lstStyle/>
          <a:p>
            <a:r>
              <a:rPr lang="en-US" sz="3100" b="1" dirty="0">
                <a:solidFill>
                  <a:schemeClr val="accent3">
                    <a:lumMod val="75000"/>
                  </a:schemeClr>
                </a:solidFill>
              </a:rPr>
              <a:t>Princess Norah Bint Abdulrahman University</a:t>
            </a:r>
          </a:p>
        </p:txBody>
      </p:sp>
      <p:sp>
        <p:nvSpPr>
          <p:cNvPr id="7" name="Rectangle 6"/>
          <p:cNvSpPr/>
          <p:nvPr/>
        </p:nvSpPr>
        <p:spPr>
          <a:xfrm>
            <a:off x="2002797" y="1031777"/>
            <a:ext cx="8052272" cy="575947"/>
          </a:xfrm>
          <a:prstGeom prst="rect">
            <a:avLst/>
          </a:prstGeom>
        </p:spPr>
        <p:txBody>
          <a:bodyPr wrap="square" lIns="67456" tIns="33726" rIns="67456" bIns="33726">
            <a:spAutoFit/>
          </a:bodyPr>
          <a:lstStyle/>
          <a:p>
            <a:pPr algn="ctr" rtl="1"/>
            <a:r>
              <a:rPr lang="ar-LB" sz="3300" dirty="0">
                <a:solidFill>
                  <a:schemeClr val="accent3">
                    <a:lumMod val="75000"/>
                  </a:schemeClr>
                </a:solidFill>
                <a:effectLst>
                  <a:outerShdw blurRad="38100" dist="38100" dir="2700000" algn="tl">
                    <a:srgbClr val="000000">
                      <a:alpha val="43137"/>
                    </a:srgbClr>
                  </a:outerShdw>
                </a:effectLst>
                <a:cs typeface="MCS Jeddah S_U normal." pitchFamily="2" charset="-78"/>
              </a:rPr>
              <a:t> </a:t>
            </a:r>
            <a:r>
              <a:rPr lang="en-US" sz="3300" dirty="0">
                <a:solidFill>
                  <a:schemeClr val="accent3">
                    <a:lumMod val="75000"/>
                  </a:schemeClr>
                </a:solidFill>
                <a:latin typeface="Arial"/>
              </a:rPr>
              <a:t> </a:t>
            </a:r>
            <a:r>
              <a:rPr lang="ar-LB" sz="900" dirty="0">
                <a:solidFill>
                  <a:schemeClr val="accent3">
                    <a:lumMod val="75000"/>
                  </a:schemeClr>
                </a:solidFill>
              </a:rPr>
              <a:t> </a:t>
            </a:r>
            <a:r>
              <a:rPr lang="en-US" sz="3300" b="1" dirty="0">
                <a:solidFill>
                  <a:schemeClr val="accent3">
                    <a:lumMod val="75000"/>
                  </a:schemeClr>
                </a:solidFill>
                <a:effectLst>
                  <a:outerShdw blurRad="38100" dist="38100" dir="2700000" algn="tl">
                    <a:srgbClr val="000000">
                      <a:alpha val="43137"/>
                    </a:srgbClr>
                  </a:outerShdw>
                </a:effectLst>
                <a:cs typeface="MCS Jeddah S_U normal." pitchFamily="2" charset="-78"/>
              </a:rPr>
              <a:t>Master Plan</a:t>
            </a:r>
          </a:p>
        </p:txBody>
      </p:sp>
    </p:spTree>
    <p:extLst>
      <p:ext uri="{BB962C8B-B14F-4D97-AF65-F5344CB8AC3E}">
        <p14:creationId xmlns:p14="http://schemas.microsoft.com/office/powerpoint/2010/main" val="22038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662806" y="456344"/>
            <a:ext cx="8525261" cy="555506"/>
          </a:xfrm>
          <a:prstGeom prst="rect">
            <a:avLst/>
          </a:prstGeom>
          <a:noFill/>
        </p:spPr>
        <p:txBody>
          <a:bodyPr wrap="square" lIns="77691" tIns="38847" rIns="77691" bIns="38847" rtlCol="0">
            <a:spAutoFit/>
          </a:bodyPr>
          <a:lstStyle/>
          <a:p>
            <a:pPr defTabSz="1087890"/>
            <a:r>
              <a:rPr lang="en-US" sz="2800" b="1" dirty="0">
                <a:solidFill>
                  <a:srgbClr val="00B050"/>
                </a:solidFill>
              </a:rPr>
              <a:t>Water Management System - </a:t>
            </a:r>
            <a:r>
              <a:rPr lang="en-US" sz="3100" b="1" dirty="0" smtClean="0">
                <a:solidFill>
                  <a:schemeClr val="accent3">
                    <a:lumMod val="75000"/>
                  </a:schemeClr>
                </a:solidFill>
              </a:rPr>
              <a:t>The </a:t>
            </a:r>
            <a:r>
              <a:rPr lang="en-US" sz="3100" b="1" dirty="0">
                <a:solidFill>
                  <a:schemeClr val="accent3">
                    <a:lumMod val="75000"/>
                  </a:schemeClr>
                </a:solidFill>
              </a:rPr>
              <a:t>Environmental KPI </a:t>
            </a:r>
          </a:p>
        </p:txBody>
      </p:sp>
      <p:sp>
        <p:nvSpPr>
          <p:cNvPr id="12" name="Rectangle 3"/>
          <p:cNvSpPr>
            <a:spLocks noChangeArrowheads="1"/>
          </p:cNvSpPr>
          <p:nvPr/>
        </p:nvSpPr>
        <p:spPr bwMode="auto">
          <a:xfrm>
            <a:off x="565976" y="1462212"/>
            <a:ext cx="10556949" cy="1587184"/>
          </a:xfrm>
          <a:prstGeom prst="rect">
            <a:avLst/>
          </a:prstGeom>
          <a:noFill/>
          <a:ln w="9525">
            <a:noFill/>
            <a:miter lim="800000"/>
            <a:headEnd/>
            <a:tailEnd/>
          </a:ln>
        </p:spPr>
        <p:txBody>
          <a:bodyPr wrap="square" lIns="108789" tIns="54397" rIns="108789" bIns="54397" anchor="ctr">
            <a:spAutoFit/>
          </a:bodyPr>
          <a:lstStyle/>
          <a:p>
            <a:pPr algn="justLow" defTabSz="1087890"/>
            <a:r>
              <a:rPr lang="en-US" sz="2400" dirty="0" smtClean="0"/>
              <a:t>Environmental </a:t>
            </a:r>
            <a:r>
              <a:rPr lang="en-US" sz="2400" dirty="0"/>
              <a:t>KPI includes </a:t>
            </a:r>
            <a:r>
              <a:rPr lang="en-US" sz="2400" dirty="0" smtClean="0"/>
              <a:t>water </a:t>
            </a:r>
            <a:r>
              <a:rPr lang="en-US" sz="2400" dirty="0"/>
              <a:t>management and conservation to evaluate </a:t>
            </a:r>
            <a:r>
              <a:rPr lang="en-US" sz="2400" dirty="0" smtClean="0"/>
              <a:t>contractors’ </a:t>
            </a:r>
            <a:r>
              <a:rPr lang="en-US" sz="2400" dirty="0"/>
              <a:t>performance regarding actions taken in order to save water and reduce </a:t>
            </a:r>
            <a:r>
              <a:rPr lang="en-US" sz="2400" dirty="0" smtClean="0"/>
              <a:t>consumption.</a:t>
            </a:r>
            <a:endParaRPr lang="en-US" sz="2400" dirty="0"/>
          </a:p>
          <a:p>
            <a:pPr algn="justLow" defTabSz="1087890"/>
            <a:endParaRPr lang="en-US" sz="2400" dirty="0"/>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37847" y="5783187"/>
            <a:ext cx="2193201" cy="1096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6659" y="4962145"/>
            <a:ext cx="2302547" cy="189585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44942" y="6006227"/>
            <a:ext cx="2143125" cy="88174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188066" y="6193536"/>
            <a:ext cx="2997401" cy="694433"/>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689206" y="5315712"/>
            <a:ext cx="2148641" cy="1542288"/>
          </a:xfrm>
          <a:prstGeom prst="rect">
            <a:avLst/>
          </a:prstGeom>
        </p:spPr>
      </p:pic>
    </p:spTree>
    <p:extLst>
      <p:ext uri="{BB962C8B-B14F-4D97-AF65-F5344CB8AC3E}">
        <p14:creationId xmlns:p14="http://schemas.microsoft.com/office/powerpoint/2010/main" val="42733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3" name="Subtitle 2"/>
          <p:cNvSpPr>
            <a:spLocks noGrp="1"/>
          </p:cNvSpPr>
          <p:nvPr>
            <p:ph type="subTitle" idx="1"/>
          </p:nvPr>
        </p:nvSpPr>
        <p:spPr>
          <a:xfrm>
            <a:off x="914400" y="2563599"/>
            <a:ext cx="10363200" cy="1752600"/>
          </a:xfrm>
        </p:spPr>
        <p:txBody>
          <a:bodyPr>
            <a:normAutofit/>
          </a:bodyPr>
          <a:lstStyle/>
          <a:p>
            <a:r>
              <a:rPr lang="en-US" sz="6000" b="1" dirty="0">
                <a:solidFill>
                  <a:srgbClr val="00B050"/>
                </a:solidFill>
              </a:rPr>
              <a:t>Green Campus Results </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900549" y="3909365"/>
            <a:ext cx="2209800" cy="1655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820" y="5498592"/>
            <a:ext cx="11773181"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Tree>
    <p:extLst>
      <p:ext uri="{BB962C8B-B14F-4D97-AF65-F5344CB8AC3E}">
        <p14:creationId xmlns:p14="http://schemas.microsoft.com/office/powerpoint/2010/main" val="4250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graphicFrame>
        <p:nvGraphicFramePr>
          <p:cNvPr id="4" name="Table 3"/>
          <p:cNvGraphicFramePr>
            <a:graphicFrameLocks noGrp="1"/>
          </p:cNvGraphicFramePr>
          <p:nvPr>
            <p:extLst>
              <p:ext uri="{D42A27DB-BD31-4B8C-83A1-F6EECF244321}">
                <p14:modId xmlns:p14="http://schemas.microsoft.com/office/powerpoint/2010/main" val="92161729"/>
              </p:ext>
            </p:extLst>
          </p:nvPr>
        </p:nvGraphicFramePr>
        <p:xfrm>
          <a:off x="707135" y="1731263"/>
          <a:ext cx="11159746" cy="4386073"/>
        </p:xfrm>
        <a:graphic>
          <a:graphicData uri="http://schemas.openxmlformats.org/drawingml/2006/table">
            <a:tbl>
              <a:tblPr firstRow="1" bandRow="1">
                <a:tableStyleId>{F5AB1C69-6EDB-4FF4-983F-18BD219EF322}</a:tableStyleId>
              </a:tblPr>
              <a:tblGrid>
                <a:gridCol w="1660436"/>
                <a:gridCol w="1321910"/>
                <a:gridCol w="2597528"/>
                <a:gridCol w="2020299"/>
                <a:gridCol w="1827889"/>
                <a:gridCol w="1731684"/>
              </a:tblGrid>
              <a:tr h="1230625">
                <a:tc>
                  <a:txBody>
                    <a:bodyPr/>
                    <a:lstStyle/>
                    <a:p>
                      <a:pPr algn="ctr"/>
                      <a:r>
                        <a:rPr lang="en-US" sz="1800" b="1" dirty="0" smtClean="0"/>
                        <a:t>Resource Type</a:t>
                      </a:r>
                      <a:endParaRPr lang="en-US" sz="1800" b="1" dirty="0"/>
                    </a:p>
                  </a:txBody>
                  <a:tcPr marL="121920" marR="121920"/>
                </a:tc>
                <a:tc>
                  <a:txBody>
                    <a:bodyPr/>
                    <a:lstStyle/>
                    <a:p>
                      <a:pPr algn="ctr"/>
                      <a:r>
                        <a:rPr lang="en-US" sz="1800" b="1" dirty="0" smtClean="0"/>
                        <a:t>Units/Yr</a:t>
                      </a:r>
                      <a:endParaRPr lang="en-US" sz="1800" b="1" dirty="0"/>
                    </a:p>
                  </a:txBody>
                  <a:tcPr marL="121920" marR="121920"/>
                </a:tc>
                <a:tc>
                  <a:txBody>
                    <a:bodyPr/>
                    <a:lstStyle/>
                    <a:p>
                      <a:pPr algn="ctr"/>
                      <a:r>
                        <a:rPr lang="en-US" sz="1800" b="1" dirty="0" smtClean="0"/>
                        <a:t>Rate (SAR)</a:t>
                      </a:r>
                      <a:endParaRPr lang="en-US" sz="1800" b="1" dirty="0"/>
                    </a:p>
                  </a:txBody>
                  <a:tcPr marL="121920" marR="121920"/>
                </a:tc>
                <a:tc>
                  <a:txBody>
                    <a:bodyPr/>
                    <a:lstStyle/>
                    <a:p>
                      <a:pPr algn="ctr"/>
                      <a:r>
                        <a:rPr lang="en-US" sz="1800" b="1" smtClean="0"/>
                        <a:t>Annual </a:t>
                      </a:r>
                      <a:r>
                        <a:rPr lang="en-US" sz="1800" b="1" baseline="0" smtClean="0"/>
                        <a:t>Expense </a:t>
                      </a:r>
                      <a:br>
                        <a:rPr lang="en-US" sz="1800" b="1" baseline="0" smtClean="0"/>
                      </a:br>
                      <a:r>
                        <a:rPr lang="en-US" sz="1800" b="1" baseline="0" smtClean="0"/>
                        <a:t>(SAR)</a:t>
                      </a:r>
                      <a:endParaRPr lang="en-US" sz="1800" b="1" dirty="0"/>
                    </a:p>
                  </a:txBody>
                  <a:tcPr marL="121920" marR="121920"/>
                </a:tc>
                <a:tc>
                  <a:txBody>
                    <a:bodyPr/>
                    <a:lstStyle/>
                    <a:p>
                      <a:pPr algn="ctr"/>
                      <a:r>
                        <a:rPr lang="en-US" sz="1800" b="1" dirty="0" smtClean="0"/>
                        <a:t>5% Annual Saving </a:t>
                      </a:r>
                      <a:br>
                        <a:rPr lang="en-US" sz="1800" b="1" dirty="0" smtClean="0"/>
                      </a:br>
                      <a:r>
                        <a:rPr lang="en-US" sz="1800" b="1" dirty="0" smtClean="0"/>
                        <a:t>Value (SAR)</a:t>
                      </a:r>
                      <a:endParaRPr lang="en-US" sz="1800" b="1"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10% Annual Saving Value (SAR)</a:t>
                      </a:r>
                    </a:p>
                    <a:p>
                      <a:pPr algn="ctr"/>
                      <a:endParaRPr lang="en-US" sz="1800" b="1" dirty="0"/>
                    </a:p>
                  </a:txBody>
                  <a:tcPr marL="121920" marR="121920"/>
                </a:tc>
              </a:tr>
              <a:tr h="662644">
                <a:tc>
                  <a:txBody>
                    <a:bodyPr/>
                    <a:lstStyle/>
                    <a:p>
                      <a:pPr algn="ctr"/>
                      <a:r>
                        <a:rPr lang="en-US" sz="1800" b="1" dirty="0" smtClean="0"/>
                        <a:t>Electrical E (</a:t>
                      </a:r>
                      <a:r>
                        <a:rPr lang="en-US" sz="1800" b="1" dirty="0" err="1" smtClean="0"/>
                        <a:t>MWh</a:t>
                      </a:r>
                      <a:r>
                        <a:rPr lang="en-US" sz="1800" b="1" dirty="0" smtClean="0"/>
                        <a:t>)</a:t>
                      </a:r>
                      <a:endParaRPr lang="en-US" sz="1800" b="1" dirty="0"/>
                    </a:p>
                  </a:txBody>
                  <a:tcPr marL="121920" marR="121920">
                    <a:noFill/>
                  </a:tcPr>
                </a:tc>
                <a:tc>
                  <a:txBody>
                    <a:bodyPr/>
                    <a:lstStyle/>
                    <a:p>
                      <a:pPr algn="ctr"/>
                      <a:r>
                        <a:rPr lang="en-US" sz="1800" b="1" dirty="0" smtClean="0"/>
                        <a:t>468,000</a:t>
                      </a:r>
                      <a:endParaRPr lang="en-US" sz="1800" b="1" dirty="0"/>
                    </a:p>
                  </a:txBody>
                  <a:tcPr marL="121920" marR="121920">
                    <a:noFill/>
                  </a:tcPr>
                </a:tc>
                <a:tc>
                  <a:txBody>
                    <a:bodyPr/>
                    <a:lstStyle/>
                    <a:p>
                      <a:pPr algn="ctr"/>
                      <a:r>
                        <a:rPr lang="en-US" sz="1800" b="1" dirty="0" smtClean="0"/>
                        <a:t>(</a:t>
                      </a:r>
                      <a:r>
                        <a:rPr lang="en-US" sz="1800" b="1" dirty="0" err="1" smtClean="0"/>
                        <a:t>MWh</a:t>
                      </a:r>
                      <a:r>
                        <a:rPr lang="en-US" sz="1800" b="1" dirty="0" smtClean="0"/>
                        <a:t>/yr*260)+7560</a:t>
                      </a:r>
                      <a:endParaRPr lang="en-US" sz="1800" b="1" dirty="0"/>
                    </a:p>
                  </a:txBody>
                  <a:tcPr marL="121920" marR="121920">
                    <a:noFill/>
                  </a:tcPr>
                </a:tc>
                <a:tc>
                  <a:txBody>
                    <a:bodyPr/>
                    <a:lstStyle/>
                    <a:p>
                      <a:pPr algn="ctr"/>
                      <a:r>
                        <a:rPr lang="en-US" sz="1800" b="1" dirty="0" smtClean="0"/>
                        <a:t>121,687,560</a:t>
                      </a:r>
                      <a:endParaRPr lang="en-US" sz="1800" b="1" dirty="0"/>
                    </a:p>
                  </a:txBody>
                  <a:tcPr marL="121920" marR="121920">
                    <a:noFill/>
                  </a:tcPr>
                </a:tc>
                <a:tc>
                  <a:txBody>
                    <a:bodyPr/>
                    <a:lstStyle/>
                    <a:p>
                      <a:pPr algn="ctr"/>
                      <a:r>
                        <a:rPr lang="en-US" sz="1800" b="1" dirty="0" smtClean="0"/>
                        <a:t>6,084,378</a:t>
                      </a:r>
                      <a:endParaRPr lang="en-US" sz="1800" b="1" dirty="0"/>
                    </a:p>
                  </a:txBody>
                  <a:tcPr marL="121920" marR="121920">
                    <a:noFill/>
                  </a:tcPr>
                </a:tc>
                <a:tc>
                  <a:txBody>
                    <a:bodyPr/>
                    <a:lstStyle/>
                    <a:p>
                      <a:pPr algn="ctr"/>
                      <a:r>
                        <a:rPr lang="en-US" sz="1800" b="1" dirty="0" smtClean="0"/>
                        <a:t>12,168,756</a:t>
                      </a:r>
                      <a:endParaRPr lang="en-US" sz="1800" b="1" dirty="0"/>
                    </a:p>
                  </a:txBody>
                  <a:tcPr marL="121920" marR="121920">
                    <a:noFill/>
                  </a:tcPr>
                </a:tc>
              </a:tr>
              <a:tr h="378654">
                <a:tc>
                  <a:txBody>
                    <a:bodyPr/>
                    <a:lstStyle/>
                    <a:p>
                      <a:pPr algn="ctr"/>
                      <a:r>
                        <a:rPr lang="en-US" sz="1800" b="1" dirty="0" smtClean="0"/>
                        <a:t>Diesel</a:t>
                      </a:r>
                      <a:r>
                        <a:rPr lang="en-US" sz="1800" b="1" baseline="0" dirty="0" smtClean="0"/>
                        <a:t> </a:t>
                      </a:r>
                      <a:r>
                        <a:rPr lang="en-US" sz="1800" b="1" dirty="0" smtClean="0"/>
                        <a:t>(m³)</a:t>
                      </a:r>
                      <a:endParaRPr lang="en-US" sz="1800" b="1" dirty="0"/>
                    </a:p>
                  </a:txBody>
                  <a:tcPr marL="121920" marR="121920">
                    <a:noFill/>
                  </a:tcPr>
                </a:tc>
                <a:tc>
                  <a:txBody>
                    <a:bodyPr/>
                    <a:lstStyle/>
                    <a:p>
                      <a:pPr algn="ctr"/>
                      <a:r>
                        <a:rPr lang="en-US" sz="1800" b="1" dirty="0" smtClean="0"/>
                        <a:t>9,600</a:t>
                      </a:r>
                      <a:endParaRPr lang="en-US" sz="1800" b="1" dirty="0"/>
                    </a:p>
                  </a:txBody>
                  <a:tcPr marL="121920" marR="121920">
                    <a:noFill/>
                  </a:tcPr>
                </a:tc>
                <a:tc>
                  <a:txBody>
                    <a:bodyPr/>
                    <a:lstStyle/>
                    <a:p>
                      <a:pPr algn="ctr"/>
                      <a:r>
                        <a:rPr lang="en-US" sz="1800" b="1" dirty="0" smtClean="0"/>
                        <a:t>262.5</a:t>
                      </a:r>
                      <a:endParaRPr lang="en-US" sz="1800" b="1" dirty="0"/>
                    </a:p>
                  </a:txBody>
                  <a:tcPr marL="121920" marR="121920">
                    <a:noFill/>
                  </a:tcPr>
                </a:tc>
                <a:tc>
                  <a:txBody>
                    <a:bodyPr/>
                    <a:lstStyle/>
                    <a:p>
                      <a:pPr algn="ctr"/>
                      <a:r>
                        <a:rPr lang="en-US" sz="1800" b="1" dirty="0" smtClean="0"/>
                        <a:t>2,520,000</a:t>
                      </a:r>
                      <a:endParaRPr lang="en-US" sz="1800" b="1" dirty="0"/>
                    </a:p>
                  </a:txBody>
                  <a:tcPr marL="121920" marR="121920">
                    <a:noFill/>
                  </a:tcPr>
                </a:tc>
                <a:tc>
                  <a:txBody>
                    <a:bodyPr/>
                    <a:lstStyle/>
                    <a:p>
                      <a:pPr algn="ctr"/>
                      <a:r>
                        <a:rPr lang="en-US" sz="1800" b="1" dirty="0" smtClean="0"/>
                        <a:t>126,000</a:t>
                      </a:r>
                      <a:endParaRPr lang="en-US" sz="1800" b="1" dirty="0"/>
                    </a:p>
                  </a:txBody>
                  <a:tcPr marL="121920" marR="121920">
                    <a:noFill/>
                  </a:tcPr>
                </a:tc>
                <a:tc>
                  <a:txBody>
                    <a:bodyPr/>
                    <a:lstStyle/>
                    <a:p>
                      <a:pPr algn="ctr"/>
                      <a:r>
                        <a:rPr lang="en-US" sz="1800" b="1" dirty="0" smtClean="0"/>
                        <a:t>252,000</a:t>
                      </a:r>
                      <a:endParaRPr lang="en-US" sz="1800" b="1" dirty="0"/>
                    </a:p>
                  </a:txBody>
                  <a:tcPr marL="121920" marR="121920">
                    <a:noFill/>
                  </a:tcPr>
                </a:tc>
              </a:tr>
              <a:tr h="378654">
                <a:tc>
                  <a:txBody>
                    <a:bodyPr/>
                    <a:lstStyle/>
                    <a:p>
                      <a:pPr algn="ctr"/>
                      <a:r>
                        <a:rPr lang="en-US" sz="1800" b="1" dirty="0" smtClean="0"/>
                        <a:t>LPG (m³)</a:t>
                      </a:r>
                      <a:endParaRPr lang="en-US" sz="1800" b="1" dirty="0"/>
                    </a:p>
                  </a:txBody>
                  <a:tcPr marL="121920" marR="121920">
                    <a:noFill/>
                  </a:tcPr>
                </a:tc>
                <a:tc>
                  <a:txBody>
                    <a:bodyPr/>
                    <a:lstStyle/>
                    <a:p>
                      <a:pPr algn="ctr"/>
                      <a:r>
                        <a:rPr lang="en-US" sz="1800" b="1" dirty="0" smtClean="0"/>
                        <a:t>600</a:t>
                      </a:r>
                      <a:endParaRPr lang="en-US" sz="1800" b="1" dirty="0"/>
                    </a:p>
                  </a:txBody>
                  <a:tcPr marL="121920" marR="121920">
                    <a:noFill/>
                  </a:tcPr>
                </a:tc>
                <a:tc>
                  <a:txBody>
                    <a:bodyPr/>
                    <a:lstStyle/>
                    <a:p>
                      <a:pPr algn="ctr"/>
                      <a:r>
                        <a:rPr lang="en-US" sz="1800" b="1" dirty="0" smtClean="0"/>
                        <a:t>756</a:t>
                      </a:r>
                      <a:endParaRPr lang="en-US" sz="1800" b="1" dirty="0"/>
                    </a:p>
                  </a:txBody>
                  <a:tcPr marL="121920" marR="121920">
                    <a:noFill/>
                  </a:tcPr>
                </a:tc>
                <a:tc>
                  <a:txBody>
                    <a:bodyPr/>
                    <a:lstStyle/>
                    <a:p>
                      <a:pPr algn="ctr"/>
                      <a:r>
                        <a:rPr lang="en-US" sz="1800" b="1" dirty="0" smtClean="0"/>
                        <a:t>453,600</a:t>
                      </a:r>
                      <a:endParaRPr lang="en-US" sz="1800" b="1" dirty="0"/>
                    </a:p>
                  </a:txBody>
                  <a:tcPr marL="121920" marR="121920">
                    <a:noFill/>
                  </a:tcPr>
                </a:tc>
                <a:tc>
                  <a:txBody>
                    <a:bodyPr/>
                    <a:lstStyle/>
                    <a:p>
                      <a:pPr algn="ctr"/>
                      <a:r>
                        <a:rPr lang="en-US" sz="1800" b="1" dirty="0" smtClean="0"/>
                        <a:t>22,680</a:t>
                      </a:r>
                      <a:endParaRPr lang="en-US" sz="1800" b="1" dirty="0"/>
                    </a:p>
                  </a:txBody>
                  <a:tcPr marL="121920" marR="121920">
                    <a:noFill/>
                  </a:tcPr>
                </a:tc>
                <a:tc>
                  <a:txBody>
                    <a:bodyPr/>
                    <a:lstStyle/>
                    <a:p>
                      <a:pPr algn="ctr"/>
                      <a:r>
                        <a:rPr lang="en-US" sz="1800" b="1" dirty="0" smtClean="0"/>
                        <a:t>45,360</a:t>
                      </a:r>
                      <a:endParaRPr lang="en-US" sz="1800" b="1" dirty="0"/>
                    </a:p>
                  </a:txBody>
                  <a:tcPr marL="121920" marR="121920">
                    <a:noFill/>
                  </a:tcPr>
                </a:tc>
              </a:tr>
              <a:tr h="662644">
                <a:tc>
                  <a:txBody>
                    <a:bodyPr/>
                    <a:lstStyle/>
                    <a:p>
                      <a:pPr algn="ctr"/>
                      <a:r>
                        <a:rPr lang="en-US" sz="1800" b="1" dirty="0" smtClean="0"/>
                        <a:t>Potable Water  (m³)</a:t>
                      </a:r>
                      <a:endParaRPr lang="en-US" sz="1800" b="1" dirty="0"/>
                    </a:p>
                  </a:txBody>
                  <a:tcPr marL="121920" marR="121920">
                    <a:noFill/>
                  </a:tcPr>
                </a:tc>
                <a:tc>
                  <a:txBody>
                    <a:bodyPr/>
                    <a:lstStyle/>
                    <a:p>
                      <a:pPr algn="ctr"/>
                      <a:r>
                        <a:rPr lang="en-US" sz="1800" b="1" dirty="0" smtClean="0"/>
                        <a:t>1,636,000</a:t>
                      </a:r>
                      <a:endParaRPr lang="en-US" sz="1800" b="1" dirty="0"/>
                    </a:p>
                  </a:txBody>
                  <a:tcPr marL="121920" marR="121920">
                    <a:noFill/>
                  </a:tcPr>
                </a:tc>
                <a:tc>
                  <a:txBody>
                    <a:bodyPr/>
                    <a:lstStyle/>
                    <a:p>
                      <a:pPr algn="ctr"/>
                      <a:r>
                        <a:rPr lang="en-US" sz="1800" b="1" dirty="0" smtClean="0"/>
                        <a:t>9.975</a:t>
                      </a:r>
                      <a:endParaRPr lang="en-US" sz="1800" b="1" dirty="0"/>
                    </a:p>
                  </a:txBody>
                  <a:tcPr marL="121920" marR="121920">
                    <a:noFill/>
                  </a:tcPr>
                </a:tc>
                <a:tc>
                  <a:txBody>
                    <a:bodyPr/>
                    <a:lstStyle/>
                    <a:p>
                      <a:pPr algn="ctr"/>
                      <a:r>
                        <a:rPr lang="en-US" sz="1800" b="1" dirty="0" smtClean="0"/>
                        <a:t>16,319,100</a:t>
                      </a:r>
                      <a:endParaRPr lang="en-US" sz="1800" b="1" dirty="0"/>
                    </a:p>
                  </a:txBody>
                  <a:tcPr marL="121920" marR="121920">
                    <a:noFill/>
                  </a:tcPr>
                </a:tc>
                <a:tc>
                  <a:txBody>
                    <a:bodyPr/>
                    <a:lstStyle/>
                    <a:p>
                      <a:pPr algn="ctr"/>
                      <a:r>
                        <a:rPr lang="en-US" sz="1800" b="1" dirty="0" smtClean="0"/>
                        <a:t>815,955</a:t>
                      </a:r>
                      <a:endParaRPr lang="en-US" sz="1800" b="1" dirty="0"/>
                    </a:p>
                  </a:txBody>
                  <a:tcPr marL="121920" marR="121920">
                    <a:noFill/>
                  </a:tcPr>
                </a:tc>
                <a:tc>
                  <a:txBody>
                    <a:bodyPr/>
                    <a:lstStyle/>
                    <a:p>
                      <a:pPr algn="ctr"/>
                      <a:r>
                        <a:rPr lang="en-US" sz="1800" b="1" dirty="0" smtClean="0"/>
                        <a:t>1,631,910</a:t>
                      </a:r>
                      <a:endParaRPr lang="en-US" sz="1800" b="1" dirty="0"/>
                    </a:p>
                  </a:txBody>
                  <a:tcPr marL="121920" marR="121920">
                    <a:noFill/>
                  </a:tcPr>
                </a:tc>
              </a:tr>
              <a:tr h="662644">
                <a:tc>
                  <a:txBody>
                    <a:bodyPr/>
                    <a:lstStyle/>
                    <a:p>
                      <a:pPr algn="ctr"/>
                      <a:r>
                        <a:rPr lang="en-US" sz="1800" b="1" dirty="0" smtClean="0"/>
                        <a:t>Irrigation Water  (m³)</a:t>
                      </a:r>
                      <a:endParaRPr lang="en-US" sz="1800" b="1" dirty="0"/>
                    </a:p>
                  </a:txBody>
                  <a:tcPr marL="121920" marR="121920">
                    <a:noFill/>
                  </a:tcPr>
                </a:tc>
                <a:tc>
                  <a:txBody>
                    <a:bodyPr/>
                    <a:lstStyle/>
                    <a:p>
                      <a:pPr algn="ctr"/>
                      <a:r>
                        <a:rPr lang="en-US" sz="1800" b="1" dirty="0" smtClean="0"/>
                        <a:t>2,274,000</a:t>
                      </a:r>
                      <a:endParaRPr lang="en-US" sz="1800" b="1" dirty="0"/>
                    </a:p>
                  </a:txBody>
                  <a:tcPr marL="121920" marR="121920">
                    <a:noFill/>
                  </a:tcPr>
                </a:tc>
                <a:tc>
                  <a:txBody>
                    <a:bodyPr/>
                    <a:lstStyle/>
                    <a:p>
                      <a:pPr algn="ctr"/>
                      <a:r>
                        <a:rPr lang="en-US" sz="1800" b="1" dirty="0" smtClean="0"/>
                        <a:t>7.875</a:t>
                      </a:r>
                      <a:endParaRPr lang="en-US" sz="1800" b="1" dirty="0"/>
                    </a:p>
                  </a:txBody>
                  <a:tcPr marL="121920" marR="121920">
                    <a:noFill/>
                  </a:tcPr>
                </a:tc>
                <a:tc>
                  <a:txBody>
                    <a:bodyPr/>
                    <a:lstStyle/>
                    <a:p>
                      <a:pPr algn="ctr"/>
                      <a:r>
                        <a:rPr lang="en-US" sz="1800" b="1" dirty="0" smtClean="0"/>
                        <a:t>17,907,750</a:t>
                      </a:r>
                      <a:endParaRPr lang="en-US" sz="1800" b="1" dirty="0"/>
                    </a:p>
                  </a:txBody>
                  <a:tcPr marL="121920" marR="121920">
                    <a:noFill/>
                  </a:tcPr>
                </a:tc>
                <a:tc>
                  <a:txBody>
                    <a:bodyPr/>
                    <a:lstStyle/>
                    <a:p>
                      <a:pPr algn="ctr"/>
                      <a:r>
                        <a:rPr lang="en-US" sz="1800" b="1" dirty="0" smtClean="0"/>
                        <a:t>895,388</a:t>
                      </a:r>
                      <a:endParaRPr lang="en-US" sz="1800" b="1" dirty="0"/>
                    </a:p>
                  </a:txBody>
                  <a:tcPr marL="121920" marR="121920">
                    <a:noFill/>
                  </a:tcPr>
                </a:tc>
                <a:tc>
                  <a:txBody>
                    <a:bodyPr/>
                    <a:lstStyle/>
                    <a:p>
                      <a:pPr algn="ctr"/>
                      <a:r>
                        <a:rPr lang="en-US" sz="1800" b="1" dirty="0" smtClean="0"/>
                        <a:t>1,790,775</a:t>
                      </a:r>
                      <a:endParaRPr lang="en-US" sz="1800" b="1" dirty="0"/>
                    </a:p>
                  </a:txBody>
                  <a:tcPr marL="121920" marR="121920">
                    <a:noFill/>
                  </a:tcPr>
                </a:tc>
              </a:tr>
              <a:tr h="410208">
                <a:tc gridSpan="3">
                  <a:txBody>
                    <a:bodyPr/>
                    <a:lstStyle/>
                    <a:p>
                      <a:pPr algn="ctr"/>
                      <a:r>
                        <a:rPr lang="en-US" sz="1800" b="1" dirty="0" smtClean="0"/>
                        <a:t>Total</a:t>
                      </a:r>
                      <a:endParaRPr lang="en-US" sz="1800" b="1" dirty="0"/>
                    </a:p>
                  </a:txBody>
                  <a:tcPr marL="121920" marR="121920">
                    <a:noFill/>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2000" b="1" dirty="0" smtClean="0"/>
                        <a:t>158,888,000</a:t>
                      </a:r>
                      <a:endParaRPr lang="en-US" sz="2000" b="1" dirty="0"/>
                    </a:p>
                  </a:txBody>
                  <a:tcPr marL="121920" marR="121920">
                    <a:noFill/>
                  </a:tcPr>
                </a:tc>
                <a:tc>
                  <a:txBody>
                    <a:bodyPr/>
                    <a:lstStyle/>
                    <a:p>
                      <a:pPr algn="ctr"/>
                      <a:r>
                        <a:rPr lang="en-US" sz="2000" b="1" dirty="0" smtClean="0"/>
                        <a:t>7,944,401</a:t>
                      </a:r>
                      <a:endParaRPr lang="en-US" sz="2000" b="1" dirty="0">
                        <a:solidFill>
                          <a:srgbClr val="FF0000"/>
                        </a:solidFill>
                      </a:endParaRPr>
                    </a:p>
                  </a:txBody>
                  <a:tcPr marL="121920" marR="121920">
                    <a:noFill/>
                  </a:tcPr>
                </a:tc>
                <a:tc>
                  <a:txBody>
                    <a:bodyPr/>
                    <a:lstStyle/>
                    <a:p>
                      <a:pPr algn="ctr"/>
                      <a:r>
                        <a:rPr lang="en-US" sz="2000" b="1" dirty="0" smtClean="0"/>
                        <a:t>15,888,800</a:t>
                      </a:r>
                      <a:endParaRPr lang="en-US" sz="2000" b="1" dirty="0">
                        <a:solidFill>
                          <a:srgbClr val="FF0000"/>
                        </a:solidFill>
                      </a:endParaRPr>
                    </a:p>
                  </a:txBody>
                  <a:tcPr marL="121920" marR="121920">
                    <a:noFill/>
                  </a:tcPr>
                </a:tc>
              </a:tr>
            </a:tbl>
          </a:graphicData>
        </a:graphic>
      </p:graphicFrame>
      <p:pic>
        <p:nvPicPr>
          <p:cNvPr id="8" name="Picture 7"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9" name="CasellaDiTesto 19"/>
          <p:cNvSpPr txBox="1"/>
          <p:nvPr/>
        </p:nvSpPr>
        <p:spPr>
          <a:xfrm>
            <a:off x="604951" y="544054"/>
            <a:ext cx="10982095" cy="584771"/>
          </a:xfrm>
          <a:prstGeom prst="rect">
            <a:avLst/>
          </a:prstGeom>
          <a:noFill/>
        </p:spPr>
        <p:txBody>
          <a:bodyPr wrap="square" lIns="91436" tIns="45718" rIns="91436" bIns="45718" rtlCol="0">
            <a:spAutoFit/>
          </a:bodyPr>
          <a:lstStyle/>
          <a:p>
            <a:r>
              <a:rPr lang="en-US" sz="3200" b="1" dirty="0">
                <a:solidFill>
                  <a:schemeClr val="accent3">
                    <a:lumMod val="50000"/>
                  </a:schemeClr>
                </a:solidFill>
              </a:rPr>
              <a:t>Green Campus </a:t>
            </a:r>
            <a:r>
              <a:rPr lang="en-US" sz="3200" b="1" dirty="0" smtClean="0">
                <a:solidFill>
                  <a:schemeClr val="accent3">
                    <a:lumMod val="50000"/>
                  </a:schemeClr>
                </a:solidFill>
              </a:rPr>
              <a:t>Results - </a:t>
            </a:r>
            <a:r>
              <a:rPr lang="en-US" sz="2800" b="1" dirty="0">
                <a:solidFill>
                  <a:srgbClr val="00B050"/>
                </a:solidFill>
              </a:rPr>
              <a:t>Estimated Savings Value</a:t>
            </a:r>
          </a:p>
        </p:txBody>
      </p:sp>
    </p:spTree>
    <p:extLst>
      <p:ext uri="{BB962C8B-B14F-4D97-AF65-F5344CB8AC3E}">
        <p14:creationId xmlns:p14="http://schemas.microsoft.com/office/powerpoint/2010/main" val="173200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1785"/>
            <a:ext cx="12554857" cy="6879785"/>
            <a:chOff x="-362857" y="0"/>
            <a:chExt cx="12554857" cy="6879785"/>
          </a:xfrm>
        </p:grpSpPr>
        <p:pic>
          <p:nvPicPr>
            <p:cNvPr id="6" name="Picture 5" descr="cover.jpg"/>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13" name="CasellaDiTesto 19"/>
          <p:cNvSpPr txBox="1"/>
          <p:nvPr/>
        </p:nvSpPr>
        <p:spPr>
          <a:xfrm>
            <a:off x="604952" y="169346"/>
            <a:ext cx="10982095" cy="1015659"/>
          </a:xfrm>
          <a:prstGeom prst="rect">
            <a:avLst/>
          </a:prstGeom>
          <a:noFill/>
        </p:spPr>
        <p:txBody>
          <a:bodyPr wrap="square" lIns="91436" tIns="45718" rIns="91436" bIns="45718" rtlCol="0">
            <a:spAutoFit/>
          </a:bodyPr>
          <a:lstStyle/>
          <a:p>
            <a:r>
              <a:rPr lang="en-US" sz="3200" b="1" dirty="0">
                <a:solidFill>
                  <a:schemeClr val="accent3">
                    <a:lumMod val="50000"/>
                  </a:schemeClr>
                </a:solidFill>
              </a:rPr>
              <a:t>Green Campus </a:t>
            </a:r>
            <a:r>
              <a:rPr lang="en-US" sz="3200" b="1" dirty="0" smtClean="0">
                <a:solidFill>
                  <a:schemeClr val="accent3">
                    <a:lumMod val="50000"/>
                  </a:schemeClr>
                </a:solidFill>
              </a:rPr>
              <a:t>Results - </a:t>
            </a:r>
            <a:r>
              <a:rPr lang="en-US" sz="2800" b="1" dirty="0">
                <a:solidFill>
                  <a:srgbClr val="00B050"/>
                </a:solidFill>
              </a:rPr>
              <a:t>Savings in 2016</a:t>
            </a:r>
          </a:p>
          <a:p>
            <a:endParaRPr lang="en-US" sz="2800" b="1" dirty="0">
              <a:solidFill>
                <a:srgbClr val="00B050"/>
              </a:solidFill>
            </a:endParaRPr>
          </a:p>
        </p:txBody>
      </p:sp>
      <p:sp>
        <p:nvSpPr>
          <p:cNvPr id="8" name="Content Placeholder 1"/>
          <p:cNvSpPr txBox="1">
            <a:spLocks/>
          </p:cNvSpPr>
          <p:nvPr/>
        </p:nvSpPr>
        <p:spPr>
          <a:xfrm>
            <a:off x="872066" y="1185005"/>
            <a:ext cx="10405534" cy="3763963"/>
          </a:xfrm>
          <a:prstGeom prst="rect">
            <a:avLst/>
          </a:prstGeom>
        </p:spPr>
        <p:txBody>
          <a:bodyPr>
            <a:noAutofit/>
          </a:bodyPr>
          <a:lstStyle>
            <a:lvl1pPr marL="407978" indent="-407978" algn="l" defTabSz="1087942"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3955" indent="-339981" algn="l" defTabSz="108794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9931" indent="-271985" algn="l" defTabSz="108794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3900"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7872"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184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1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787"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759"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itchFamily="34" charset="0"/>
              <a:buNone/>
            </a:pPr>
            <a:r>
              <a:rPr lang="en-US" sz="2800" dirty="0" smtClean="0"/>
              <a:t>* </a:t>
            </a:r>
            <a:r>
              <a:rPr lang="en-US" sz="2800" b="1" dirty="0" smtClean="0">
                <a:solidFill>
                  <a:srgbClr val="42712F"/>
                </a:solidFill>
              </a:rPr>
              <a:t>Electrical</a:t>
            </a:r>
            <a:r>
              <a:rPr lang="en-US" sz="2800" dirty="0" smtClean="0">
                <a:solidFill>
                  <a:srgbClr val="42712F"/>
                </a:solidFill>
              </a:rPr>
              <a:t> </a:t>
            </a:r>
            <a:r>
              <a:rPr lang="en-US" sz="2800" dirty="0" smtClean="0"/>
              <a:t>saving Percentage:</a:t>
            </a:r>
          </a:p>
          <a:p>
            <a:pPr>
              <a:buFont typeface="Arial" pitchFamily="34" charset="0"/>
              <a:buNone/>
            </a:pPr>
            <a:r>
              <a:rPr lang="en-US" sz="2800" dirty="0" smtClean="0"/>
              <a:t>January 2016 = 4 %</a:t>
            </a:r>
          </a:p>
          <a:p>
            <a:pPr>
              <a:buFont typeface="Arial" pitchFamily="34" charset="0"/>
              <a:buNone/>
            </a:pPr>
            <a:r>
              <a:rPr lang="en-US" sz="2800" dirty="0" smtClean="0"/>
              <a:t>February 2016 = 13 %</a:t>
            </a:r>
          </a:p>
          <a:p>
            <a:pPr>
              <a:buFont typeface="Arial" pitchFamily="34" charset="0"/>
              <a:buNone/>
            </a:pPr>
            <a:endParaRPr lang="en-US" sz="2800" dirty="0" smtClean="0"/>
          </a:p>
          <a:p>
            <a:pPr>
              <a:buFont typeface="Arial" pitchFamily="34" charset="0"/>
              <a:buNone/>
            </a:pPr>
            <a:r>
              <a:rPr lang="en-US" sz="2800" dirty="0" smtClean="0"/>
              <a:t>* </a:t>
            </a:r>
            <a:r>
              <a:rPr lang="en-US" sz="2800" b="1" dirty="0" smtClean="0">
                <a:solidFill>
                  <a:srgbClr val="42712F"/>
                </a:solidFill>
              </a:rPr>
              <a:t>Potable water</a:t>
            </a:r>
            <a:r>
              <a:rPr lang="en-US" sz="2800" dirty="0" smtClean="0">
                <a:solidFill>
                  <a:srgbClr val="42712F"/>
                </a:solidFill>
              </a:rPr>
              <a:t> </a:t>
            </a:r>
            <a:r>
              <a:rPr lang="en-US" sz="2800" dirty="0" smtClean="0"/>
              <a:t>Savings Amounts:</a:t>
            </a:r>
          </a:p>
          <a:p>
            <a:pPr>
              <a:buFont typeface="Arial" pitchFamily="34" charset="0"/>
              <a:buNone/>
            </a:pPr>
            <a:r>
              <a:rPr lang="en-US" sz="2800" dirty="0" smtClean="0"/>
              <a:t>January 2016 = 52,440 m3 = 34% </a:t>
            </a:r>
          </a:p>
          <a:p>
            <a:pPr>
              <a:buFont typeface="Arial" pitchFamily="34" charset="0"/>
              <a:buNone/>
            </a:pPr>
            <a:r>
              <a:rPr lang="en-US" sz="2800" dirty="0" smtClean="0"/>
              <a:t>February 2016 = 38,292 m3 = 20%</a:t>
            </a:r>
          </a:p>
          <a:p>
            <a:pPr>
              <a:buFont typeface="Arial" pitchFamily="34" charset="0"/>
              <a:buNone/>
            </a:pPr>
            <a:endParaRPr lang="en-US" sz="2800" dirty="0" smtClean="0"/>
          </a:p>
          <a:p>
            <a:r>
              <a:rPr lang="en-US" sz="2800" b="1" dirty="0" smtClean="0">
                <a:solidFill>
                  <a:srgbClr val="42712F"/>
                </a:solidFill>
              </a:rPr>
              <a:t>Note</a:t>
            </a:r>
            <a:r>
              <a:rPr lang="en-US" sz="2800" b="1" dirty="0" smtClean="0"/>
              <a:t>: </a:t>
            </a:r>
            <a:r>
              <a:rPr lang="en-US" sz="2800" dirty="0" smtClean="0"/>
              <a:t>Occupancy has increased in several locations as well as the number of students in Campus.</a:t>
            </a:r>
          </a:p>
        </p:txBody>
      </p:sp>
    </p:spTree>
    <p:extLst>
      <p:ext uri="{BB962C8B-B14F-4D97-AF65-F5344CB8AC3E}">
        <p14:creationId xmlns:p14="http://schemas.microsoft.com/office/powerpoint/2010/main" val="36155463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1785"/>
            <a:ext cx="12554857" cy="6879785"/>
            <a:chOff x="-362857" y="0"/>
            <a:chExt cx="12554857" cy="6879785"/>
          </a:xfrm>
        </p:grpSpPr>
        <p:pic>
          <p:nvPicPr>
            <p:cNvPr id="6" name="Picture 5" descr="cover.jpg"/>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13" name="CasellaDiTesto 19"/>
          <p:cNvSpPr txBox="1"/>
          <p:nvPr/>
        </p:nvSpPr>
        <p:spPr>
          <a:xfrm>
            <a:off x="604952" y="169346"/>
            <a:ext cx="10982095" cy="1015659"/>
          </a:xfrm>
          <a:prstGeom prst="rect">
            <a:avLst/>
          </a:prstGeom>
          <a:noFill/>
        </p:spPr>
        <p:txBody>
          <a:bodyPr wrap="square" lIns="91436" tIns="45718" rIns="91436" bIns="45718" rtlCol="0">
            <a:spAutoFit/>
          </a:bodyPr>
          <a:lstStyle/>
          <a:p>
            <a:r>
              <a:rPr lang="en-US" sz="3200" b="1" dirty="0">
                <a:solidFill>
                  <a:schemeClr val="accent3">
                    <a:lumMod val="50000"/>
                  </a:schemeClr>
                </a:solidFill>
              </a:rPr>
              <a:t>Green Campus </a:t>
            </a:r>
            <a:r>
              <a:rPr lang="en-US" sz="3200" b="1" dirty="0" smtClean="0">
                <a:solidFill>
                  <a:schemeClr val="accent3">
                    <a:lumMod val="50000"/>
                  </a:schemeClr>
                </a:solidFill>
              </a:rPr>
              <a:t>Results - </a:t>
            </a:r>
            <a:r>
              <a:rPr lang="en-US" sz="2800" b="1" dirty="0">
                <a:solidFill>
                  <a:srgbClr val="00B050"/>
                </a:solidFill>
              </a:rPr>
              <a:t>Recommendations</a:t>
            </a:r>
          </a:p>
          <a:p>
            <a:endParaRPr lang="en-US" sz="2800" b="1" dirty="0">
              <a:solidFill>
                <a:srgbClr val="00B050"/>
              </a:solidFill>
            </a:endParaRPr>
          </a:p>
        </p:txBody>
      </p:sp>
      <p:sp>
        <p:nvSpPr>
          <p:cNvPr id="9" name="Content Placeholder 1"/>
          <p:cNvSpPr txBox="1">
            <a:spLocks/>
          </p:cNvSpPr>
          <p:nvPr/>
        </p:nvSpPr>
        <p:spPr>
          <a:xfrm>
            <a:off x="391886" y="860611"/>
            <a:ext cx="10567266" cy="4800600"/>
          </a:xfrm>
          <a:prstGeom prst="rect">
            <a:avLst/>
          </a:prstGeom>
        </p:spPr>
        <p:txBody>
          <a:bodyPr vert="horz" lIns="108793" tIns="54400" rIns="108793" bIns="54400" rtlCol="0">
            <a:noAutofit/>
          </a:bodyPr>
          <a:lstStyle>
            <a:lvl1pPr marL="407978" indent="-407978" algn="l" defTabSz="1087942"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3955" indent="-339981" algn="l" defTabSz="108794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9931" indent="-271985" algn="l" defTabSz="108794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3900"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7872"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184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1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787"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759"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itchFamily="34" charset="0"/>
              <a:buNone/>
            </a:pPr>
            <a:r>
              <a:rPr lang="en-US" sz="2200" dirty="0" smtClean="0"/>
              <a:t>In order to increase water savings this year, the following actions are highly recommended:</a:t>
            </a:r>
          </a:p>
          <a:p>
            <a:pPr lvl="1">
              <a:buFont typeface="Wingdings" panose="05000000000000000000" pitchFamily="2" charset="2"/>
              <a:buChar char="q"/>
            </a:pPr>
            <a:r>
              <a:rPr lang="en-US" sz="2400" dirty="0" smtClean="0"/>
              <a:t>Charging overspending users in villas and apartments</a:t>
            </a:r>
          </a:p>
          <a:p>
            <a:pPr lvl="1">
              <a:buFont typeface="Wingdings" panose="05000000000000000000" pitchFamily="2" charset="2"/>
              <a:buChar char="q"/>
            </a:pPr>
            <a:r>
              <a:rPr lang="en-US" sz="2400" dirty="0" smtClean="0"/>
              <a:t>Aggressive water conservation awareness campaigns</a:t>
            </a:r>
          </a:p>
          <a:p>
            <a:pPr lvl="1">
              <a:buFont typeface="Wingdings" panose="05000000000000000000" pitchFamily="2" charset="2"/>
              <a:buChar char="q"/>
            </a:pPr>
            <a:r>
              <a:rPr lang="en-US" sz="2400" dirty="0" smtClean="0"/>
              <a:t>BMS training and enhancement of operating schedules and set points</a:t>
            </a:r>
          </a:p>
          <a:p>
            <a:pPr lvl="1">
              <a:buFont typeface="Wingdings" panose="05000000000000000000" pitchFamily="2" charset="2"/>
              <a:buChar char="q"/>
            </a:pPr>
            <a:r>
              <a:rPr lang="en-US" sz="2400" dirty="0" smtClean="0"/>
              <a:t>Improve the efficiency of plants (STP, water treatment, ….)</a:t>
            </a:r>
          </a:p>
          <a:p>
            <a:pPr lvl="1">
              <a:buFont typeface="Wingdings" panose="05000000000000000000" pitchFamily="2" charset="2"/>
              <a:buChar char="q"/>
            </a:pPr>
            <a:r>
              <a:rPr lang="en-US" sz="2400" dirty="0" smtClean="0"/>
              <a:t>Contractors to follow all recommended water management techniques on a daily basis</a:t>
            </a:r>
          </a:p>
          <a:p>
            <a:pPr lvl="1">
              <a:buFont typeface="Wingdings" panose="05000000000000000000" pitchFamily="2" charset="2"/>
              <a:buChar char="q"/>
            </a:pPr>
            <a:r>
              <a:rPr lang="en-US" sz="2400" dirty="0" smtClean="0"/>
              <a:t>Reduce consumption during low occupancy periods such as: weekends, semester breaks, holydays, </a:t>
            </a:r>
            <a:r>
              <a:rPr lang="en-US" sz="2400" dirty="0"/>
              <a:t>and summer </a:t>
            </a:r>
            <a:r>
              <a:rPr lang="en-US" sz="2400" dirty="0" smtClean="0"/>
              <a:t>break</a:t>
            </a:r>
            <a:r>
              <a:rPr lang="en-US" sz="2200" dirty="0"/>
              <a:t>.</a:t>
            </a:r>
            <a:endParaRPr lang="en-US" sz="2400" dirty="0"/>
          </a:p>
        </p:txBody>
      </p:sp>
    </p:spTree>
    <p:extLst>
      <p:ext uri="{BB962C8B-B14F-4D97-AF65-F5344CB8AC3E}">
        <p14:creationId xmlns:p14="http://schemas.microsoft.com/office/powerpoint/2010/main" val="40403824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3" name="Subtitle 2"/>
          <p:cNvSpPr>
            <a:spLocks noGrp="1"/>
          </p:cNvSpPr>
          <p:nvPr>
            <p:ph type="subTitle" idx="1"/>
          </p:nvPr>
        </p:nvSpPr>
        <p:spPr>
          <a:xfrm>
            <a:off x="914400" y="2108073"/>
            <a:ext cx="10363200" cy="1752600"/>
          </a:xfrm>
        </p:spPr>
        <p:txBody>
          <a:bodyPr>
            <a:normAutofit fontScale="92500" lnSpcReduction="10000"/>
          </a:bodyPr>
          <a:lstStyle/>
          <a:p>
            <a:r>
              <a:rPr lang="en-US" sz="6000" b="1" dirty="0">
                <a:solidFill>
                  <a:srgbClr val="00B050"/>
                </a:solidFill>
              </a:rPr>
              <a:t>Proposed Campus Sustainability Plan</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900549" y="3978628"/>
            <a:ext cx="2209800" cy="1516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820" y="5498592"/>
            <a:ext cx="11773181"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Tree>
    <p:extLst>
      <p:ext uri="{BB962C8B-B14F-4D97-AF65-F5344CB8AC3E}">
        <p14:creationId xmlns:p14="http://schemas.microsoft.com/office/powerpoint/2010/main" val="76436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2857" y="2"/>
            <a:ext cx="12554857" cy="6879785"/>
            <a:chOff x="-362857" y="0"/>
            <a:chExt cx="12554857" cy="6879785"/>
          </a:xfrm>
        </p:grpSpPr>
        <p:pic>
          <p:nvPicPr>
            <p:cNvPr id="5" name="Picture 4"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8" name="Rectangle 7"/>
          <p:cNvSpPr/>
          <p:nvPr/>
        </p:nvSpPr>
        <p:spPr>
          <a:xfrm>
            <a:off x="589512" y="894575"/>
            <a:ext cx="11012975" cy="4555089"/>
          </a:xfrm>
          <a:prstGeom prst="rect">
            <a:avLst/>
          </a:prstGeom>
        </p:spPr>
        <p:txBody>
          <a:bodyPr wrap="square" lIns="91436" tIns="45718" rIns="91436" bIns="45718">
            <a:spAutoFit/>
          </a:bodyPr>
          <a:lstStyle/>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 TOP </a:t>
            </a:r>
            <a:r>
              <a:rPr lang="en-US" altLang="en-US" sz="2800" dirty="0">
                <a:solidFill>
                  <a:srgbClr val="000000"/>
                </a:solidFill>
              </a:rPr>
              <a:t>down commitment</a:t>
            </a:r>
          </a:p>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 Bottom </a:t>
            </a:r>
            <a:r>
              <a:rPr lang="en-US" altLang="en-US" sz="2800" dirty="0">
                <a:solidFill>
                  <a:srgbClr val="000000"/>
                </a:solidFill>
              </a:rPr>
              <a:t>up support and enthusiasm </a:t>
            </a:r>
          </a:p>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 Lead </a:t>
            </a:r>
            <a:r>
              <a:rPr lang="en-US" altLang="en-US" sz="2800" dirty="0">
                <a:solidFill>
                  <a:srgbClr val="000000"/>
                </a:solidFill>
              </a:rPr>
              <a:t>Green team and set goals &amp; priorities</a:t>
            </a:r>
          </a:p>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 Development </a:t>
            </a:r>
            <a:r>
              <a:rPr lang="en-US" altLang="en-US" sz="2800" dirty="0">
                <a:solidFill>
                  <a:srgbClr val="000000"/>
                </a:solidFill>
              </a:rPr>
              <a:t>of Green policy</a:t>
            </a:r>
          </a:p>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 Benchmark </a:t>
            </a:r>
            <a:r>
              <a:rPr lang="en-US" altLang="en-US" sz="2800" dirty="0">
                <a:solidFill>
                  <a:srgbClr val="000000"/>
                </a:solidFill>
              </a:rPr>
              <a:t>all operations on campus</a:t>
            </a:r>
          </a:p>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Behavior </a:t>
            </a:r>
            <a:r>
              <a:rPr lang="en-US" altLang="en-US" sz="2800" dirty="0">
                <a:solidFill>
                  <a:srgbClr val="000000"/>
                </a:solidFill>
              </a:rPr>
              <a:t>and cultural change awareness and practices</a:t>
            </a:r>
          </a:p>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 Sustainability </a:t>
            </a:r>
            <a:r>
              <a:rPr lang="en-US" altLang="en-US" sz="2800" dirty="0">
                <a:solidFill>
                  <a:srgbClr val="000000"/>
                </a:solidFill>
              </a:rPr>
              <a:t>in core curriculum and academic affairs</a:t>
            </a:r>
          </a:p>
          <a:p>
            <a:pPr marL="742763" lvl="1" indent="-285737">
              <a:lnSpc>
                <a:spcPct val="93000"/>
              </a:lnSpc>
              <a:spcAft>
                <a:spcPts val="1413"/>
              </a:spcAft>
              <a:buSzPct val="100000"/>
              <a:buFont typeface="Wingdings" panose="05000000000000000000" pitchFamily="2" charset="2"/>
              <a:buChar char="q"/>
            </a:pPr>
            <a:r>
              <a:rPr lang="en-US" altLang="en-US" sz="2800" dirty="0" smtClean="0">
                <a:solidFill>
                  <a:srgbClr val="000000"/>
                </a:solidFill>
              </a:rPr>
              <a:t> TRACK</a:t>
            </a:r>
            <a:r>
              <a:rPr lang="en-US" altLang="en-US" sz="2800" dirty="0">
                <a:solidFill>
                  <a:srgbClr val="000000"/>
                </a:solidFill>
              </a:rPr>
              <a:t>, IMPROVE AND MOVE ON!</a:t>
            </a:r>
          </a:p>
        </p:txBody>
      </p:sp>
      <p:sp>
        <p:nvSpPr>
          <p:cNvPr id="7" name="CasellaDiTesto 19"/>
          <p:cNvSpPr txBox="1"/>
          <p:nvPr/>
        </p:nvSpPr>
        <p:spPr>
          <a:xfrm>
            <a:off x="604952" y="169346"/>
            <a:ext cx="10982095" cy="1015659"/>
          </a:xfrm>
          <a:prstGeom prst="rect">
            <a:avLst/>
          </a:prstGeom>
          <a:noFill/>
        </p:spPr>
        <p:txBody>
          <a:bodyPr wrap="square" lIns="91436" tIns="45718" rIns="91436" bIns="45718" rtlCol="0">
            <a:spAutoFit/>
          </a:bodyPr>
          <a:lstStyle/>
          <a:p>
            <a:r>
              <a:rPr lang="en-US" sz="3200" b="1" dirty="0">
                <a:solidFill>
                  <a:schemeClr val="accent3">
                    <a:lumMod val="50000"/>
                  </a:schemeClr>
                </a:solidFill>
              </a:rPr>
              <a:t>Proposed Campus </a:t>
            </a:r>
            <a:r>
              <a:rPr lang="en-US" sz="3200" b="1" dirty="0" smtClean="0">
                <a:solidFill>
                  <a:schemeClr val="accent3">
                    <a:lumMod val="50000"/>
                  </a:schemeClr>
                </a:solidFill>
              </a:rPr>
              <a:t>Sustainability </a:t>
            </a:r>
            <a:r>
              <a:rPr lang="en-US" sz="3200" b="1" dirty="0" smtClean="0">
                <a:solidFill>
                  <a:schemeClr val="accent3">
                    <a:lumMod val="50000"/>
                  </a:schemeClr>
                </a:solidFill>
              </a:rPr>
              <a:t>Plan-</a:t>
            </a:r>
            <a:endParaRPr lang="en-US" sz="2800" b="1" dirty="0" smtClean="0">
              <a:solidFill>
                <a:srgbClr val="00B050"/>
              </a:solidFill>
            </a:endParaRPr>
          </a:p>
          <a:p>
            <a:endParaRPr lang="en-US" sz="2800" b="1" dirty="0">
              <a:solidFill>
                <a:srgbClr val="00B050"/>
              </a:solidFill>
            </a:endParaRPr>
          </a:p>
        </p:txBody>
      </p:sp>
    </p:spTree>
    <p:extLst>
      <p:ext uri="{BB962C8B-B14F-4D97-AF65-F5344CB8AC3E}">
        <p14:creationId xmlns:p14="http://schemas.microsoft.com/office/powerpoint/2010/main" val="2455000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10" name="Rectangle 1"/>
          <p:cNvSpPr>
            <a:spLocks noChangeArrowheads="1"/>
          </p:cNvSpPr>
          <p:nvPr/>
        </p:nvSpPr>
        <p:spPr bwMode="auto">
          <a:xfrm>
            <a:off x="567520" y="1223368"/>
            <a:ext cx="10277856" cy="3400927"/>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spAutoFit/>
          </a:bodyPr>
          <a:lstStyle/>
          <a:p>
            <a:r>
              <a:rPr lang="en-IE" altLang="en-US" sz="2800" b="1" dirty="0">
                <a:solidFill>
                  <a:schemeClr val="accent3">
                    <a:lumMod val="75000"/>
                  </a:schemeClr>
                </a:solidFill>
                <a:latin typeface="Helvetica" pitchFamily="1" charset="0"/>
                <a:ea typeface="Times New Roman" pitchFamily="18" charset="0"/>
                <a:cs typeface="Arial" pitchFamily="34" charset="0"/>
              </a:rPr>
              <a:t>R</a:t>
            </a:r>
            <a:r>
              <a:rPr lang="en-IE" altLang="en-US" sz="1800" b="1" dirty="0">
                <a:latin typeface="Helvetica" pitchFamily="1" charset="0"/>
                <a:ea typeface="Times New Roman" pitchFamily="18" charset="0"/>
                <a:cs typeface="Arial" pitchFamily="34" charset="0"/>
              </a:rPr>
              <a:t>educe energy and water usage</a:t>
            </a:r>
            <a:r>
              <a:rPr lang="en-IE" altLang="en-US" sz="1800" b="1" dirty="0" smtClean="0">
                <a:latin typeface="Helvetica" pitchFamily="1" charset="0"/>
                <a:ea typeface="Times New Roman" pitchFamily="18" charset="0"/>
                <a:cs typeface="Arial" pitchFamily="34" charset="0"/>
              </a:rPr>
              <a:t>.</a:t>
            </a:r>
          </a:p>
          <a:p>
            <a:endParaRPr lang="en-IE" altLang="en-US" sz="900" b="1" dirty="0">
              <a:latin typeface="Helvetica" pitchFamily="1" charset="0"/>
              <a:ea typeface="Times New Roman" pitchFamily="18" charset="0"/>
              <a:cs typeface="Arial" pitchFamily="34" charset="0"/>
            </a:endParaRPr>
          </a:p>
          <a:p>
            <a:r>
              <a:rPr lang="en-IE" altLang="en-US" sz="2800" b="1" dirty="0">
                <a:solidFill>
                  <a:schemeClr val="accent3">
                    <a:lumMod val="75000"/>
                  </a:schemeClr>
                </a:solidFill>
                <a:latin typeface="Helvetica" pitchFamily="1" charset="0"/>
                <a:ea typeface="Times New Roman" pitchFamily="18" charset="0"/>
                <a:cs typeface="Arial" pitchFamily="34" charset="0"/>
              </a:rPr>
              <a:t>E</a:t>
            </a:r>
            <a:r>
              <a:rPr lang="en-IE" altLang="en-US" sz="1800" b="1" dirty="0">
                <a:latin typeface="Helvetica" pitchFamily="1" charset="0"/>
                <a:ea typeface="Times New Roman" pitchFamily="18" charset="0"/>
                <a:cs typeface="Arial" pitchFamily="34" charset="0"/>
              </a:rPr>
              <a:t>ducate our staff and students on energy and water </a:t>
            </a:r>
            <a:r>
              <a:rPr lang="en-IE" altLang="en-US" sz="1800" b="1" dirty="0" smtClean="0">
                <a:latin typeface="Helvetica" pitchFamily="1" charset="0"/>
                <a:ea typeface="Times New Roman" pitchFamily="18" charset="0"/>
                <a:cs typeface="Arial" pitchFamily="34" charset="0"/>
              </a:rPr>
              <a:t>management.</a:t>
            </a:r>
          </a:p>
          <a:p>
            <a:endParaRPr lang="en-IE" altLang="en-US" sz="1000" b="1" dirty="0">
              <a:latin typeface="Helvetica" pitchFamily="1" charset="0"/>
              <a:ea typeface="Times New Roman" pitchFamily="18" charset="0"/>
              <a:cs typeface="Arial" pitchFamily="34" charset="0"/>
            </a:endParaRPr>
          </a:p>
          <a:p>
            <a:r>
              <a:rPr lang="en-IE" altLang="en-US" sz="2800" b="1" dirty="0">
                <a:solidFill>
                  <a:schemeClr val="accent3">
                    <a:lumMod val="75000"/>
                  </a:schemeClr>
                </a:solidFill>
                <a:latin typeface="Helvetica" pitchFamily="1" charset="0"/>
                <a:ea typeface="Times New Roman" pitchFamily="18" charset="0"/>
                <a:cs typeface="Arial" pitchFamily="34" charset="0"/>
              </a:rPr>
              <a:t>D</a:t>
            </a:r>
            <a:r>
              <a:rPr lang="en-IE" altLang="en-US" sz="1800" b="1" dirty="0">
                <a:latin typeface="Helvetica" pitchFamily="1" charset="0"/>
                <a:ea typeface="Times New Roman" pitchFamily="18" charset="0"/>
                <a:cs typeface="Arial" pitchFamily="34" charset="0"/>
              </a:rPr>
              <a:t>ocument and publish all information to achieve improvements</a:t>
            </a:r>
            <a:r>
              <a:rPr lang="en-IE" altLang="en-US" sz="1800" b="1" dirty="0" smtClean="0">
                <a:latin typeface="Helvetica" pitchFamily="1" charset="0"/>
                <a:ea typeface="Times New Roman" pitchFamily="18" charset="0"/>
                <a:cs typeface="Arial" pitchFamily="34" charset="0"/>
              </a:rPr>
              <a:t>.</a:t>
            </a:r>
          </a:p>
          <a:p>
            <a:endParaRPr lang="en-IE" altLang="en-US" sz="1000" b="1" dirty="0">
              <a:latin typeface="Helvetica" pitchFamily="1" charset="0"/>
              <a:ea typeface="Times New Roman" pitchFamily="18" charset="0"/>
              <a:cs typeface="Arial" pitchFamily="34" charset="0"/>
            </a:endParaRPr>
          </a:p>
          <a:p>
            <a:r>
              <a:rPr lang="en-IE" altLang="en-US" sz="2800" b="1" dirty="0">
                <a:solidFill>
                  <a:schemeClr val="accent3">
                    <a:lumMod val="75000"/>
                  </a:schemeClr>
                </a:solidFill>
                <a:latin typeface="Helvetica" pitchFamily="1" charset="0"/>
                <a:ea typeface="Times New Roman" pitchFamily="18" charset="0"/>
                <a:cs typeface="Arial" pitchFamily="34" charset="0"/>
              </a:rPr>
              <a:t>U</a:t>
            </a:r>
            <a:r>
              <a:rPr lang="en-IE" altLang="en-US" sz="1800" b="1" dirty="0">
                <a:latin typeface="Helvetica" pitchFamily="1" charset="0"/>
                <a:ea typeface="Times New Roman" pitchFamily="18" charset="0"/>
                <a:cs typeface="Arial" pitchFamily="34" charset="0"/>
              </a:rPr>
              <a:t>phold legal requirements regarding energy </a:t>
            </a:r>
            <a:r>
              <a:rPr lang="en-IE" altLang="en-US" sz="1800" b="1" dirty="0" smtClean="0">
                <a:latin typeface="Helvetica" pitchFamily="1" charset="0"/>
                <a:ea typeface="Times New Roman" pitchFamily="18" charset="0"/>
                <a:cs typeface="Arial" pitchFamily="34" charset="0"/>
              </a:rPr>
              <a:t>&amp; water usage.</a:t>
            </a:r>
          </a:p>
          <a:p>
            <a:endParaRPr lang="en-IE" altLang="en-US" sz="1000" b="1" dirty="0">
              <a:latin typeface="Helvetica" pitchFamily="1" charset="0"/>
              <a:ea typeface="Times New Roman" pitchFamily="18" charset="0"/>
              <a:cs typeface="Arial" pitchFamily="34" charset="0"/>
            </a:endParaRPr>
          </a:p>
          <a:p>
            <a:r>
              <a:rPr lang="en-IE" altLang="en-US" sz="2800" b="1" dirty="0">
                <a:solidFill>
                  <a:schemeClr val="accent3">
                    <a:lumMod val="75000"/>
                  </a:schemeClr>
                </a:solidFill>
                <a:latin typeface="Helvetica" pitchFamily="1" charset="0"/>
                <a:ea typeface="Times New Roman" pitchFamily="18" charset="0"/>
                <a:cs typeface="Arial" pitchFamily="34" charset="0"/>
              </a:rPr>
              <a:t>C</a:t>
            </a:r>
            <a:r>
              <a:rPr lang="en-IE" altLang="en-US" sz="1800" b="1" dirty="0">
                <a:latin typeface="Helvetica" pitchFamily="1" charset="0"/>
                <a:ea typeface="Times New Roman" pitchFamily="18" charset="0"/>
                <a:cs typeface="Arial" pitchFamily="34" charset="0"/>
              </a:rPr>
              <a:t>ontinuously improve our performance and systems</a:t>
            </a:r>
            <a:r>
              <a:rPr lang="en-IE" altLang="en-US" sz="1800" b="1" dirty="0" smtClean="0">
                <a:latin typeface="Helvetica" pitchFamily="1" charset="0"/>
                <a:ea typeface="Times New Roman" pitchFamily="18" charset="0"/>
                <a:cs typeface="Arial" pitchFamily="34" charset="0"/>
              </a:rPr>
              <a:t>,</a:t>
            </a:r>
          </a:p>
          <a:p>
            <a:endParaRPr lang="en-IE" altLang="en-US" sz="800" b="1" dirty="0">
              <a:latin typeface="Helvetica" pitchFamily="1" charset="0"/>
              <a:ea typeface="Times New Roman" pitchFamily="18" charset="0"/>
              <a:cs typeface="Arial" pitchFamily="34" charset="0"/>
            </a:endParaRPr>
          </a:p>
          <a:p>
            <a:r>
              <a:rPr lang="en-IE" altLang="en-US" sz="2800" b="1" dirty="0">
                <a:solidFill>
                  <a:schemeClr val="accent3">
                    <a:lumMod val="75000"/>
                  </a:schemeClr>
                </a:solidFill>
                <a:latin typeface="Helvetica" pitchFamily="1" charset="0"/>
                <a:ea typeface="Times New Roman" pitchFamily="18" charset="0"/>
                <a:cs typeface="Arial" pitchFamily="34" charset="0"/>
              </a:rPr>
              <a:t>E</a:t>
            </a:r>
            <a:r>
              <a:rPr lang="en-IE" altLang="en-US" sz="1800" b="1" dirty="0">
                <a:latin typeface="Helvetica" pitchFamily="1" charset="0"/>
                <a:ea typeface="Times New Roman" pitchFamily="18" charset="0"/>
                <a:cs typeface="Arial" pitchFamily="34" charset="0"/>
              </a:rPr>
              <a:t>ffectively utilise energy efficient products and services.</a:t>
            </a:r>
          </a:p>
        </p:txBody>
      </p:sp>
      <p:pic>
        <p:nvPicPr>
          <p:cNvPr id="13" name="Picture 4" descr="C:\Users\MOOOON\Pictures\next-step.png"/>
          <p:cNvPicPr>
            <a:picLocks noChangeAspect="1" noChangeArrowheads="1"/>
          </p:cNvPicPr>
          <p:nvPr/>
        </p:nvPicPr>
        <p:blipFill>
          <a:blip r:embed="rId5" cstate="print"/>
          <a:srcRect/>
          <a:stretch>
            <a:fillRect/>
          </a:stretch>
        </p:blipFill>
        <p:spPr bwMode="auto">
          <a:xfrm>
            <a:off x="8169516" y="988689"/>
            <a:ext cx="5289579" cy="5759879"/>
          </a:xfrm>
          <a:prstGeom prst="rect">
            <a:avLst/>
          </a:prstGeom>
          <a:noFill/>
        </p:spPr>
      </p:pic>
      <p:sp>
        <p:nvSpPr>
          <p:cNvPr id="12" name="Rectangle 1"/>
          <p:cNvSpPr>
            <a:spLocks noChangeArrowheads="1"/>
          </p:cNvSpPr>
          <p:nvPr/>
        </p:nvSpPr>
        <p:spPr bwMode="auto">
          <a:xfrm>
            <a:off x="10948416" y="3793738"/>
            <a:ext cx="1609344" cy="3046988"/>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spAutoFit/>
          </a:bodyPr>
          <a:lstStyle/>
          <a:p>
            <a:r>
              <a:rPr lang="en-IE" altLang="en-US" sz="3200" b="1" dirty="0">
                <a:solidFill>
                  <a:schemeClr val="accent3">
                    <a:lumMod val="75000"/>
                  </a:schemeClr>
                </a:solidFill>
                <a:latin typeface="Helvetica" pitchFamily="1" charset="0"/>
                <a:ea typeface="Times New Roman" pitchFamily="18" charset="0"/>
                <a:cs typeface="Arial" pitchFamily="34" charset="0"/>
              </a:rPr>
              <a:t>R </a:t>
            </a:r>
            <a:r>
              <a:rPr lang="en-IE" altLang="en-US" sz="2000" b="1" dirty="0">
                <a:latin typeface="Helvetica" pitchFamily="1" charset="0"/>
                <a:ea typeface="Times New Roman" pitchFamily="18" charset="0"/>
                <a:cs typeface="Arial" pitchFamily="34" charset="0"/>
              </a:rPr>
              <a:t>P</a:t>
            </a:r>
          </a:p>
          <a:p>
            <a:r>
              <a:rPr lang="en-IE" altLang="en-US" sz="3200" b="1" dirty="0">
                <a:solidFill>
                  <a:schemeClr val="accent3">
                    <a:lumMod val="75000"/>
                  </a:schemeClr>
                </a:solidFill>
                <a:latin typeface="Helvetica" pitchFamily="1" charset="0"/>
                <a:ea typeface="Times New Roman" pitchFamily="18" charset="0"/>
                <a:cs typeface="Arial" pitchFamily="34" charset="0"/>
              </a:rPr>
              <a:t>E </a:t>
            </a:r>
            <a:r>
              <a:rPr lang="en-IE" altLang="en-US" sz="2000" b="1" dirty="0">
                <a:latin typeface="Helvetica" pitchFamily="1" charset="0"/>
                <a:ea typeface="Times New Roman" pitchFamily="18" charset="0"/>
                <a:cs typeface="Arial" pitchFamily="34" charset="0"/>
              </a:rPr>
              <a:t>N</a:t>
            </a:r>
          </a:p>
          <a:p>
            <a:r>
              <a:rPr lang="en-IE" altLang="en-US" sz="3200" b="1" dirty="0">
                <a:solidFill>
                  <a:schemeClr val="accent3">
                    <a:lumMod val="75000"/>
                  </a:schemeClr>
                </a:solidFill>
                <a:latin typeface="Helvetica" pitchFamily="1" charset="0"/>
                <a:ea typeface="Times New Roman" pitchFamily="18" charset="0"/>
                <a:cs typeface="Arial" pitchFamily="34" charset="0"/>
              </a:rPr>
              <a:t>D </a:t>
            </a:r>
            <a:r>
              <a:rPr lang="en-IE" altLang="en-US" sz="2000" b="1" dirty="0">
                <a:latin typeface="Helvetica" pitchFamily="1" charset="0"/>
                <a:ea typeface="Times New Roman" pitchFamily="18" charset="0"/>
                <a:cs typeface="Arial" pitchFamily="34" charset="0"/>
              </a:rPr>
              <a:t>U</a:t>
            </a:r>
          </a:p>
          <a:p>
            <a:r>
              <a:rPr lang="en-IE" altLang="en-US" sz="3200" b="1" dirty="0">
                <a:solidFill>
                  <a:schemeClr val="accent3">
                    <a:lumMod val="75000"/>
                  </a:schemeClr>
                </a:solidFill>
                <a:latin typeface="Helvetica" pitchFamily="1" charset="0"/>
                <a:ea typeface="Times New Roman" pitchFamily="18" charset="0"/>
                <a:cs typeface="Arial" pitchFamily="34" charset="0"/>
              </a:rPr>
              <a:t>U </a:t>
            </a:r>
            <a:r>
              <a:rPr lang="en-IE" altLang="en-US" sz="2000" b="1" dirty="0">
                <a:latin typeface="Helvetica" pitchFamily="1" charset="0"/>
                <a:ea typeface="Times New Roman" pitchFamily="18" charset="0"/>
                <a:cs typeface="Arial" pitchFamily="34" charset="0"/>
              </a:rPr>
              <a:t>1</a:t>
            </a:r>
            <a:r>
              <a:rPr lang="en-IE" altLang="en-US" sz="2000" dirty="0">
                <a:latin typeface="Helvetica" pitchFamily="1" charset="0"/>
                <a:ea typeface="Times New Roman" pitchFamily="18" charset="0"/>
                <a:cs typeface="Arial" pitchFamily="34" charset="0"/>
              </a:rPr>
              <a:t> </a:t>
            </a:r>
          </a:p>
          <a:p>
            <a:r>
              <a:rPr lang="en-IE" altLang="en-US" sz="3200" b="1" dirty="0">
                <a:solidFill>
                  <a:schemeClr val="accent3">
                    <a:lumMod val="75000"/>
                  </a:schemeClr>
                </a:solidFill>
                <a:latin typeface="Helvetica" pitchFamily="1" charset="0"/>
                <a:ea typeface="Times New Roman" pitchFamily="18" charset="0"/>
                <a:cs typeface="Arial" pitchFamily="34" charset="0"/>
              </a:rPr>
              <a:t>C </a:t>
            </a:r>
            <a:r>
              <a:rPr lang="en-IE" altLang="en-US" sz="2000" b="1" dirty="0">
                <a:latin typeface="Helvetica" pitchFamily="1" charset="0"/>
                <a:ea typeface="Times New Roman" pitchFamily="18" charset="0"/>
                <a:cs typeface="Arial" pitchFamily="34" charset="0"/>
              </a:rPr>
              <a:t>7</a:t>
            </a:r>
          </a:p>
          <a:p>
            <a:r>
              <a:rPr lang="en-IE" altLang="en-US" sz="3200" b="1" dirty="0">
                <a:solidFill>
                  <a:schemeClr val="accent3">
                    <a:lumMod val="75000"/>
                  </a:schemeClr>
                </a:solidFill>
                <a:latin typeface="Helvetica" pitchFamily="1" charset="0"/>
                <a:ea typeface="Times New Roman" pitchFamily="18" charset="0"/>
                <a:cs typeface="Arial" pitchFamily="34" charset="0"/>
              </a:rPr>
              <a:t>E </a:t>
            </a:r>
            <a:r>
              <a:rPr lang="en-IE" altLang="en-US" sz="2000" b="1" dirty="0">
                <a:latin typeface="Helvetica" pitchFamily="1" charset="0"/>
                <a:ea typeface="Times New Roman" pitchFamily="18" charset="0"/>
                <a:cs typeface="Arial" pitchFamily="34" charset="0"/>
              </a:rPr>
              <a:t>9</a:t>
            </a:r>
          </a:p>
        </p:txBody>
      </p:sp>
      <p:sp>
        <p:nvSpPr>
          <p:cNvPr id="11" name="Rectangle 1"/>
          <p:cNvSpPr>
            <a:spLocks noChangeArrowheads="1"/>
          </p:cNvSpPr>
          <p:nvPr/>
        </p:nvSpPr>
        <p:spPr bwMode="auto">
          <a:xfrm>
            <a:off x="9692640" y="3182779"/>
            <a:ext cx="1609344" cy="3046988"/>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spAutoFit/>
          </a:bodyPr>
          <a:lstStyle/>
          <a:p>
            <a:r>
              <a:rPr lang="en-IE" altLang="en-US" sz="3200" b="1" dirty="0">
                <a:solidFill>
                  <a:schemeClr val="accent3">
                    <a:lumMod val="75000"/>
                  </a:schemeClr>
                </a:solidFill>
                <a:latin typeface="Helvetica" pitchFamily="1" charset="0"/>
                <a:ea typeface="Times New Roman" pitchFamily="18" charset="0"/>
                <a:cs typeface="Arial" pitchFamily="34" charset="0"/>
              </a:rPr>
              <a:t>R </a:t>
            </a:r>
            <a:r>
              <a:rPr lang="en-IE" altLang="en-US" sz="2000" b="1" dirty="0">
                <a:latin typeface="Helvetica" pitchFamily="1" charset="0"/>
                <a:ea typeface="Times New Roman" pitchFamily="18" charset="0"/>
                <a:cs typeface="Arial" pitchFamily="34" charset="0"/>
              </a:rPr>
              <a:t>P</a:t>
            </a:r>
          </a:p>
          <a:p>
            <a:r>
              <a:rPr lang="en-IE" altLang="en-US" sz="3200" b="1" dirty="0">
                <a:solidFill>
                  <a:schemeClr val="accent3">
                    <a:lumMod val="75000"/>
                  </a:schemeClr>
                </a:solidFill>
                <a:latin typeface="Helvetica" pitchFamily="1" charset="0"/>
                <a:ea typeface="Times New Roman" pitchFamily="18" charset="0"/>
                <a:cs typeface="Arial" pitchFamily="34" charset="0"/>
              </a:rPr>
              <a:t>E </a:t>
            </a:r>
            <a:r>
              <a:rPr lang="en-IE" altLang="en-US" sz="2000" b="1" dirty="0">
                <a:latin typeface="Helvetica" pitchFamily="1" charset="0"/>
                <a:ea typeface="Times New Roman" pitchFamily="18" charset="0"/>
                <a:cs typeface="Arial" pitchFamily="34" charset="0"/>
              </a:rPr>
              <a:t>N</a:t>
            </a:r>
          </a:p>
          <a:p>
            <a:r>
              <a:rPr lang="en-IE" altLang="en-US" sz="3200" b="1" dirty="0">
                <a:solidFill>
                  <a:schemeClr val="accent3">
                    <a:lumMod val="75000"/>
                  </a:schemeClr>
                </a:solidFill>
                <a:latin typeface="Helvetica" pitchFamily="1" charset="0"/>
                <a:ea typeface="Times New Roman" pitchFamily="18" charset="0"/>
                <a:cs typeface="Arial" pitchFamily="34" charset="0"/>
              </a:rPr>
              <a:t>D </a:t>
            </a:r>
            <a:r>
              <a:rPr lang="en-IE" altLang="en-US" sz="2000" b="1" dirty="0">
                <a:latin typeface="Helvetica" pitchFamily="1" charset="0"/>
                <a:ea typeface="Times New Roman" pitchFamily="18" charset="0"/>
                <a:cs typeface="Arial" pitchFamily="34" charset="0"/>
              </a:rPr>
              <a:t>U</a:t>
            </a:r>
          </a:p>
          <a:p>
            <a:r>
              <a:rPr lang="en-IE" altLang="en-US" sz="3200" b="1" dirty="0">
                <a:solidFill>
                  <a:schemeClr val="accent3">
                    <a:lumMod val="75000"/>
                  </a:schemeClr>
                </a:solidFill>
                <a:latin typeface="Helvetica" pitchFamily="1" charset="0"/>
                <a:ea typeface="Times New Roman" pitchFamily="18" charset="0"/>
                <a:cs typeface="Arial" pitchFamily="34" charset="0"/>
              </a:rPr>
              <a:t>U </a:t>
            </a:r>
            <a:r>
              <a:rPr lang="en-IE" altLang="en-US" sz="2000" b="1" dirty="0">
                <a:latin typeface="Helvetica" pitchFamily="1" charset="0"/>
                <a:ea typeface="Times New Roman" pitchFamily="18" charset="0"/>
                <a:cs typeface="Arial" pitchFamily="34" charset="0"/>
              </a:rPr>
              <a:t>1</a:t>
            </a:r>
            <a:r>
              <a:rPr lang="en-IE" altLang="en-US" sz="2000" dirty="0">
                <a:latin typeface="Helvetica" pitchFamily="1" charset="0"/>
                <a:ea typeface="Times New Roman" pitchFamily="18" charset="0"/>
                <a:cs typeface="Arial" pitchFamily="34" charset="0"/>
              </a:rPr>
              <a:t> </a:t>
            </a:r>
          </a:p>
          <a:p>
            <a:r>
              <a:rPr lang="en-IE" altLang="en-US" sz="3200" b="1" dirty="0">
                <a:solidFill>
                  <a:schemeClr val="accent3">
                    <a:lumMod val="75000"/>
                  </a:schemeClr>
                </a:solidFill>
                <a:latin typeface="Helvetica" pitchFamily="1" charset="0"/>
                <a:ea typeface="Times New Roman" pitchFamily="18" charset="0"/>
                <a:cs typeface="Arial" pitchFamily="34" charset="0"/>
              </a:rPr>
              <a:t>C </a:t>
            </a:r>
            <a:r>
              <a:rPr lang="en-IE" altLang="en-US" sz="2000" b="1" dirty="0">
                <a:latin typeface="Helvetica" pitchFamily="1" charset="0"/>
                <a:ea typeface="Times New Roman" pitchFamily="18" charset="0"/>
                <a:cs typeface="Arial" pitchFamily="34" charset="0"/>
              </a:rPr>
              <a:t>7</a:t>
            </a:r>
          </a:p>
          <a:p>
            <a:r>
              <a:rPr lang="en-IE" altLang="en-US" sz="3200" b="1" dirty="0">
                <a:solidFill>
                  <a:schemeClr val="accent3">
                    <a:lumMod val="75000"/>
                  </a:schemeClr>
                </a:solidFill>
                <a:latin typeface="Helvetica" pitchFamily="1" charset="0"/>
                <a:ea typeface="Times New Roman" pitchFamily="18" charset="0"/>
                <a:cs typeface="Arial" pitchFamily="34" charset="0"/>
              </a:rPr>
              <a:t>E</a:t>
            </a:r>
            <a:endParaRPr lang="en-IE" altLang="en-US" sz="2000" dirty="0">
              <a:latin typeface="Helvetica" pitchFamily="1" charset="0"/>
              <a:ea typeface="Times New Roman" pitchFamily="18" charset="0"/>
              <a:cs typeface="Arial" pitchFamily="34" charset="0"/>
            </a:endParaRPr>
          </a:p>
        </p:txBody>
      </p:sp>
      <p:sp>
        <p:nvSpPr>
          <p:cNvPr id="8" name="Rectangle 1"/>
          <p:cNvSpPr>
            <a:spLocks noChangeArrowheads="1"/>
          </p:cNvSpPr>
          <p:nvPr/>
        </p:nvSpPr>
        <p:spPr bwMode="auto">
          <a:xfrm>
            <a:off x="8278368" y="1790559"/>
            <a:ext cx="1609344" cy="3046988"/>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spAutoFit/>
          </a:bodyPr>
          <a:lstStyle/>
          <a:p>
            <a:r>
              <a:rPr lang="en-IE" altLang="en-US" sz="3200" b="1" dirty="0">
                <a:solidFill>
                  <a:schemeClr val="accent3">
                    <a:lumMod val="75000"/>
                  </a:schemeClr>
                </a:solidFill>
                <a:latin typeface="Helvetica" pitchFamily="1" charset="0"/>
                <a:ea typeface="Times New Roman" pitchFamily="18" charset="0"/>
                <a:cs typeface="Arial" pitchFamily="34" charset="0"/>
              </a:rPr>
              <a:t>R  </a:t>
            </a:r>
            <a:r>
              <a:rPr lang="en-IE" altLang="en-US" sz="2000" b="1" dirty="0">
                <a:latin typeface="Helvetica" pitchFamily="1" charset="0"/>
                <a:ea typeface="Times New Roman" pitchFamily="18" charset="0"/>
                <a:cs typeface="Arial" pitchFamily="34" charset="0"/>
              </a:rPr>
              <a:t>P</a:t>
            </a:r>
          </a:p>
          <a:p>
            <a:r>
              <a:rPr lang="en-IE" altLang="en-US" sz="3200" b="1" dirty="0">
                <a:solidFill>
                  <a:schemeClr val="accent3">
                    <a:lumMod val="75000"/>
                  </a:schemeClr>
                </a:solidFill>
                <a:latin typeface="Helvetica" pitchFamily="1" charset="0"/>
                <a:ea typeface="Times New Roman" pitchFamily="18" charset="0"/>
                <a:cs typeface="Arial" pitchFamily="34" charset="0"/>
              </a:rPr>
              <a:t>E  </a:t>
            </a:r>
            <a:r>
              <a:rPr lang="en-IE" altLang="en-US" sz="2000" b="1" dirty="0">
                <a:latin typeface="Helvetica" pitchFamily="1" charset="0"/>
                <a:ea typeface="Times New Roman" pitchFamily="18" charset="0"/>
                <a:cs typeface="Arial" pitchFamily="34" charset="0"/>
              </a:rPr>
              <a:t>N</a:t>
            </a:r>
          </a:p>
          <a:p>
            <a:r>
              <a:rPr lang="en-IE" altLang="en-US" sz="3200" b="1" dirty="0">
                <a:solidFill>
                  <a:schemeClr val="accent3">
                    <a:lumMod val="75000"/>
                  </a:schemeClr>
                </a:solidFill>
                <a:latin typeface="Helvetica" pitchFamily="1" charset="0"/>
                <a:ea typeface="Times New Roman" pitchFamily="18" charset="0"/>
                <a:cs typeface="Arial" pitchFamily="34" charset="0"/>
              </a:rPr>
              <a:t>D  </a:t>
            </a:r>
            <a:r>
              <a:rPr lang="en-IE" altLang="en-US" sz="2000" b="1" dirty="0">
                <a:latin typeface="Helvetica" pitchFamily="1" charset="0"/>
                <a:ea typeface="Times New Roman" pitchFamily="18" charset="0"/>
                <a:cs typeface="Arial" pitchFamily="34" charset="0"/>
              </a:rPr>
              <a:t>U</a:t>
            </a:r>
          </a:p>
          <a:p>
            <a:r>
              <a:rPr lang="en-IE" altLang="en-US" sz="3200" b="1" dirty="0">
                <a:solidFill>
                  <a:schemeClr val="accent3">
                    <a:lumMod val="75000"/>
                  </a:schemeClr>
                </a:solidFill>
                <a:latin typeface="Helvetica" pitchFamily="1" charset="0"/>
                <a:ea typeface="Times New Roman" pitchFamily="18" charset="0"/>
                <a:cs typeface="Arial" pitchFamily="34" charset="0"/>
              </a:rPr>
              <a:t>U  1</a:t>
            </a:r>
            <a:r>
              <a:rPr lang="en-IE" altLang="en-US" sz="2000" dirty="0">
                <a:latin typeface="Helvetica" pitchFamily="1" charset="0"/>
                <a:ea typeface="Times New Roman" pitchFamily="18" charset="0"/>
                <a:cs typeface="Arial" pitchFamily="34" charset="0"/>
              </a:rPr>
              <a:t> </a:t>
            </a:r>
          </a:p>
          <a:p>
            <a:r>
              <a:rPr lang="en-IE" altLang="en-US" sz="3200" b="1" dirty="0">
                <a:solidFill>
                  <a:schemeClr val="accent3">
                    <a:lumMod val="75000"/>
                  </a:schemeClr>
                </a:solidFill>
                <a:latin typeface="Helvetica" pitchFamily="1" charset="0"/>
                <a:ea typeface="Times New Roman" pitchFamily="18" charset="0"/>
                <a:cs typeface="Arial" pitchFamily="34" charset="0"/>
              </a:rPr>
              <a:t>C</a:t>
            </a:r>
          </a:p>
          <a:p>
            <a:r>
              <a:rPr lang="en-IE" altLang="en-US" sz="3200" b="1" dirty="0">
                <a:solidFill>
                  <a:schemeClr val="accent3">
                    <a:lumMod val="75000"/>
                  </a:schemeClr>
                </a:solidFill>
                <a:latin typeface="Helvetica" pitchFamily="1" charset="0"/>
                <a:ea typeface="Times New Roman" pitchFamily="18" charset="0"/>
                <a:cs typeface="Arial" pitchFamily="34" charset="0"/>
              </a:rPr>
              <a:t>E</a:t>
            </a:r>
          </a:p>
        </p:txBody>
      </p:sp>
      <p:pic>
        <p:nvPicPr>
          <p:cNvPr id="14" name="Picture 19" descr="star_hg_cl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15093" y="5711077"/>
            <a:ext cx="360479" cy="2984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star_hg_cl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41843" y="3914389"/>
            <a:ext cx="360479" cy="2984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descr="star_hg_cl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14003" y="4426613"/>
            <a:ext cx="360479" cy="298451"/>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9"/>
          <p:cNvSpPr txBox="1"/>
          <p:nvPr/>
        </p:nvSpPr>
        <p:spPr>
          <a:xfrm>
            <a:off x="536448" y="358693"/>
            <a:ext cx="11587048" cy="1015659"/>
          </a:xfrm>
          <a:prstGeom prst="rect">
            <a:avLst/>
          </a:prstGeom>
          <a:noFill/>
        </p:spPr>
        <p:txBody>
          <a:bodyPr wrap="square" lIns="91436" tIns="45718" rIns="91436" bIns="45718" rtlCol="0">
            <a:spAutoFit/>
          </a:bodyPr>
          <a:lstStyle/>
          <a:p>
            <a:r>
              <a:rPr lang="en-US" sz="3200" b="1" i="1" dirty="0">
                <a:solidFill>
                  <a:schemeClr val="accent3">
                    <a:lumMod val="50000"/>
                  </a:schemeClr>
                </a:solidFill>
              </a:rPr>
              <a:t>Objectives of PNU Energy Management </a:t>
            </a:r>
            <a:r>
              <a:rPr lang="en-US" sz="3200" b="1" i="1" dirty="0" smtClean="0">
                <a:solidFill>
                  <a:schemeClr val="accent3">
                    <a:lumMod val="50000"/>
                  </a:schemeClr>
                </a:solidFill>
              </a:rPr>
              <a:t>System</a:t>
            </a:r>
            <a:r>
              <a:rPr lang="ar-SA" sz="3200" b="1" i="1" dirty="0" smtClean="0">
                <a:solidFill>
                  <a:schemeClr val="accent3">
                    <a:lumMod val="50000"/>
                  </a:schemeClr>
                </a:solidFill>
              </a:rPr>
              <a:t> -  </a:t>
            </a:r>
            <a:r>
              <a:rPr lang="en-US" sz="2800" b="1" dirty="0" smtClean="0">
                <a:solidFill>
                  <a:srgbClr val="00B050"/>
                </a:solidFill>
              </a:rPr>
              <a:t>Summary</a:t>
            </a:r>
            <a:endParaRPr lang="en-US" sz="2800" b="1" dirty="0">
              <a:solidFill>
                <a:srgbClr val="00B050"/>
              </a:solidFill>
            </a:endParaRPr>
          </a:p>
          <a:p>
            <a:endParaRPr lang="en-US" sz="2800" b="1" dirty="0">
              <a:solidFill>
                <a:srgbClr val="00B050"/>
              </a:solidFill>
            </a:endParaRPr>
          </a:p>
        </p:txBody>
      </p:sp>
      <p:sp>
        <p:nvSpPr>
          <p:cNvPr id="18" name="Rectangle 17"/>
          <p:cNvSpPr/>
          <p:nvPr/>
        </p:nvSpPr>
        <p:spPr>
          <a:xfrm>
            <a:off x="536448" y="4835410"/>
            <a:ext cx="7843759" cy="1692771"/>
          </a:xfrm>
          <a:prstGeom prst="rect">
            <a:avLst/>
          </a:prstGeom>
        </p:spPr>
        <p:txBody>
          <a:bodyPr wrap="square">
            <a:spAutoFit/>
          </a:bodyPr>
          <a:lstStyle/>
          <a:p>
            <a:pPr algn="just"/>
            <a:r>
              <a:rPr lang="en-US" sz="2600" b="1" dirty="0">
                <a:solidFill>
                  <a:srgbClr val="00B050"/>
                </a:solidFill>
              </a:rPr>
              <a:t>We’re </a:t>
            </a:r>
            <a:r>
              <a:rPr lang="en-US" sz="2600" b="1" dirty="0" smtClean="0">
                <a:solidFill>
                  <a:srgbClr val="00B050"/>
                </a:solidFill>
              </a:rPr>
              <a:t>keen to </a:t>
            </a:r>
            <a:r>
              <a:rPr lang="en-US" sz="2600" b="1" dirty="0">
                <a:solidFill>
                  <a:srgbClr val="00B050"/>
                </a:solidFill>
              </a:rPr>
              <a:t>operate </a:t>
            </a:r>
            <a:r>
              <a:rPr lang="en-US" sz="2600" b="1" dirty="0" smtClean="0">
                <a:solidFill>
                  <a:srgbClr val="00B050"/>
                </a:solidFill>
              </a:rPr>
              <a:t>sustainably </a:t>
            </a:r>
            <a:r>
              <a:rPr lang="en-US" sz="2600" b="1" dirty="0">
                <a:solidFill>
                  <a:srgbClr val="00B050"/>
                </a:solidFill>
              </a:rPr>
              <a:t>through a range of practical strategies. We have </a:t>
            </a:r>
            <a:r>
              <a:rPr lang="en-US" sz="2600" b="1" dirty="0" smtClean="0">
                <a:solidFill>
                  <a:srgbClr val="00B050"/>
                </a:solidFill>
              </a:rPr>
              <a:t>prioritized </a:t>
            </a:r>
            <a:r>
              <a:rPr lang="en-US" sz="2600" b="1" dirty="0">
                <a:solidFill>
                  <a:srgbClr val="00B050"/>
                </a:solidFill>
              </a:rPr>
              <a:t>energy and water consumption, waste management, recycling and transport as key areas for improvement.</a:t>
            </a:r>
          </a:p>
        </p:txBody>
      </p:sp>
    </p:spTree>
    <p:extLst>
      <p:ext uri="{BB962C8B-B14F-4D97-AF65-F5344CB8AC3E}">
        <p14:creationId xmlns:p14="http://schemas.microsoft.com/office/powerpoint/2010/main" val="9183766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6"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290">
                                          <p:stCondLst>
                                            <p:cond delay="0"/>
                                          </p:stCondLst>
                                        </p:cTn>
                                        <p:tgtEl>
                                          <p:spTgt spid="14"/>
                                        </p:tgtEl>
                                      </p:cBhvr>
                                    </p:animEffect>
                                    <p:anim calcmode="lin" valueType="num">
                                      <p:cBhvr>
                                        <p:cTn id="15"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20" dur="13">
                                          <p:stCondLst>
                                            <p:cond delay="325"/>
                                          </p:stCondLst>
                                        </p:cTn>
                                        <p:tgtEl>
                                          <p:spTgt spid="14"/>
                                        </p:tgtEl>
                                      </p:cBhvr>
                                      <p:to x="100000" y="60000"/>
                                    </p:animScale>
                                    <p:animScale>
                                      <p:cBhvr>
                                        <p:cTn id="21" dur="83" decel="50000">
                                          <p:stCondLst>
                                            <p:cond delay="338"/>
                                          </p:stCondLst>
                                        </p:cTn>
                                        <p:tgtEl>
                                          <p:spTgt spid="14"/>
                                        </p:tgtEl>
                                      </p:cBhvr>
                                      <p:to x="100000" y="100000"/>
                                    </p:animScale>
                                    <p:animScale>
                                      <p:cBhvr>
                                        <p:cTn id="22" dur="13">
                                          <p:stCondLst>
                                            <p:cond delay="656"/>
                                          </p:stCondLst>
                                        </p:cTn>
                                        <p:tgtEl>
                                          <p:spTgt spid="14"/>
                                        </p:tgtEl>
                                      </p:cBhvr>
                                      <p:to x="100000" y="80000"/>
                                    </p:animScale>
                                    <p:animScale>
                                      <p:cBhvr>
                                        <p:cTn id="23" dur="83" decel="50000">
                                          <p:stCondLst>
                                            <p:cond delay="669"/>
                                          </p:stCondLst>
                                        </p:cTn>
                                        <p:tgtEl>
                                          <p:spTgt spid="14"/>
                                        </p:tgtEl>
                                      </p:cBhvr>
                                      <p:to x="100000" y="100000"/>
                                    </p:animScale>
                                    <p:animScale>
                                      <p:cBhvr>
                                        <p:cTn id="24" dur="13">
                                          <p:stCondLst>
                                            <p:cond delay="821"/>
                                          </p:stCondLst>
                                        </p:cTn>
                                        <p:tgtEl>
                                          <p:spTgt spid="14"/>
                                        </p:tgtEl>
                                      </p:cBhvr>
                                      <p:to x="100000" y="90000"/>
                                    </p:animScale>
                                    <p:animScale>
                                      <p:cBhvr>
                                        <p:cTn id="25" dur="83" decel="50000">
                                          <p:stCondLst>
                                            <p:cond delay="834"/>
                                          </p:stCondLst>
                                        </p:cTn>
                                        <p:tgtEl>
                                          <p:spTgt spid="14"/>
                                        </p:tgtEl>
                                      </p:cBhvr>
                                      <p:to x="100000" y="100000"/>
                                    </p:animScale>
                                    <p:animScale>
                                      <p:cBhvr>
                                        <p:cTn id="26" dur="13">
                                          <p:stCondLst>
                                            <p:cond delay="904"/>
                                          </p:stCondLst>
                                        </p:cTn>
                                        <p:tgtEl>
                                          <p:spTgt spid="14"/>
                                        </p:tgtEl>
                                      </p:cBhvr>
                                      <p:to x="100000" y="95000"/>
                                    </p:animScale>
                                    <p:animScale>
                                      <p:cBhvr>
                                        <p:cTn id="27" dur="83" decel="50000">
                                          <p:stCondLst>
                                            <p:cond delay="917"/>
                                          </p:stCondLst>
                                        </p:cTn>
                                        <p:tgtEl>
                                          <p:spTgt spid="1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11"/>
                                        </p:tgtEl>
                                      </p:cBhvr>
                                    </p:animEffect>
                                    <p:set>
                                      <p:cBhvr>
                                        <p:cTn id="32" dur="1" fill="hold">
                                          <p:stCondLst>
                                            <p:cond delay="19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p:stCondLst>
                              <p:cond delay="0"/>
                            </p:stCondLst>
                            <p:childTnLst>
                              <p:par>
                                <p:cTn id="42" presetID="26"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80">
                                          <p:stCondLst>
                                            <p:cond delay="0"/>
                                          </p:stCondLst>
                                        </p:cTn>
                                        <p:tgtEl>
                                          <p:spTgt spid="16"/>
                                        </p:tgtEl>
                                      </p:cBhvr>
                                    </p:animEffect>
                                    <p:anim calcmode="lin" valueType="num">
                                      <p:cBhvr>
                                        <p:cTn id="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6" dur="26">
                                          <p:stCondLst>
                                            <p:cond delay="650"/>
                                          </p:stCondLst>
                                        </p:cTn>
                                        <p:tgtEl>
                                          <p:spTgt spid="16"/>
                                        </p:tgtEl>
                                      </p:cBhvr>
                                      <p:to x="100000" y="60000"/>
                                    </p:animScale>
                                    <p:animScale>
                                      <p:cBhvr>
                                        <p:cTn id="67" dur="166" decel="50000">
                                          <p:stCondLst>
                                            <p:cond delay="676"/>
                                          </p:stCondLst>
                                        </p:cTn>
                                        <p:tgtEl>
                                          <p:spTgt spid="16"/>
                                        </p:tgtEl>
                                      </p:cBhvr>
                                      <p:to x="100000" y="100000"/>
                                    </p:animScale>
                                    <p:animScale>
                                      <p:cBhvr>
                                        <p:cTn id="68" dur="26">
                                          <p:stCondLst>
                                            <p:cond delay="1312"/>
                                          </p:stCondLst>
                                        </p:cTn>
                                        <p:tgtEl>
                                          <p:spTgt spid="16"/>
                                        </p:tgtEl>
                                      </p:cBhvr>
                                      <p:to x="100000" y="80000"/>
                                    </p:animScale>
                                    <p:animScale>
                                      <p:cBhvr>
                                        <p:cTn id="69" dur="166" decel="50000">
                                          <p:stCondLst>
                                            <p:cond delay="1338"/>
                                          </p:stCondLst>
                                        </p:cTn>
                                        <p:tgtEl>
                                          <p:spTgt spid="16"/>
                                        </p:tgtEl>
                                      </p:cBhvr>
                                      <p:to x="100000" y="100000"/>
                                    </p:animScale>
                                    <p:animScale>
                                      <p:cBhvr>
                                        <p:cTn id="70" dur="26">
                                          <p:stCondLst>
                                            <p:cond delay="1642"/>
                                          </p:stCondLst>
                                        </p:cTn>
                                        <p:tgtEl>
                                          <p:spTgt spid="16"/>
                                        </p:tgtEl>
                                      </p:cBhvr>
                                      <p:to x="100000" y="90000"/>
                                    </p:animScale>
                                    <p:animScale>
                                      <p:cBhvr>
                                        <p:cTn id="71" dur="166" decel="50000">
                                          <p:stCondLst>
                                            <p:cond delay="1668"/>
                                          </p:stCondLst>
                                        </p:cTn>
                                        <p:tgtEl>
                                          <p:spTgt spid="16"/>
                                        </p:tgtEl>
                                      </p:cBhvr>
                                      <p:to x="100000" y="100000"/>
                                    </p:animScale>
                                    <p:animScale>
                                      <p:cBhvr>
                                        <p:cTn id="72" dur="26">
                                          <p:stCondLst>
                                            <p:cond delay="1808"/>
                                          </p:stCondLst>
                                        </p:cTn>
                                        <p:tgtEl>
                                          <p:spTgt spid="16"/>
                                        </p:tgtEl>
                                      </p:cBhvr>
                                      <p:to x="100000" y="95000"/>
                                    </p:animScale>
                                    <p:animScale>
                                      <p:cBhvr>
                                        <p:cTn id="73"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1" grpId="0"/>
      <p:bldP spid="11" grpId="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confrence book\3.jpg"/>
          <p:cNvPicPr>
            <a:picLocks noChangeAspect="1" noChangeArrowheads="1"/>
          </p:cNvPicPr>
          <p:nvPr/>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0" y="-43050"/>
            <a:ext cx="12192000" cy="6901050"/>
          </a:xfrm>
          <a:prstGeom prst="rect">
            <a:avLst/>
          </a:prstGeom>
          <a:noFill/>
        </p:spPr>
      </p:pic>
      <p:sp>
        <p:nvSpPr>
          <p:cNvPr id="3" name="Subtitle 2"/>
          <p:cNvSpPr txBox="1">
            <a:spLocks/>
          </p:cNvSpPr>
          <p:nvPr/>
        </p:nvSpPr>
        <p:spPr>
          <a:xfrm>
            <a:off x="609600" y="969396"/>
            <a:ext cx="10363200" cy="1752600"/>
          </a:xfrm>
          <a:prstGeom prst="rect">
            <a:avLst/>
          </a:prstGeom>
        </p:spPr>
        <p:txBody>
          <a:bodyPr>
            <a:normAutofit/>
          </a:bodyPr>
          <a:lstStyle>
            <a:lvl1pPr marL="407978" indent="-407978" algn="l" defTabSz="1087942"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3955" indent="-339981" algn="l" defTabSz="108794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9931" indent="-271985" algn="l" defTabSz="108794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3900"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7872"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184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5814"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9787"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3759" indent="-271985" algn="l" defTabSz="108794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gn="ctr">
              <a:buNone/>
            </a:pPr>
            <a:r>
              <a:rPr lang="en-US" sz="8800" dirty="0" smtClean="0">
                <a:solidFill>
                  <a:schemeClr val="bg1"/>
                </a:solidFill>
                <a:latin typeface="Arabic Typesetting" panose="03020402040406030203" pitchFamily="66" charset="-78"/>
                <a:cs typeface="Arabic Typesetting" panose="03020402040406030203" pitchFamily="66" charset="-78"/>
              </a:rPr>
              <a:t>Questions ?</a:t>
            </a:r>
            <a:endParaRPr lang="en-US" sz="8800" dirty="0">
              <a:solidFill>
                <a:schemeClr val="bg1"/>
              </a:solidFill>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1027043" y="6193224"/>
            <a:ext cx="10137914" cy="707826"/>
          </a:xfrm>
          <a:prstGeom prst="rect">
            <a:avLst/>
          </a:prstGeom>
          <a:noFill/>
        </p:spPr>
        <p:txBody>
          <a:bodyPr wrap="square" lIns="91378" tIns="45690" rIns="91378" bIns="45690" rtlCol="0">
            <a:spAutoFit/>
          </a:bodyPr>
          <a:lstStyle/>
          <a:p>
            <a:r>
              <a:rPr lang="en-US" sz="4000" b="1" dirty="0">
                <a:solidFill>
                  <a:srgbClr val="42712F"/>
                </a:solidFill>
              </a:rPr>
              <a:t>P</a:t>
            </a:r>
            <a:r>
              <a:rPr lang="en-US" sz="4000" b="1" dirty="0">
                <a:solidFill>
                  <a:schemeClr val="bg1"/>
                </a:solidFill>
              </a:rPr>
              <a:t>rincess </a:t>
            </a:r>
            <a:r>
              <a:rPr lang="en-US" sz="4000" b="1" dirty="0" smtClean="0">
                <a:solidFill>
                  <a:srgbClr val="42712F"/>
                </a:solidFill>
              </a:rPr>
              <a:t>N</a:t>
            </a:r>
            <a:r>
              <a:rPr lang="en-US" sz="4000" b="1" dirty="0" smtClean="0">
                <a:solidFill>
                  <a:schemeClr val="bg1"/>
                </a:solidFill>
              </a:rPr>
              <a:t>orah bint abdulrahman </a:t>
            </a:r>
            <a:r>
              <a:rPr lang="en-US" sz="4000" b="1" dirty="0">
                <a:solidFill>
                  <a:srgbClr val="42712F"/>
                </a:solidFill>
              </a:rPr>
              <a:t>U</a:t>
            </a:r>
            <a:r>
              <a:rPr lang="en-US" sz="4000" b="1" dirty="0">
                <a:solidFill>
                  <a:schemeClr val="bg1"/>
                </a:solidFill>
              </a:rPr>
              <a:t>niversity</a:t>
            </a:r>
          </a:p>
        </p:txBody>
      </p:sp>
    </p:spTree>
    <p:extLst>
      <p:ext uri="{BB962C8B-B14F-4D97-AF65-F5344CB8AC3E}">
        <p14:creationId xmlns:p14="http://schemas.microsoft.com/office/powerpoint/2010/main" val="389897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3" name="Subtitle 2"/>
          <p:cNvSpPr>
            <a:spLocks noGrp="1"/>
          </p:cNvSpPr>
          <p:nvPr>
            <p:ph type="subTitle" idx="1"/>
          </p:nvPr>
        </p:nvSpPr>
        <p:spPr>
          <a:xfrm>
            <a:off x="914400" y="2563599"/>
            <a:ext cx="10363200" cy="1752600"/>
          </a:xfrm>
        </p:spPr>
        <p:txBody>
          <a:bodyPr>
            <a:normAutofit/>
          </a:bodyPr>
          <a:lstStyle/>
          <a:p>
            <a:r>
              <a:rPr lang="en-US" sz="6000" b="1" dirty="0">
                <a:solidFill>
                  <a:srgbClr val="00B050"/>
                </a:solidFill>
              </a:rPr>
              <a:t>Introduction</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59808" y="3816096"/>
            <a:ext cx="3072384" cy="1653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820" y="5498592"/>
            <a:ext cx="11773181"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Tree>
    <p:extLst>
      <p:ext uri="{BB962C8B-B14F-4D97-AF65-F5344CB8AC3E}">
        <p14:creationId xmlns:p14="http://schemas.microsoft.com/office/powerpoint/2010/main" val="26080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9" name="Rectangle 3"/>
          <p:cNvSpPr>
            <a:spLocks noChangeArrowheads="1"/>
          </p:cNvSpPr>
          <p:nvPr/>
        </p:nvSpPr>
        <p:spPr bwMode="auto">
          <a:xfrm>
            <a:off x="525998" y="2263993"/>
            <a:ext cx="11666002" cy="3864731"/>
          </a:xfrm>
          <a:prstGeom prst="rect">
            <a:avLst/>
          </a:prstGeom>
          <a:noFill/>
          <a:ln w="9525">
            <a:noFill/>
            <a:miter lim="800000"/>
            <a:headEnd/>
            <a:tailEnd/>
          </a:ln>
        </p:spPr>
        <p:txBody>
          <a:bodyPr wrap="square" lIns="108789" tIns="54397" rIns="108789" bIns="54397" anchor="ctr">
            <a:spAutoFit/>
          </a:bodyPr>
          <a:lstStyle/>
          <a:p>
            <a:pPr marL="549614" indent="-549614" algn="justLow" defTabSz="1087890">
              <a:buFont typeface="Wingdings" panose="05000000000000000000" pitchFamily="2" charset="2"/>
              <a:buChar char="q"/>
            </a:pPr>
            <a:r>
              <a:rPr lang="en-US" sz="2400" b="1" dirty="0" smtClean="0">
                <a:solidFill>
                  <a:srgbClr val="00B050"/>
                </a:solidFill>
              </a:rPr>
              <a:t>The </a:t>
            </a:r>
            <a:r>
              <a:rPr lang="en-US" sz="2400" b="1" dirty="0">
                <a:solidFill>
                  <a:srgbClr val="00B050"/>
                </a:solidFill>
              </a:rPr>
              <a:t>biggest university </a:t>
            </a:r>
            <a:r>
              <a:rPr lang="en-US" sz="2400" dirty="0">
                <a:solidFill>
                  <a:prstClr val="black"/>
                </a:solidFill>
              </a:rPr>
              <a:t>in the world to be dedicated for women only (60,000 students</a:t>
            </a:r>
            <a:r>
              <a:rPr lang="en-US" sz="2400" dirty="0" smtClean="0">
                <a:solidFill>
                  <a:prstClr val="black"/>
                </a:solidFill>
              </a:rPr>
              <a:t>) that encompasses specialties ranging from </a:t>
            </a:r>
            <a:r>
              <a:rPr lang="en-GB" sz="2400" dirty="0" smtClean="0">
                <a:solidFill>
                  <a:prstClr val="black"/>
                </a:solidFill>
              </a:rPr>
              <a:t>liberal arts, science, medical faculties.</a:t>
            </a:r>
            <a:endParaRPr lang="en-US" sz="2400" dirty="0">
              <a:solidFill>
                <a:prstClr val="black"/>
              </a:solidFill>
            </a:endParaRPr>
          </a:p>
          <a:p>
            <a:pPr marL="549614" indent="-549614" algn="justLow" defTabSz="1087890">
              <a:buFont typeface="Wingdings" panose="05000000000000000000" pitchFamily="2" charset="2"/>
              <a:buChar char="q"/>
            </a:pPr>
            <a:r>
              <a:rPr lang="en-US" sz="2400" dirty="0" smtClean="0">
                <a:solidFill>
                  <a:prstClr val="black"/>
                </a:solidFill>
              </a:rPr>
              <a:t>The campus is </a:t>
            </a:r>
            <a:r>
              <a:rPr lang="en-US" sz="2400" dirty="0">
                <a:solidFill>
                  <a:prstClr val="black"/>
                </a:solidFill>
              </a:rPr>
              <a:t>designed to have the most </a:t>
            </a:r>
            <a:r>
              <a:rPr lang="en-US" sz="2400" b="1" dirty="0">
                <a:solidFill>
                  <a:srgbClr val="00B050"/>
                </a:solidFill>
              </a:rPr>
              <a:t>flexibility</a:t>
            </a:r>
            <a:r>
              <a:rPr lang="en-US" sz="2400" dirty="0">
                <a:solidFill>
                  <a:prstClr val="black"/>
                </a:solidFill>
              </a:rPr>
              <a:t> for ease of future adaptation </a:t>
            </a:r>
          </a:p>
          <a:p>
            <a:pPr marL="549614" indent="-549614" algn="justLow" defTabSz="1087890">
              <a:buFont typeface="Wingdings" panose="05000000000000000000" pitchFamily="2" charset="2"/>
              <a:buChar char="q"/>
            </a:pPr>
            <a:r>
              <a:rPr lang="en-GB" sz="2400" dirty="0" smtClean="0">
                <a:solidFill>
                  <a:prstClr val="black"/>
                </a:solidFill>
              </a:rPr>
              <a:t>The </a:t>
            </a:r>
            <a:r>
              <a:rPr lang="en-GB" sz="2400" dirty="0">
                <a:solidFill>
                  <a:prstClr val="black"/>
                </a:solidFill>
              </a:rPr>
              <a:t>project </a:t>
            </a:r>
            <a:r>
              <a:rPr lang="en-GB" sz="2400" dirty="0" smtClean="0">
                <a:solidFill>
                  <a:prstClr val="black"/>
                </a:solidFill>
              </a:rPr>
              <a:t>architectural </a:t>
            </a:r>
            <a:r>
              <a:rPr lang="en-GB" sz="2400" dirty="0">
                <a:solidFill>
                  <a:prstClr val="black"/>
                </a:solidFill>
              </a:rPr>
              <a:t>character is design with a </a:t>
            </a:r>
            <a:r>
              <a:rPr lang="en-GB" sz="2400" b="1" dirty="0">
                <a:solidFill>
                  <a:srgbClr val="00B050"/>
                </a:solidFill>
              </a:rPr>
              <a:t>modernized Islamic vocabulary</a:t>
            </a:r>
            <a:r>
              <a:rPr lang="en-GB" sz="2400" dirty="0">
                <a:solidFill>
                  <a:prstClr val="black"/>
                </a:solidFill>
              </a:rPr>
              <a:t>.</a:t>
            </a:r>
          </a:p>
          <a:p>
            <a:pPr marL="549614" indent="-549614" algn="justLow" defTabSz="1087890">
              <a:buFont typeface="Wingdings" panose="05000000000000000000" pitchFamily="2" charset="2"/>
              <a:buChar char="q"/>
            </a:pPr>
            <a:r>
              <a:rPr lang="en-GB" sz="2400" dirty="0">
                <a:solidFill>
                  <a:prstClr val="black"/>
                </a:solidFill>
              </a:rPr>
              <a:t>The project design utilizes the most </a:t>
            </a:r>
            <a:r>
              <a:rPr lang="en-GB" sz="2400" b="1" dirty="0">
                <a:solidFill>
                  <a:srgbClr val="00B050"/>
                </a:solidFill>
              </a:rPr>
              <a:t>up to date  </a:t>
            </a:r>
            <a:r>
              <a:rPr lang="en-GB" sz="2400" dirty="0">
                <a:solidFill>
                  <a:prstClr val="black"/>
                </a:solidFill>
              </a:rPr>
              <a:t>and </a:t>
            </a:r>
            <a:r>
              <a:rPr lang="en-GB" sz="2400" b="1" dirty="0">
                <a:solidFill>
                  <a:srgbClr val="00B050"/>
                </a:solidFill>
              </a:rPr>
              <a:t>state of the art </a:t>
            </a:r>
            <a:r>
              <a:rPr lang="en-GB" sz="2400" dirty="0">
                <a:solidFill>
                  <a:prstClr val="black"/>
                </a:solidFill>
              </a:rPr>
              <a:t>technology for both </a:t>
            </a:r>
            <a:r>
              <a:rPr lang="en-GB" sz="2400" dirty="0" smtClean="0">
                <a:solidFill>
                  <a:prstClr val="black"/>
                </a:solidFill>
              </a:rPr>
              <a:t>educational</a:t>
            </a:r>
            <a:r>
              <a:rPr lang="en-GB" sz="2000" dirty="0" smtClean="0">
                <a:solidFill>
                  <a:prstClr val="black"/>
                </a:solidFill>
              </a:rPr>
              <a:t> </a:t>
            </a:r>
            <a:r>
              <a:rPr lang="en-GB" sz="2400" dirty="0">
                <a:solidFill>
                  <a:prstClr val="black"/>
                </a:solidFill>
              </a:rPr>
              <a:t>spaces and facilities and for the systems used in the project.</a:t>
            </a:r>
          </a:p>
          <a:p>
            <a:pPr marL="549614" indent="-549614" algn="justLow" defTabSz="1087890">
              <a:buFont typeface="Wingdings" panose="05000000000000000000" pitchFamily="2" charset="2"/>
              <a:buChar char="q"/>
            </a:pPr>
            <a:r>
              <a:rPr lang="en-GB" sz="2400" dirty="0" smtClean="0">
                <a:solidFill>
                  <a:prstClr val="black"/>
                </a:solidFill>
              </a:rPr>
              <a:t>The campus was </a:t>
            </a:r>
            <a:r>
              <a:rPr lang="en-GB" sz="2400" dirty="0">
                <a:solidFill>
                  <a:prstClr val="black"/>
                </a:solidFill>
              </a:rPr>
              <a:t>designed according to the </a:t>
            </a:r>
            <a:r>
              <a:rPr lang="en-GB" sz="2400" b="1" dirty="0">
                <a:solidFill>
                  <a:srgbClr val="00B050"/>
                </a:solidFill>
              </a:rPr>
              <a:t>highest standards </a:t>
            </a:r>
            <a:r>
              <a:rPr lang="en-GB" sz="2400" dirty="0">
                <a:solidFill>
                  <a:prstClr val="black"/>
                </a:solidFill>
              </a:rPr>
              <a:t>and taking into consideration </a:t>
            </a:r>
            <a:r>
              <a:rPr lang="en-GB" sz="2400" b="1" dirty="0">
                <a:solidFill>
                  <a:srgbClr val="00B050"/>
                </a:solidFill>
              </a:rPr>
              <a:t>sustainability</a:t>
            </a:r>
            <a:r>
              <a:rPr lang="en-GB" sz="2400" dirty="0">
                <a:solidFill>
                  <a:prstClr val="black"/>
                </a:solidFill>
              </a:rPr>
              <a:t> and </a:t>
            </a:r>
            <a:r>
              <a:rPr lang="en-GB" sz="2400" b="1" dirty="0">
                <a:solidFill>
                  <a:srgbClr val="00B050"/>
                </a:solidFill>
              </a:rPr>
              <a:t>LEED</a:t>
            </a:r>
            <a:r>
              <a:rPr lang="en-GB" sz="2400" dirty="0">
                <a:solidFill>
                  <a:prstClr val="black"/>
                </a:solidFill>
              </a:rPr>
              <a:t> requirements.</a:t>
            </a:r>
          </a:p>
          <a:p>
            <a:pPr marL="549614" indent="-549614" algn="justLow" defTabSz="1087890">
              <a:buFont typeface="Wingdings" panose="05000000000000000000" pitchFamily="2" charset="2"/>
              <a:buChar char="q"/>
            </a:pPr>
            <a:r>
              <a:rPr lang="en-GB" sz="2400" dirty="0" smtClean="0">
                <a:solidFill>
                  <a:prstClr val="black"/>
                </a:solidFill>
              </a:rPr>
              <a:t>The campus has </a:t>
            </a:r>
            <a:r>
              <a:rPr lang="en-GB" sz="2400" b="1" dirty="0">
                <a:solidFill>
                  <a:srgbClr val="00B050"/>
                </a:solidFill>
              </a:rPr>
              <a:t>an Automated People Mover  </a:t>
            </a:r>
            <a:r>
              <a:rPr lang="en-GB" sz="2400" dirty="0">
                <a:solidFill>
                  <a:prstClr val="black"/>
                </a:solidFill>
              </a:rPr>
              <a:t>System (APM) serving most of the project components.</a:t>
            </a:r>
            <a:endParaRPr lang="en-US" sz="2400" dirty="0">
              <a:solidFill>
                <a:prstClr val="black"/>
              </a:solidFill>
            </a:endParaRPr>
          </a:p>
        </p:txBody>
      </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572508" y="178589"/>
            <a:ext cx="8525261" cy="555511"/>
          </a:xfrm>
          <a:prstGeom prst="rect">
            <a:avLst/>
          </a:prstGeom>
          <a:noFill/>
        </p:spPr>
        <p:txBody>
          <a:bodyPr wrap="square" lIns="77691" tIns="38847" rIns="77691" bIns="38847" rtlCol="0">
            <a:spAutoFit/>
          </a:bodyPr>
          <a:lstStyle/>
          <a:p>
            <a:pPr defTabSz="1087890"/>
            <a:r>
              <a:rPr lang="en-US" sz="3100" b="1" dirty="0">
                <a:solidFill>
                  <a:schemeClr val="accent3">
                    <a:lumMod val="75000"/>
                  </a:schemeClr>
                </a:solidFill>
              </a:rPr>
              <a:t>Introduction</a:t>
            </a:r>
          </a:p>
        </p:txBody>
      </p:sp>
      <p:sp>
        <p:nvSpPr>
          <p:cNvPr id="12" name="Rectangle 3"/>
          <p:cNvSpPr>
            <a:spLocks noChangeArrowheads="1"/>
          </p:cNvSpPr>
          <p:nvPr/>
        </p:nvSpPr>
        <p:spPr bwMode="auto">
          <a:xfrm>
            <a:off x="572508" y="751098"/>
            <a:ext cx="11619492" cy="1217852"/>
          </a:xfrm>
          <a:prstGeom prst="rect">
            <a:avLst/>
          </a:prstGeom>
          <a:noFill/>
          <a:ln w="9525">
            <a:noFill/>
            <a:miter lim="800000"/>
            <a:headEnd/>
            <a:tailEnd/>
          </a:ln>
        </p:spPr>
        <p:txBody>
          <a:bodyPr wrap="square" lIns="108789" tIns="54397" rIns="108789" bIns="54397" anchor="ctr">
            <a:spAutoFit/>
          </a:bodyPr>
          <a:lstStyle/>
          <a:p>
            <a:pPr algn="justLow" defTabSz="1087890"/>
            <a:r>
              <a:rPr lang="en-US" sz="2400" dirty="0">
                <a:solidFill>
                  <a:prstClr val="black"/>
                </a:solidFill>
              </a:rPr>
              <a:t>PNU is </a:t>
            </a:r>
            <a:r>
              <a:rPr lang="en-US" sz="2400" dirty="0" smtClean="0">
                <a:solidFill>
                  <a:prstClr val="black"/>
                </a:solidFill>
              </a:rPr>
              <a:t>one </a:t>
            </a:r>
            <a:r>
              <a:rPr lang="en-US" sz="2400" dirty="0">
                <a:solidFill>
                  <a:prstClr val="black"/>
                </a:solidFill>
              </a:rPr>
              <a:t>of the </a:t>
            </a:r>
            <a:r>
              <a:rPr lang="en-US" sz="2400" dirty="0" smtClean="0">
                <a:solidFill>
                  <a:prstClr val="black"/>
                </a:solidFill>
              </a:rPr>
              <a:t>biggest female </a:t>
            </a:r>
            <a:r>
              <a:rPr lang="en-US" sz="2400" dirty="0">
                <a:solidFill>
                  <a:prstClr val="black"/>
                </a:solidFill>
              </a:rPr>
              <a:t>universities in the world and has the largest utilities plants over the Middle East. </a:t>
            </a:r>
            <a:r>
              <a:rPr lang="en-US" sz="2400" dirty="0" smtClean="0">
                <a:solidFill>
                  <a:prstClr val="black"/>
                </a:solidFill>
              </a:rPr>
              <a:t>There is a need to have </a:t>
            </a:r>
            <a:r>
              <a:rPr lang="en-US" sz="2400" dirty="0">
                <a:solidFill>
                  <a:prstClr val="black"/>
                </a:solidFill>
              </a:rPr>
              <a:t>an efficient operation to save the campus assets and </a:t>
            </a:r>
            <a:r>
              <a:rPr lang="en-US" sz="2400" dirty="0" smtClean="0">
                <a:solidFill>
                  <a:prstClr val="black"/>
                </a:solidFill>
              </a:rPr>
              <a:t>reduce costs.</a:t>
            </a:r>
            <a:endParaRPr lang="en-US" sz="2400" dirty="0">
              <a:solidFill>
                <a:prstClr val="black"/>
              </a:solidFill>
            </a:endParaRPr>
          </a:p>
        </p:txBody>
      </p:sp>
    </p:spTree>
    <p:extLst>
      <p:ext uri="{BB962C8B-B14F-4D97-AF65-F5344CB8AC3E}">
        <p14:creationId xmlns:p14="http://schemas.microsoft.com/office/powerpoint/2010/main" val="325297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572508" y="178589"/>
            <a:ext cx="8525261" cy="555506"/>
          </a:xfrm>
          <a:prstGeom prst="rect">
            <a:avLst/>
          </a:prstGeom>
          <a:noFill/>
        </p:spPr>
        <p:txBody>
          <a:bodyPr wrap="square" lIns="77691" tIns="38847" rIns="77691" bIns="38847" rtlCol="0">
            <a:spAutoFit/>
          </a:bodyPr>
          <a:lstStyle/>
          <a:p>
            <a:pPr defTabSz="1087890"/>
            <a:r>
              <a:rPr lang="en-US" sz="3100" b="1" dirty="0">
                <a:solidFill>
                  <a:schemeClr val="accent3">
                    <a:lumMod val="75000"/>
                  </a:schemeClr>
                </a:solidFill>
              </a:rPr>
              <a:t>Building Designs at PNU</a:t>
            </a:r>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72509" y="881359"/>
            <a:ext cx="3746827" cy="27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474464" y="910889"/>
            <a:ext cx="3407086" cy="275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72510" y="3811018"/>
            <a:ext cx="3746826" cy="29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474464" y="3811018"/>
            <a:ext cx="3407086" cy="29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8048724" y="910889"/>
            <a:ext cx="3902047" cy="275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8048724" y="3811017"/>
            <a:ext cx="3902047" cy="29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85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391886" y="16"/>
            <a:ext cx="8525261" cy="555506"/>
          </a:xfrm>
          <a:prstGeom prst="rect">
            <a:avLst/>
          </a:prstGeom>
          <a:noFill/>
        </p:spPr>
        <p:txBody>
          <a:bodyPr wrap="square" lIns="77691" tIns="38847" rIns="77691" bIns="38847" rtlCol="0">
            <a:spAutoFit/>
          </a:bodyPr>
          <a:lstStyle/>
          <a:p>
            <a:pPr defTabSz="1087890"/>
            <a:r>
              <a:rPr lang="en-US" sz="3100" b="1" dirty="0" smtClean="0">
                <a:solidFill>
                  <a:schemeClr val="accent3">
                    <a:lumMod val="75000"/>
                  </a:schemeClr>
                </a:solidFill>
              </a:rPr>
              <a:t>About PNU Campus</a:t>
            </a:r>
            <a:endParaRPr lang="en-US" sz="3100" b="1" dirty="0">
              <a:solidFill>
                <a:schemeClr val="accent3">
                  <a:lumMod val="7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638062933"/>
              </p:ext>
            </p:extLst>
          </p:nvPr>
        </p:nvGraphicFramePr>
        <p:xfrm>
          <a:off x="457200" y="555527"/>
          <a:ext cx="11734800" cy="6144648"/>
        </p:xfrm>
        <a:graphic>
          <a:graphicData uri="http://schemas.openxmlformats.org/drawingml/2006/table">
            <a:tbl>
              <a:tblPr/>
              <a:tblGrid>
                <a:gridCol w="4477754"/>
                <a:gridCol w="5714226"/>
                <a:gridCol w="1542820"/>
              </a:tblGrid>
              <a:tr h="306480">
                <a:tc>
                  <a:txBody>
                    <a:bodyPr/>
                    <a:lstStyle/>
                    <a:p>
                      <a:pPr algn="ctr" rtl="0" fontAlgn="ctr"/>
                      <a:r>
                        <a:rPr lang="en-US" sz="1900" b="0" i="0" u="none" strike="noStrike" dirty="0">
                          <a:solidFill>
                            <a:schemeClr val="bg1"/>
                          </a:solidFill>
                          <a:latin typeface="Arial"/>
                        </a:rPr>
                        <a:t>Description</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12F"/>
                    </a:solidFill>
                  </a:tcPr>
                </a:tc>
                <a:tc>
                  <a:txBody>
                    <a:bodyPr/>
                    <a:lstStyle/>
                    <a:p>
                      <a:pPr algn="ctr" rtl="0" fontAlgn="ctr"/>
                      <a:r>
                        <a:rPr lang="en-US" sz="1900" b="0" i="0" u="none" strike="noStrike" dirty="0">
                          <a:solidFill>
                            <a:schemeClr val="bg1"/>
                          </a:solidFill>
                          <a:latin typeface="Arial"/>
                        </a:rPr>
                        <a:t>Item </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12F"/>
                    </a:solidFill>
                  </a:tcPr>
                </a:tc>
                <a:tc>
                  <a:txBody>
                    <a:bodyPr/>
                    <a:lstStyle/>
                    <a:p>
                      <a:pPr algn="ctr" rtl="0" fontAlgn="ctr"/>
                      <a:r>
                        <a:rPr lang="en-US" sz="1900" b="0" i="0" u="none" strike="noStrike" dirty="0">
                          <a:solidFill>
                            <a:schemeClr val="bg1"/>
                          </a:solidFill>
                          <a:latin typeface="Arial"/>
                        </a:rPr>
                        <a:t> Quantities </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12F"/>
                    </a:solidFill>
                  </a:tcPr>
                </a:tc>
              </a:tr>
              <a:tr h="276198">
                <a:tc rowSpan="3">
                  <a:txBody>
                    <a:bodyPr/>
                    <a:lstStyle/>
                    <a:p>
                      <a:pPr algn="l" rtl="0" fontAlgn="ctr"/>
                      <a:r>
                        <a:rPr lang="en-US" sz="1800" b="0" i="0" u="none" strike="noStrike" dirty="0">
                          <a:solidFill>
                            <a:srgbClr val="000000"/>
                          </a:solidFill>
                          <a:latin typeface="Arial"/>
                        </a:rPr>
                        <a:t>General</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800" b="0" i="0" u="none" strike="noStrike" dirty="0">
                          <a:solidFill>
                            <a:srgbClr val="000000"/>
                          </a:solidFill>
                          <a:latin typeface="Arial"/>
                        </a:rPr>
                        <a:t>Site Area  (m</a:t>
                      </a:r>
                      <a:r>
                        <a:rPr lang="en-US" sz="1800" b="0" i="0" u="none" strike="noStrike" baseline="30000" dirty="0">
                          <a:solidFill>
                            <a:srgbClr val="000000"/>
                          </a:solidFill>
                          <a:latin typeface="Arial"/>
                        </a:rPr>
                        <a:t>2</a:t>
                      </a:r>
                      <a:r>
                        <a:rPr lang="en-US" sz="1800" b="0" i="0" u="none" strike="noStrike" dirty="0">
                          <a:solidFill>
                            <a:srgbClr val="000000"/>
                          </a:solidFill>
                          <a:latin typeface="Arial"/>
                        </a:rPr>
                        <a:t>)</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800" b="0" i="0" u="none" strike="noStrike" dirty="0">
                          <a:solidFill>
                            <a:srgbClr val="000000"/>
                          </a:solidFill>
                          <a:latin typeface="Calibri"/>
                        </a:rPr>
                        <a:t>8,000,000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76198">
                <a:tc vMerge="1">
                  <a:txBody>
                    <a:bodyPr/>
                    <a:lstStyle/>
                    <a:p>
                      <a:endParaRPr lang="en-US"/>
                    </a:p>
                  </a:txBody>
                  <a:tcPr/>
                </a:tc>
                <a:tc>
                  <a:txBody>
                    <a:bodyPr/>
                    <a:lstStyle/>
                    <a:p>
                      <a:pPr algn="l" rtl="0" fontAlgn="ctr"/>
                      <a:r>
                        <a:rPr lang="en-US" sz="1800" b="0" i="0" u="none" strike="noStrike" dirty="0">
                          <a:solidFill>
                            <a:srgbClr val="000000"/>
                          </a:solidFill>
                          <a:latin typeface="Arial"/>
                        </a:rPr>
                        <a:t>Total Build up Area (m</a:t>
                      </a:r>
                      <a:r>
                        <a:rPr lang="en-US" sz="1800" b="0" i="0" u="none" strike="noStrike" baseline="30000" dirty="0">
                          <a:solidFill>
                            <a:srgbClr val="000000"/>
                          </a:solidFill>
                          <a:latin typeface="Arial"/>
                        </a:rPr>
                        <a:t>2</a:t>
                      </a:r>
                      <a:r>
                        <a:rPr lang="en-US" sz="1800" b="0" i="0" u="none" strike="noStrike" dirty="0">
                          <a:solidFill>
                            <a:srgbClr val="000000"/>
                          </a:solidFill>
                          <a:latin typeface="Arial"/>
                        </a:rPr>
                        <a:t>)</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800" b="0" i="0" u="none" strike="noStrike" dirty="0">
                          <a:solidFill>
                            <a:srgbClr val="000000"/>
                          </a:solidFill>
                          <a:latin typeface="Calibri"/>
                        </a:rPr>
                        <a:t>3,000,000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76198">
                <a:tc vMerge="1">
                  <a:txBody>
                    <a:bodyPr/>
                    <a:lstStyle/>
                    <a:p>
                      <a:endParaRPr lang="en-US"/>
                    </a:p>
                  </a:txBody>
                  <a:tcPr/>
                </a:tc>
                <a:tc>
                  <a:txBody>
                    <a:bodyPr/>
                    <a:lstStyle/>
                    <a:p>
                      <a:pPr algn="l" rtl="0" fontAlgn="ctr"/>
                      <a:r>
                        <a:rPr lang="en-US" sz="1800" b="0" i="0" u="none" strike="noStrike" dirty="0">
                          <a:solidFill>
                            <a:srgbClr val="000000"/>
                          </a:solidFill>
                          <a:latin typeface="Arial"/>
                        </a:rPr>
                        <a:t>Number of Students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800" b="0" i="0" u="none" strike="noStrike" dirty="0">
                          <a:solidFill>
                            <a:srgbClr val="000000"/>
                          </a:solidFill>
                          <a:latin typeface="Calibri"/>
                        </a:rPr>
                        <a:t>60,000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54689">
                <a:tc>
                  <a:txBody>
                    <a:bodyPr/>
                    <a:lstStyle/>
                    <a:p>
                      <a:pPr algn="l" rtl="0" fontAlgn="ctr"/>
                      <a:r>
                        <a:rPr lang="en-US" sz="1800" b="0" i="0" u="none" strike="noStrike" dirty="0">
                          <a:solidFill>
                            <a:srgbClr val="000000"/>
                          </a:solidFill>
                          <a:latin typeface="Arial"/>
                        </a:rPr>
                        <a:t>Academic Colleges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a:solidFill>
                            <a:srgbClr val="000000"/>
                          </a:solidFill>
                          <a:latin typeface="Arial"/>
                        </a:rPr>
                        <a:t>Total number of Lecture Halls &amp; Classrooms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540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Health Schools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a:solidFill>
                            <a:srgbClr val="000000"/>
                          </a:solidFill>
                          <a:latin typeface="Arial"/>
                        </a:rPr>
                        <a:t>Total number of Lecture Halls &amp; Classrooms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174</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rowSpan="2">
                  <a:txBody>
                    <a:bodyPr/>
                    <a:lstStyle/>
                    <a:p>
                      <a:pPr algn="l" rtl="0" fontAlgn="ctr"/>
                      <a:r>
                        <a:rPr lang="en-US" sz="1800" b="0" i="0" u="none" strike="noStrike" dirty="0">
                          <a:solidFill>
                            <a:srgbClr val="000000"/>
                          </a:solidFill>
                          <a:latin typeface="Arial"/>
                        </a:rPr>
                        <a:t>Single Student Housing</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n-US" sz="1800" b="0" i="0" u="none" strike="noStrike" dirty="0">
                          <a:solidFill>
                            <a:srgbClr val="000000"/>
                          </a:solidFill>
                          <a:latin typeface="Arial"/>
                        </a:rPr>
                        <a:t>Total number of rooms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800" b="0" i="0" u="none" strike="noStrike" dirty="0">
                          <a:solidFill>
                            <a:srgbClr val="000000"/>
                          </a:solidFill>
                          <a:latin typeface="Calibri"/>
                        </a:rPr>
                        <a:t>5,904</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6198">
                <a:tc vMerge="1">
                  <a:txBody>
                    <a:bodyPr/>
                    <a:lstStyle/>
                    <a:p>
                      <a:endParaRPr lang="en-US"/>
                    </a:p>
                  </a:txBody>
                  <a:tcPr/>
                </a:tc>
                <a:tc>
                  <a:txBody>
                    <a:bodyPr/>
                    <a:lstStyle/>
                    <a:p>
                      <a:pPr algn="l" rtl="0" fontAlgn="ctr"/>
                      <a:r>
                        <a:rPr lang="en-US" sz="1800" b="0" i="0" u="none" strike="noStrike" dirty="0">
                          <a:solidFill>
                            <a:srgbClr val="000000"/>
                          </a:solidFill>
                          <a:latin typeface="Arial"/>
                        </a:rPr>
                        <a:t>Total capacity for students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800" b="0" i="0" u="none" strike="noStrike" dirty="0">
                          <a:solidFill>
                            <a:srgbClr val="000000"/>
                          </a:solidFill>
                          <a:latin typeface="Calibri"/>
                        </a:rPr>
                        <a:t>12,148</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6198">
                <a:tc>
                  <a:txBody>
                    <a:bodyPr/>
                    <a:lstStyle/>
                    <a:p>
                      <a:pPr algn="l" rtl="0" fontAlgn="ctr"/>
                      <a:r>
                        <a:rPr lang="en-US" sz="1800" b="0" i="0" u="none" strike="noStrike" dirty="0">
                          <a:solidFill>
                            <a:srgbClr val="000000"/>
                          </a:solidFill>
                          <a:latin typeface="Arial"/>
                        </a:rPr>
                        <a:t>Married Junior Staff Housing</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a:solidFill>
                            <a:srgbClr val="000000"/>
                          </a:solidFill>
                          <a:latin typeface="Arial"/>
                        </a:rPr>
                        <a:t>Total number of apartments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1,036</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Married Senior Staff Housing</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a:solidFill>
                            <a:srgbClr val="000000"/>
                          </a:solidFill>
                          <a:latin typeface="Arial"/>
                        </a:rPr>
                        <a:t>Total number of villas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400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Main Mosque </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smtClean="0">
                          <a:solidFill>
                            <a:srgbClr val="000000"/>
                          </a:solidFill>
                          <a:latin typeface="Arial"/>
                        </a:rPr>
                        <a:t>Prayers </a:t>
                      </a:r>
                      <a:r>
                        <a:rPr lang="en-US" sz="1800" b="0" i="0" u="none" strike="noStrike" dirty="0">
                          <a:solidFill>
                            <a:srgbClr val="000000"/>
                          </a:solidFill>
                          <a:latin typeface="Arial"/>
                        </a:rPr>
                        <a:t>capacity</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4000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Central Library</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a:solidFill>
                            <a:srgbClr val="000000"/>
                          </a:solidFill>
                          <a:latin typeface="Arial"/>
                        </a:rPr>
                        <a:t>Books capacity</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5,000,000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Conference &amp; Convention Center</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a:solidFill>
                            <a:srgbClr val="000000"/>
                          </a:solidFill>
                          <a:latin typeface="Arial"/>
                        </a:rPr>
                        <a:t>Total number of Spectators (Main Theater)</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2850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Female Administration</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dirty="0">
                          <a:solidFill>
                            <a:srgbClr val="000000"/>
                          </a:solidFill>
                          <a:latin typeface="Arial"/>
                        </a:rPr>
                        <a:t>Total number of rooms &amp; offices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478</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Male </a:t>
                      </a:r>
                      <a:r>
                        <a:rPr lang="en-US" sz="1800" b="0" i="0" u="none" strike="noStrike" dirty="0" smtClean="0">
                          <a:solidFill>
                            <a:srgbClr val="000000"/>
                          </a:solidFill>
                          <a:latin typeface="Arial"/>
                        </a:rPr>
                        <a:t>Administration</a:t>
                      </a:r>
                      <a:endParaRPr lang="en-US" sz="1800" b="0" i="0" u="none" strike="noStrike" dirty="0">
                        <a:solidFill>
                          <a:srgbClr val="000000"/>
                        </a:solidFill>
                        <a:latin typeface="Arial"/>
                      </a:endParaRP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a:solidFill>
                            <a:srgbClr val="000000"/>
                          </a:solidFill>
                          <a:latin typeface="Arial"/>
                        </a:rPr>
                        <a:t>Total number of rooms &amp; offices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61</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Hospital</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a:solidFill>
                            <a:srgbClr val="000000"/>
                          </a:solidFill>
                          <a:latin typeface="Arial"/>
                        </a:rPr>
                        <a:t>Total number of beds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700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algn="l" rtl="0" fontAlgn="ctr"/>
                      <a:r>
                        <a:rPr lang="en-US" sz="1800" b="0" i="0" u="none" strike="noStrike" dirty="0">
                          <a:solidFill>
                            <a:srgbClr val="000000"/>
                          </a:solidFill>
                          <a:latin typeface="Arial"/>
                        </a:rPr>
                        <a:t>Student Stadium</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800" b="0" i="0" u="none" strike="noStrike">
                          <a:solidFill>
                            <a:srgbClr val="000000"/>
                          </a:solidFill>
                          <a:latin typeface="Arial"/>
                        </a:rPr>
                        <a:t>Total number of seatings </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000000"/>
                          </a:solidFill>
                          <a:latin typeface="Calibri"/>
                        </a:rPr>
                        <a:t>7000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rowSpan="3">
                  <a:txBody>
                    <a:bodyPr/>
                    <a:lstStyle/>
                    <a:p>
                      <a:pPr algn="l" rtl="0" fontAlgn="ctr"/>
                      <a:r>
                        <a:rPr lang="en-US" sz="1800" b="0" i="0" u="none" strike="noStrike" dirty="0">
                          <a:solidFill>
                            <a:srgbClr val="000000"/>
                          </a:solidFill>
                          <a:latin typeface="Arial"/>
                        </a:rPr>
                        <a:t>Schools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800" b="0" i="0" u="none" strike="noStrike">
                          <a:solidFill>
                            <a:srgbClr val="000000"/>
                          </a:solidFill>
                          <a:latin typeface="Arial"/>
                        </a:rPr>
                        <a:t>Total number of classrooms (Boys)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800" b="0" i="0" u="none" strike="noStrike" dirty="0">
                          <a:solidFill>
                            <a:srgbClr val="000000"/>
                          </a:solidFill>
                          <a:latin typeface="Calibri"/>
                        </a:rPr>
                        <a:t>15</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76198">
                <a:tc vMerge="1">
                  <a:txBody>
                    <a:bodyPr/>
                    <a:lstStyle/>
                    <a:p>
                      <a:endParaRPr lang="en-US"/>
                    </a:p>
                  </a:txBody>
                  <a:tcPr/>
                </a:tc>
                <a:tc>
                  <a:txBody>
                    <a:bodyPr/>
                    <a:lstStyle/>
                    <a:p>
                      <a:pPr algn="l" rtl="0" fontAlgn="ctr"/>
                      <a:r>
                        <a:rPr lang="en-US" sz="1800" b="0" i="0" u="none" strike="noStrike">
                          <a:solidFill>
                            <a:srgbClr val="000000"/>
                          </a:solidFill>
                          <a:latin typeface="Arial"/>
                        </a:rPr>
                        <a:t>Total number of classrooms (Girls)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800" b="0" i="0" u="none" strike="noStrike" dirty="0">
                          <a:solidFill>
                            <a:srgbClr val="000000"/>
                          </a:solidFill>
                          <a:latin typeface="Calibri"/>
                        </a:rPr>
                        <a:t>15</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76198">
                <a:tc vMerge="1">
                  <a:txBody>
                    <a:bodyPr/>
                    <a:lstStyle/>
                    <a:p>
                      <a:endParaRPr lang="en-US"/>
                    </a:p>
                  </a:txBody>
                  <a:tcPr/>
                </a:tc>
                <a:tc>
                  <a:txBody>
                    <a:bodyPr/>
                    <a:lstStyle/>
                    <a:p>
                      <a:pPr algn="l" rtl="0" fontAlgn="ctr"/>
                      <a:r>
                        <a:rPr lang="en-US" sz="1800" b="0" i="0" u="none" strike="noStrike">
                          <a:solidFill>
                            <a:srgbClr val="000000"/>
                          </a:solidFill>
                          <a:latin typeface="Arial"/>
                        </a:rPr>
                        <a:t>Capacity of students (nb. Of students)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rtl="0" fontAlgn="ctr"/>
                      <a:r>
                        <a:rPr lang="en-US" sz="1800" b="0" i="0" u="none" strike="noStrike" dirty="0">
                          <a:solidFill>
                            <a:srgbClr val="000000"/>
                          </a:solidFill>
                          <a:latin typeface="Calibri"/>
                        </a:rPr>
                        <a:t>720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76198">
                <a:tc rowSpan="2">
                  <a:txBody>
                    <a:bodyPr/>
                    <a:lstStyle/>
                    <a:p>
                      <a:pPr algn="l" rtl="0" fontAlgn="ctr"/>
                      <a:r>
                        <a:rPr lang="en-US" sz="1800" b="0" i="0" u="none" strike="noStrike" dirty="0">
                          <a:solidFill>
                            <a:srgbClr val="000000"/>
                          </a:solidFill>
                          <a:latin typeface="Arial"/>
                        </a:rPr>
                        <a:t>Water Tanks Area</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rtl="0" fontAlgn="ctr"/>
                      <a:r>
                        <a:rPr lang="en-US" sz="1800" b="0" i="0" u="none" strike="noStrike">
                          <a:solidFill>
                            <a:srgbClr val="000000"/>
                          </a:solidFill>
                          <a:latin typeface="Arial"/>
                        </a:rPr>
                        <a:t>Capacity of irrigation tank (m</a:t>
                      </a:r>
                      <a:r>
                        <a:rPr lang="en-US" sz="1800" b="0" i="0" u="none" strike="noStrike" baseline="30000">
                          <a:solidFill>
                            <a:srgbClr val="000000"/>
                          </a:solidFill>
                          <a:latin typeface="Arial"/>
                        </a:rPr>
                        <a:t>3</a:t>
                      </a:r>
                      <a:r>
                        <a:rPr lang="en-US" sz="1800" b="0" i="0" u="none" strike="noStrike">
                          <a:solidFill>
                            <a:srgbClr val="000000"/>
                          </a:solidFill>
                          <a:latin typeface="Arial"/>
                        </a:rPr>
                        <a:t>)</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800" b="0" i="0" u="none" strike="noStrike" dirty="0">
                          <a:solidFill>
                            <a:srgbClr val="000000"/>
                          </a:solidFill>
                          <a:latin typeface="Calibri"/>
                        </a:rPr>
                        <a:t>41,000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76198">
                <a:tc vMerge="1">
                  <a:txBody>
                    <a:bodyPr/>
                    <a:lstStyle/>
                    <a:p>
                      <a:endParaRPr lang="en-US"/>
                    </a:p>
                  </a:txBody>
                  <a:tcPr/>
                </a:tc>
                <a:tc>
                  <a:txBody>
                    <a:bodyPr/>
                    <a:lstStyle/>
                    <a:p>
                      <a:pPr algn="l" rtl="0" fontAlgn="ctr"/>
                      <a:r>
                        <a:rPr lang="en-US" sz="1800" b="0" i="0" u="none" strike="noStrike" dirty="0">
                          <a:solidFill>
                            <a:srgbClr val="000000"/>
                          </a:solidFill>
                          <a:latin typeface="Arial"/>
                        </a:rPr>
                        <a:t>Capacity of potable tank (m</a:t>
                      </a:r>
                      <a:r>
                        <a:rPr lang="en-US" sz="1800" b="0" i="0" u="none" strike="noStrike" baseline="30000" dirty="0">
                          <a:solidFill>
                            <a:srgbClr val="000000"/>
                          </a:solidFill>
                          <a:latin typeface="Arial"/>
                        </a:rPr>
                        <a:t>3</a:t>
                      </a:r>
                      <a:r>
                        <a:rPr lang="en-US" sz="1800" b="0" i="0" u="none" strike="noStrike" dirty="0">
                          <a:solidFill>
                            <a:srgbClr val="000000"/>
                          </a:solidFill>
                          <a:latin typeface="Arial"/>
                        </a:rPr>
                        <a:t>)</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rtl="0" fontAlgn="ctr"/>
                      <a:r>
                        <a:rPr lang="en-US" sz="1800" b="0" i="0" u="none" strike="noStrike" dirty="0">
                          <a:solidFill>
                            <a:srgbClr val="000000"/>
                          </a:solidFill>
                          <a:latin typeface="Calibri"/>
                        </a:rPr>
                        <a:t>26,100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22895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4" name="Picture 3"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pic>
        <p:nvPicPr>
          <p:cNvPr id="10" name="Picture 9" descr="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
        <p:nvSpPr>
          <p:cNvPr id="11" name="TextBox 10"/>
          <p:cNvSpPr txBox="1"/>
          <p:nvPr/>
        </p:nvSpPr>
        <p:spPr>
          <a:xfrm>
            <a:off x="391886" y="16"/>
            <a:ext cx="8525261" cy="1032560"/>
          </a:xfrm>
          <a:prstGeom prst="rect">
            <a:avLst/>
          </a:prstGeom>
          <a:noFill/>
        </p:spPr>
        <p:txBody>
          <a:bodyPr wrap="square" lIns="77691" tIns="38847" rIns="77691" bIns="38847" rtlCol="0">
            <a:spAutoFit/>
          </a:bodyPr>
          <a:lstStyle/>
          <a:p>
            <a:pPr defTabSz="1087890"/>
            <a:r>
              <a:rPr lang="en-US" sz="3100" b="1" dirty="0">
                <a:solidFill>
                  <a:schemeClr val="accent3">
                    <a:lumMod val="75000"/>
                  </a:schemeClr>
                </a:solidFill>
              </a:rPr>
              <a:t>About PNU Campus</a:t>
            </a:r>
          </a:p>
          <a:p>
            <a:pPr defTabSz="1087890"/>
            <a:endParaRPr lang="en-US" sz="3100" b="1" dirty="0">
              <a:solidFill>
                <a:schemeClr val="accent3">
                  <a:lumMod val="7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898954306"/>
              </p:ext>
            </p:extLst>
          </p:nvPr>
        </p:nvGraphicFramePr>
        <p:xfrm>
          <a:off x="404078" y="575325"/>
          <a:ext cx="11734800" cy="5866640"/>
        </p:xfrm>
        <a:graphic>
          <a:graphicData uri="http://schemas.openxmlformats.org/drawingml/2006/table">
            <a:tbl>
              <a:tblPr/>
              <a:tblGrid>
                <a:gridCol w="4477754"/>
                <a:gridCol w="5714226"/>
                <a:gridCol w="1542820"/>
              </a:tblGrid>
              <a:tr h="306480">
                <a:tc>
                  <a:txBody>
                    <a:bodyPr/>
                    <a:lstStyle/>
                    <a:p>
                      <a:pPr algn="ctr" rtl="0" fontAlgn="ctr"/>
                      <a:r>
                        <a:rPr lang="en-US" sz="1900" b="0" i="0" u="none" strike="noStrike" dirty="0">
                          <a:solidFill>
                            <a:schemeClr val="bg1"/>
                          </a:solidFill>
                          <a:latin typeface="Arial"/>
                        </a:rPr>
                        <a:t>Description</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12F"/>
                    </a:solidFill>
                  </a:tcPr>
                </a:tc>
                <a:tc>
                  <a:txBody>
                    <a:bodyPr/>
                    <a:lstStyle/>
                    <a:p>
                      <a:pPr algn="ctr" rtl="0" fontAlgn="ctr"/>
                      <a:r>
                        <a:rPr lang="en-US" sz="1900" b="0" i="0" u="none" strike="noStrike" dirty="0">
                          <a:solidFill>
                            <a:schemeClr val="bg1"/>
                          </a:solidFill>
                          <a:latin typeface="Arial"/>
                        </a:rPr>
                        <a:t>Item </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12F"/>
                    </a:solidFill>
                  </a:tcPr>
                </a:tc>
                <a:tc>
                  <a:txBody>
                    <a:bodyPr/>
                    <a:lstStyle/>
                    <a:p>
                      <a:pPr algn="ctr" rtl="0" fontAlgn="ctr"/>
                      <a:r>
                        <a:rPr lang="en-US" sz="1900" b="0" i="0" u="none" strike="noStrike" dirty="0">
                          <a:solidFill>
                            <a:schemeClr val="bg1"/>
                          </a:solidFill>
                          <a:latin typeface="Arial"/>
                        </a:rPr>
                        <a:t> Quantities </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12F"/>
                    </a:solid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Catering</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Catering process (meals/day)</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60,000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Chillers</a:t>
                      </a:r>
                    </a:p>
                  </a:txBody>
                  <a:tcPr marL="3688" marR="3688" marT="3688" marB="0" anchor="ctr">
                    <a:lnT w="12700" cap="flat" cmpd="sng" algn="ctr">
                      <a:solidFill>
                        <a:srgbClr val="000000"/>
                      </a:solidFill>
                      <a:prstDash val="solid"/>
                      <a:round/>
                      <a:headEnd type="none" w="med" len="med"/>
                      <a:tailEnd type="none" w="med" len="med"/>
                    </a:lnT>
                  </a:tcPr>
                </a:tc>
                <a:tc>
                  <a:txBody>
                    <a:bodyPr/>
                    <a:lstStyle/>
                    <a:p>
                      <a:pPr marL="0" algn="l" defTabSz="1087942" rtl="0" eaLnBrk="1" fontAlgn="ctr" latinLnBrk="0" hangingPunct="1"/>
                      <a:r>
                        <a:rPr lang="en-US" sz="1800" b="0" i="0" u="none" strike="noStrike" kern="1200" dirty="0">
                          <a:solidFill>
                            <a:srgbClr val="000000"/>
                          </a:solidFill>
                          <a:latin typeface="Arial"/>
                          <a:ea typeface="+mn-ea"/>
                          <a:cs typeface="+mn-cs"/>
                        </a:rPr>
                        <a:t>Chiller capacity (Tons)</a:t>
                      </a:r>
                    </a:p>
                  </a:txBody>
                  <a:tcPr marL="3688" marR="3688" marT="368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90,000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Boilers</a:t>
                      </a:r>
                    </a:p>
                  </a:txBody>
                  <a:tcPr marL="3688" marR="3688" marT="3688" marB="0" anchor="ctr"/>
                </a:tc>
                <a:tc>
                  <a:txBody>
                    <a:bodyPr/>
                    <a:lstStyle/>
                    <a:p>
                      <a:pPr marL="0" algn="l" defTabSz="1087942" rtl="0" eaLnBrk="1" fontAlgn="ctr" latinLnBrk="0" hangingPunct="1"/>
                      <a:r>
                        <a:rPr lang="en-US" sz="1800" b="0" i="0" u="none" strike="noStrike" kern="1200" dirty="0">
                          <a:solidFill>
                            <a:srgbClr val="000000"/>
                          </a:solidFill>
                          <a:latin typeface="Arial"/>
                          <a:ea typeface="+mn-ea"/>
                          <a:cs typeface="+mn-cs"/>
                        </a:rPr>
                        <a:t>Boiler capacity (kW heating)</a:t>
                      </a:r>
                    </a:p>
                  </a:txBody>
                  <a:tcPr marL="3688" marR="3688" marT="368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132,315</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Electrical Power</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Electrical power demand (MVA)</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320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Solar Panels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number of solar panels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4,000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Utility Tunnel</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dirty="0">
                          <a:solidFill>
                            <a:srgbClr val="000000"/>
                          </a:solidFill>
                          <a:latin typeface="Arial"/>
                          <a:ea typeface="+mn-ea"/>
                          <a:cs typeface="+mn-cs"/>
                        </a:rPr>
                        <a:t>Length of the Tunnel (m)</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3,465</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Piping Network</a:t>
                      </a:r>
                    </a:p>
                  </a:txBody>
                  <a:tcPr marL="3688" marR="3688" marT="3688" marB="0" anchor="ctr">
                    <a:lnT w="12700" cap="flat" cmpd="sng" algn="ctr">
                      <a:solidFill>
                        <a:srgbClr val="000000"/>
                      </a:solidFill>
                      <a:prstDash val="solid"/>
                      <a:round/>
                      <a:headEnd type="none" w="med" len="med"/>
                      <a:tailEnd type="none" w="med" len="med"/>
                    </a:lnT>
                  </a:tcPr>
                </a:tc>
                <a:tc>
                  <a:txBody>
                    <a:bodyPr/>
                    <a:lstStyle/>
                    <a:p>
                      <a:pPr marL="0" algn="l" defTabSz="1087942" rtl="0" eaLnBrk="1" fontAlgn="ctr" latinLnBrk="0" hangingPunct="1"/>
                      <a:r>
                        <a:rPr lang="en-US" sz="1800" b="0" i="0" u="none" strike="noStrike" kern="1200" dirty="0">
                          <a:solidFill>
                            <a:srgbClr val="000000"/>
                          </a:solidFill>
                          <a:latin typeface="Arial"/>
                          <a:ea typeface="+mn-ea"/>
                          <a:cs typeface="+mn-cs"/>
                        </a:rPr>
                        <a:t>Total length of Piping (km)</a:t>
                      </a:r>
                    </a:p>
                  </a:txBody>
                  <a:tcPr marL="3688" marR="3688" marT="368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625</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Cable Network </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length of Cables (km)</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1,048</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Piping &amp; Cable Network</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length of Piping &amp; Cables (km)</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1,700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rowSpan="2">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Escalators &amp; Elevators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number of Elevators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498</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number of Escalators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149</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rowSpan="2">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Road Network</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Length of Roads (Km)</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50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number of Parkings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15,000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Design Drawings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number of drawings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186,000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rowSpan="2">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Concrete &amp; Reinforcement</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Quantity of concrete (m3)</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2,113,000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Total weight of steel structure &amp; Reinforcement</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291,000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Solid Waste</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Processing capacity (m3/day)</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10,000</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6198">
                <a:tc rowSpan="3">
                  <a:txBody>
                    <a:bodyPr/>
                    <a:lstStyle/>
                    <a:p>
                      <a:pPr marL="0" algn="l" defTabSz="1087942" rtl="0" eaLnBrk="1" fontAlgn="ctr" latinLnBrk="0" hangingPunct="1"/>
                      <a:r>
                        <a:rPr lang="en-US" sz="1800" b="0" i="0" u="none" strike="noStrike" kern="1200" dirty="0">
                          <a:solidFill>
                            <a:schemeClr val="tx1"/>
                          </a:solidFill>
                          <a:latin typeface="Arial"/>
                          <a:ea typeface="+mn-ea"/>
                          <a:cs typeface="+mn-cs"/>
                        </a:rPr>
                        <a:t>Automated People Mover</a:t>
                      </a:r>
                    </a:p>
                  </a:txBody>
                  <a:tcPr marL="3688" marR="3688" marT="3688" marB="0" anchor="ctr">
                    <a:lnT w="12700" cap="flat" cmpd="sng" algn="ctr">
                      <a:solidFill>
                        <a:srgbClr val="000000"/>
                      </a:solidFill>
                      <a:prstDash val="solid"/>
                      <a:round/>
                      <a:headEnd type="none" w="med" len="med"/>
                      <a:tailEnd type="none" w="med" len="med"/>
                    </a:lnT>
                    <a:solidFill>
                      <a:schemeClr val="accent3">
                        <a:lumMod val="20000"/>
                        <a:lumOff val="80000"/>
                      </a:schemeClr>
                    </a:solidFill>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Heading time bw two Vehicles  (minutes)</a:t>
                      </a:r>
                    </a:p>
                  </a:txBody>
                  <a:tcPr marL="3688" marR="3688" marT="3688"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3-8</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76198">
                <a:tc vMerge="1">
                  <a:txBody>
                    <a:bodyPr/>
                    <a:lstStyle/>
                    <a:p>
                      <a:endParaRPr lang="en-US"/>
                    </a:p>
                  </a:txBody>
                  <a:tcPr/>
                </a:tc>
                <a:tc>
                  <a:txBody>
                    <a:bodyPr/>
                    <a:lstStyle/>
                    <a:p>
                      <a:pPr marL="0" algn="l" defTabSz="1087942" rtl="0" eaLnBrk="1" fontAlgn="ctr" latinLnBrk="0" hangingPunct="1"/>
                      <a:r>
                        <a:rPr lang="en-US" sz="1800" b="0" i="0" u="none" strike="noStrike" kern="1200">
                          <a:solidFill>
                            <a:srgbClr val="000000"/>
                          </a:solidFill>
                          <a:latin typeface="Arial"/>
                          <a:ea typeface="+mn-ea"/>
                          <a:cs typeface="+mn-cs"/>
                        </a:rPr>
                        <a:t>Capacity of vehicle (Passengers)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143-224</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76198">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l" defTabSz="1087942" rtl="0" eaLnBrk="1" fontAlgn="ctr" latinLnBrk="0" hangingPunct="1"/>
                      <a:r>
                        <a:rPr lang="en-US" sz="1800" b="0" i="0" u="none" strike="noStrike" kern="1200" dirty="0">
                          <a:solidFill>
                            <a:srgbClr val="000000"/>
                          </a:solidFill>
                          <a:latin typeface="Arial"/>
                          <a:ea typeface="+mn-ea"/>
                          <a:cs typeface="+mn-cs"/>
                        </a:rPr>
                        <a:t>Total number of stations</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algn="ctr" defTabSz="1087942" rtl="0" eaLnBrk="1" fontAlgn="ctr" latinLnBrk="0" hangingPunct="1"/>
                      <a:r>
                        <a:rPr lang="en-US" sz="1800" b="1" i="0" u="none" strike="noStrike" kern="1200" dirty="0">
                          <a:solidFill>
                            <a:schemeClr val="tx1">
                              <a:lumMod val="95000"/>
                              <a:lumOff val="5000"/>
                            </a:schemeClr>
                          </a:solidFill>
                          <a:latin typeface="Arial"/>
                          <a:ea typeface="+mn-ea"/>
                          <a:cs typeface="+mn-cs"/>
                        </a:rPr>
                        <a:t>14</a:t>
                      </a:r>
                    </a:p>
                  </a:txBody>
                  <a:tcPr marL="3688" marR="3688" marT="36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4681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857" y="2"/>
            <a:ext cx="12554857" cy="6879785"/>
            <a:chOff x="-362857" y="0"/>
            <a:chExt cx="12554857" cy="6879785"/>
          </a:xfrm>
        </p:grpSpPr>
        <p:pic>
          <p:nvPicPr>
            <p:cNvPr id="6" name="Picture 5" descr="cover.jpg"/>
            <p:cNvPicPr>
              <a:picLocks noChangeAspect="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3" descr="E:\confrence book\3.jpg"/>
            <p:cNvPicPr>
              <a:picLocks noChangeAspect="1" noChangeArrowheads="1"/>
            </p:cNvPicPr>
            <p:nvPr/>
          </p:nvPicPr>
          <p:blipFill rotWithShape="1">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62857" y="14"/>
              <a:ext cx="754743" cy="6879771"/>
            </a:xfrm>
            <a:prstGeom prst="rect">
              <a:avLst/>
            </a:prstGeom>
            <a:noFill/>
          </p:spPr>
        </p:pic>
      </p:grpSp>
      <p:sp>
        <p:nvSpPr>
          <p:cNvPr id="3" name="Subtitle 2"/>
          <p:cNvSpPr>
            <a:spLocks noGrp="1"/>
          </p:cNvSpPr>
          <p:nvPr>
            <p:ph type="subTitle" idx="1"/>
          </p:nvPr>
        </p:nvSpPr>
        <p:spPr>
          <a:xfrm>
            <a:off x="914400" y="2331951"/>
            <a:ext cx="10363200" cy="1752600"/>
          </a:xfrm>
        </p:spPr>
        <p:txBody>
          <a:bodyPr>
            <a:noAutofit/>
          </a:bodyPr>
          <a:lstStyle/>
          <a:p>
            <a:r>
              <a:rPr lang="en-US" sz="4800" b="1" dirty="0">
                <a:solidFill>
                  <a:srgbClr val="00B050"/>
                </a:solidFill>
              </a:rPr>
              <a:t>What Does A Green Campus mean to PNU</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00549" y="3860673"/>
            <a:ext cx="22098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820" y="5498592"/>
            <a:ext cx="11773181"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027" y="113577"/>
            <a:ext cx="680912" cy="860955"/>
          </a:xfrm>
          <a:prstGeom prst="rect">
            <a:avLst/>
          </a:prstGeom>
        </p:spPr>
      </p:pic>
    </p:spTree>
    <p:extLst>
      <p:ext uri="{BB962C8B-B14F-4D97-AF65-F5344CB8AC3E}">
        <p14:creationId xmlns:p14="http://schemas.microsoft.com/office/powerpoint/2010/main" val="16924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3927</TotalTime>
  <Words>2152</Words>
  <Application>Microsoft Office PowerPoint</Application>
  <PresentationFormat>Custom</PresentationFormat>
  <Paragraphs>433</Paragraphs>
  <Slides>38</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2" baseType="lpstr">
      <vt:lpstr>1_نسق Office</vt:lpstr>
      <vt:lpstr>Office Theme</vt:lpstr>
      <vt:lpstr>2_Office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A Green Campus mean to PNU</vt:lpstr>
      <vt:lpstr>PNU Sustainability Policy    </vt:lpstr>
      <vt:lpstr>PowerPoint Presentation</vt:lpstr>
      <vt:lpstr>PowerPoint Presentation</vt:lpstr>
      <vt:lpstr>PowerPoint Presentation</vt:lpstr>
      <vt:lpstr>PowerPoint Presentation</vt:lpstr>
      <vt:lpstr>Significance of Green Buildings</vt:lpstr>
      <vt:lpstr>PowerPoint Presentation</vt:lpstr>
      <vt:lpstr>Sustainability in Action </vt:lpstr>
      <vt:lpstr>PowerPoint Presentation</vt:lpstr>
      <vt:lpstr>PowerPoint Presentation</vt:lpstr>
      <vt:lpstr>PowerPoint Presentation</vt:lpstr>
      <vt:lpstr>Required involvement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mounir m. hassan</dc:creator>
  <cp:lastModifiedBy>User</cp:lastModifiedBy>
  <cp:revision>415</cp:revision>
  <dcterms:created xsi:type="dcterms:W3CDTF">2015-10-25T05:50:26Z</dcterms:created>
  <dcterms:modified xsi:type="dcterms:W3CDTF">2016-04-20T17:27:18Z</dcterms:modified>
</cp:coreProperties>
</file>