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95" r:id="rId3"/>
    <p:sldId id="300" r:id="rId4"/>
    <p:sldId id="294" r:id="rId5"/>
    <p:sldId id="293" r:id="rId6"/>
    <p:sldId id="286" r:id="rId7"/>
    <p:sldId id="296" r:id="rId8"/>
    <p:sldId id="280" r:id="rId9"/>
    <p:sldId id="269" r:id="rId10"/>
    <p:sldId id="257" r:id="rId11"/>
    <p:sldId id="274" r:id="rId12"/>
    <p:sldId id="270" r:id="rId13"/>
    <p:sldId id="297" r:id="rId14"/>
    <p:sldId id="271" r:id="rId15"/>
    <p:sldId id="298" r:id="rId16"/>
    <p:sldId id="272" r:id="rId17"/>
    <p:sldId id="273" r:id="rId18"/>
    <p:sldId id="299" r:id="rId19"/>
    <p:sldId id="260" r:id="rId20"/>
    <p:sldId id="261" r:id="rId21"/>
    <p:sldId id="289" r:id="rId22"/>
    <p:sldId id="288" r:id="rId23"/>
    <p:sldId id="262" r:id="rId24"/>
    <p:sldId id="290" r:id="rId25"/>
    <p:sldId id="263" r:id="rId26"/>
    <p:sldId id="264" r:id="rId27"/>
    <p:sldId id="265" r:id="rId28"/>
    <p:sldId id="282" r:id="rId29"/>
    <p:sldId id="275" r:id="rId30"/>
    <p:sldId id="277" r:id="rId31"/>
    <p:sldId id="291" r:id="rId32"/>
    <p:sldId id="278" r:id="rId33"/>
    <p:sldId id="301" r:id="rId34"/>
    <p:sldId id="26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208" y="-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70353-F7FD-4541-BAC3-5603490B6928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0B428-B939-481A-86A7-A8C24B35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93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0B428-B939-481A-86A7-A8C24B3511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8C1E-F218-4CB9-B37C-0634F8C51D18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B327-E5E6-4CC7-8D19-6742066A4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8C1E-F218-4CB9-B37C-0634F8C51D18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B327-E5E6-4CC7-8D19-6742066A4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8C1E-F218-4CB9-B37C-0634F8C51D18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B327-E5E6-4CC7-8D19-6742066A4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8C1E-F218-4CB9-B37C-0634F8C51D18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B327-E5E6-4CC7-8D19-6742066A4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8C1E-F218-4CB9-B37C-0634F8C51D18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B327-E5E6-4CC7-8D19-6742066A4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8C1E-F218-4CB9-B37C-0634F8C51D18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B327-E5E6-4CC7-8D19-6742066A4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8C1E-F218-4CB9-B37C-0634F8C51D18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B327-E5E6-4CC7-8D19-6742066A4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8C1E-F218-4CB9-B37C-0634F8C51D18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B327-E5E6-4CC7-8D19-6742066A4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8C1E-F218-4CB9-B37C-0634F8C51D18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B327-E5E6-4CC7-8D19-6742066A4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8C1E-F218-4CB9-B37C-0634F8C51D18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B327-E5E6-4CC7-8D19-6742066A4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8C1E-F218-4CB9-B37C-0634F8C51D18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B327-E5E6-4CC7-8D19-6742066A4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68C1E-F218-4CB9-B37C-0634F8C51D18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4B327-E5E6-4CC7-8D19-6742066A4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oleObject" Target="../embeddings/oleObject1.bin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pn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362200"/>
            <a:ext cx="80010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Future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Chall</a:t>
            </a:r>
            <a:r>
              <a:rPr lang="en-GB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nge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for the Implementation of Eco-Campus</a:t>
            </a:r>
            <a:r>
              <a:rPr lang="en-GB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Programme at ITS Surabaya</a:t>
            </a:r>
            <a:endParaRPr lang="id-ID" sz="3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Joni Hermana*</a:t>
            </a:r>
            <a:r>
              <a:rPr lang="en-US" sz="2000" baseline="30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 a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and IDAA Warmadewanthi</a:t>
            </a:r>
            <a:r>
              <a:rPr lang="en-US" sz="2000" baseline="30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2,b </a:t>
            </a:r>
            <a:endParaRPr lang="id-ID" sz="2000" dirty="0"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1600" y="4495800"/>
            <a:ext cx="6858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Teknologi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Sepuluh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Nopember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Surabaya-60111, Indonesia</a:t>
            </a:r>
            <a:endParaRPr lang="id-ID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baseline="30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rektor@its.ac.id, </a:t>
            </a:r>
            <a:r>
              <a:rPr lang="en-US" baseline="30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warma@its.ac.id</a:t>
            </a:r>
            <a:endParaRPr lang="id-ID" dirty="0"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013" y="160586"/>
            <a:ext cx="133783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380077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>
              <a:spcAft>
                <a:spcPts val="0"/>
              </a:spcAft>
            </a:pP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2</a:t>
            </a:r>
            <a:r>
              <a:rPr lang="en-GB" baseline="30000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nd</a:t>
            </a: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International Workshop on UI </a:t>
            </a:r>
            <a:r>
              <a:rPr lang="en-GB" dirty="0" err="1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GreenMetric</a:t>
            </a:r>
            <a:endParaRPr lang="id-ID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>
              <a:spcAft>
                <a:spcPts val="0"/>
              </a:spcAft>
            </a:pP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Margo Hotel </a:t>
            </a:r>
            <a:r>
              <a:rPr lang="en-GB" dirty="0" err="1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Depok</a:t>
            </a: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West Java, Indonesia, 21 April 2016</a:t>
            </a:r>
            <a:endParaRPr lang="id-ID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85654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349"/>
            <a:ext cx="8229600" cy="1143000"/>
          </a:xfrm>
        </p:spPr>
        <p:txBody>
          <a:bodyPr/>
          <a:lstStyle/>
          <a:p>
            <a:pPr marL="0" indent="0">
              <a:lnSpc>
                <a:spcPct val="130000"/>
              </a:lnSpc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ITS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SMART ECO-CAMPUS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8115300" cy="4495800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GB" sz="2400" i="1" dirty="0" smtClean="0"/>
              <a:t>Focussing on Five Different Programs:</a:t>
            </a:r>
          </a:p>
          <a:p>
            <a:pPr marL="457200" indent="-457200">
              <a:lnSpc>
                <a:spcPct val="130000"/>
              </a:lnSpc>
              <a:buAutoNum type="arabicParenR"/>
            </a:pPr>
            <a:r>
              <a:rPr lang="en-GB" sz="2400" dirty="0" smtClean="0"/>
              <a:t>the </a:t>
            </a:r>
            <a:r>
              <a:rPr lang="de-DE" sz="2400" dirty="0"/>
              <a:t>Efficiency of Water </a:t>
            </a:r>
            <a:r>
              <a:rPr lang="en-GB" sz="2400" dirty="0"/>
              <a:t>Consumption</a:t>
            </a:r>
            <a:r>
              <a:rPr lang="de-DE" sz="2400" dirty="0"/>
              <a:t> and Enhance the Quality of Water, </a:t>
            </a:r>
            <a:endParaRPr lang="de-DE" sz="2400" dirty="0" smtClean="0"/>
          </a:p>
          <a:p>
            <a:pPr marL="457200" indent="-457200">
              <a:lnSpc>
                <a:spcPct val="130000"/>
              </a:lnSpc>
              <a:buAutoNum type="arabicParenR"/>
            </a:pPr>
            <a:r>
              <a:rPr lang="de-DE" sz="2400" dirty="0" smtClean="0"/>
              <a:t>Energy </a:t>
            </a:r>
            <a:r>
              <a:rPr lang="de-DE" sz="2400" dirty="0"/>
              <a:t>Efficiency Improvement Programme, </a:t>
            </a:r>
            <a:endParaRPr lang="de-DE" sz="2400" dirty="0" smtClean="0"/>
          </a:p>
          <a:p>
            <a:pPr marL="457200" indent="-457200">
              <a:lnSpc>
                <a:spcPct val="130000"/>
              </a:lnSpc>
              <a:buAutoNum type="arabicParenR"/>
            </a:pPr>
            <a:r>
              <a:rPr lang="de-DE" sz="2400" dirty="0" smtClean="0"/>
              <a:t>Integrated </a:t>
            </a:r>
            <a:r>
              <a:rPr lang="de-DE" sz="2400" dirty="0"/>
              <a:t>Waste Management Programme, </a:t>
            </a:r>
            <a:endParaRPr lang="de-DE" sz="2400" dirty="0" smtClean="0"/>
          </a:p>
          <a:p>
            <a:pPr marL="457200" indent="-457200">
              <a:lnSpc>
                <a:spcPct val="130000"/>
              </a:lnSpc>
              <a:buAutoNum type="arabicParenR"/>
            </a:pPr>
            <a:r>
              <a:rPr lang="de-DE" sz="2400" dirty="0" smtClean="0"/>
              <a:t>Sustainable </a:t>
            </a:r>
            <a:r>
              <a:rPr lang="de-DE" sz="2400" dirty="0"/>
              <a:t>Transportation Programme, and </a:t>
            </a:r>
            <a:endParaRPr lang="de-DE" sz="2400" dirty="0" smtClean="0"/>
          </a:p>
          <a:p>
            <a:pPr marL="457200" indent="-457200">
              <a:lnSpc>
                <a:spcPct val="130000"/>
              </a:lnSpc>
              <a:buAutoNum type="arabicParenR"/>
            </a:pPr>
            <a:r>
              <a:rPr lang="de-DE" sz="2400" dirty="0" smtClean="0"/>
              <a:t>Green </a:t>
            </a:r>
            <a:r>
              <a:rPr lang="de-DE" sz="2400" dirty="0"/>
              <a:t>Campus Programme.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57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Socio-Engineering Approach</a:t>
            </a:r>
            <a:endParaRPr lang="en-US" sz="36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05000" y="1676400"/>
            <a:ext cx="6629400" cy="4503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3175">
              <a:lnSpc>
                <a:spcPct val="150000"/>
              </a:lnSpc>
              <a:buFont typeface="Arial" pitchFamily="34" charset="0"/>
              <a:buNone/>
            </a:pPr>
            <a:r>
              <a:rPr lang="en-US" sz="1800" b="1" dirty="0" smtClean="0"/>
              <a:t>Aims</a:t>
            </a:r>
            <a:endParaRPr lang="en-US" sz="1800" b="1" dirty="0" smtClean="0"/>
          </a:p>
          <a:p>
            <a:pPr marL="284163" indent="-285750">
              <a:lnSpc>
                <a:spcPct val="150000"/>
              </a:lnSpc>
            </a:pPr>
            <a:r>
              <a:rPr lang="en-US" sz="1800" dirty="0" smtClean="0"/>
              <a:t>Change of behavior and attitudes</a:t>
            </a:r>
            <a:endParaRPr lang="en-US" sz="1800" dirty="0" smtClean="0"/>
          </a:p>
          <a:p>
            <a:pPr marL="284163" indent="-285750">
              <a:lnSpc>
                <a:spcPct val="150000"/>
              </a:lnSpc>
            </a:pPr>
            <a:r>
              <a:rPr lang="en-GB" sz="1800" dirty="0"/>
              <a:t>create awareness and active participations from all relevant stakeholders, as well as to ensure the consistency of the implementation of the programme and also the related regulations about Eco-Campus that have been made by ITS </a:t>
            </a:r>
            <a:r>
              <a:rPr lang="en-GB" sz="1800" dirty="0" smtClean="0"/>
              <a:t>management by adopting </a:t>
            </a:r>
            <a:r>
              <a:rPr lang="en-US" sz="1800" dirty="0" smtClean="0"/>
              <a:t>Plan-Do-Check-Act </a:t>
            </a:r>
            <a:r>
              <a:rPr lang="en-US" sz="1800" dirty="0" smtClean="0"/>
              <a:t>(PDCA) </a:t>
            </a:r>
            <a:r>
              <a:rPr lang="en-US" sz="1800" dirty="0" smtClean="0"/>
              <a:t>concept. </a:t>
            </a:r>
            <a:endParaRPr lang="en-US" sz="1800" dirty="0" smtClean="0"/>
          </a:p>
          <a:p>
            <a:pPr marL="1588" indent="-3175">
              <a:lnSpc>
                <a:spcPct val="150000"/>
              </a:lnSpc>
              <a:buFont typeface="Arial" pitchFamily="34" charset="0"/>
              <a:buNone/>
            </a:pPr>
            <a:r>
              <a:rPr lang="en-US" sz="1800" b="1" dirty="0" smtClean="0"/>
              <a:t>Activities:</a:t>
            </a:r>
            <a:endParaRPr lang="en-US" sz="1800" b="1" dirty="0"/>
          </a:p>
          <a:p>
            <a:pPr marL="284163" indent="-285750">
              <a:lnSpc>
                <a:spcPct val="150000"/>
              </a:lnSpc>
            </a:pPr>
            <a:r>
              <a:rPr lang="en-US" sz="1800" dirty="0" err="1" smtClean="0"/>
              <a:t>Gugur</a:t>
            </a:r>
            <a:r>
              <a:rPr lang="en-US" sz="1800" dirty="0" smtClean="0"/>
              <a:t> </a:t>
            </a:r>
            <a:r>
              <a:rPr lang="en-US" sz="1800" dirty="0" err="1" smtClean="0"/>
              <a:t>Gunung</a:t>
            </a:r>
            <a:r>
              <a:rPr lang="en-US" sz="1800" dirty="0" smtClean="0"/>
              <a:t>.</a:t>
            </a:r>
          </a:p>
          <a:p>
            <a:pPr marL="284163" indent="-285750">
              <a:lnSpc>
                <a:spcPct val="150000"/>
              </a:lnSpc>
            </a:pPr>
            <a:r>
              <a:rPr lang="en-US" sz="1800" dirty="0" smtClean="0"/>
              <a:t>Implementation of 4R</a:t>
            </a:r>
            <a:endParaRPr lang="en-US" sz="1800" dirty="0" smtClean="0"/>
          </a:p>
          <a:p>
            <a:pPr marL="1588" indent="-3175">
              <a:lnSpc>
                <a:spcPct val="150000"/>
              </a:lnSpc>
              <a:buFont typeface="Arial" pitchFamily="34" charset="0"/>
              <a:buNone/>
            </a:pPr>
            <a:endParaRPr lang="en-US" sz="1600" dirty="0"/>
          </a:p>
        </p:txBody>
      </p:sp>
      <p:pic>
        <p:nvPicPr>
          <p:cNvPr id="4098" name="Picture 2" descr="C:\HARAP SIMPAN DATA DISINI !!!\logo\logo G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6" y="1981200"/>
            <a:ext cx="151266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32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52400" y="381000"/>
            <a:ext cx="4417243" cy="472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b="1" dirty="0" smtClean="0"/>
              <a:t>Year</a:t>
            </a:r>
            <a:r>
              <a:rPr lang="id-ID" b="1" dirty="0" smtClean="0"/>
              <a:t> </a:t>
            </a:r>
            <a:r>
              <a:rPr lang="id-ID" b="1" dirty="0" smtClean="0"/>
              <a:t>2011</a:t>
            </a:r>
            <a:endParaRPr lang="en-US" b="1" dirty="0"/>
          </a:p>
          <a:p>
            <a:r>
              <a:rPr lang="id-ID" sz="1600" b="1" i="1" dirty="0" smtClean="0"/>
              <a:t>Gugur Gunung 1.0 (G2.1)</a:t>
            </a:r>
            <a:endParaRPr lang="en-US" sz="1600" b="1" i="1" dirty="0" smtClean="0"/>
          </a:p>
          <a:p>
            <a:pPr marL="538163" lvl="0" indent="-182563">
              <a:buFont typeface="Arial" pitchFamily="34" charset="0"/>
              <a:buChar char="•"/>
            </a:pPr>
            <a:r>
              <a:rPr lang="en-GB" sz="1600" dirty="0" smtClean="0"/>
              <a:t>Trees are planted: </a:t>
            </a:r>
            <a:r>
              <a:rPr lang="en-AU" sz="1600" dirty="0" smtClean="0"/>
              <a:t>5.150 trees</a:t>
            </a:r>
            <a:r>
              <a:rPr lang="id-ID" sz="1600" dirty="0" smtClean="0"/>
              <a:t>.</a:t>
            </a:r>
            <a:endParaRPr lang="en-US" sz="1600" dirty="0" smtClean="0"/>
          </a:p>
          <a:p>
            <a:pPr marL="538163" lvl="0" indent="-182563">
              <a:buFont typeface="Arial" pitchFamily="34" charset="0"/>
              <a:buChar char="•"/>
            </a:pPr>
            <a:r>
              <a:rPr lang="en-GB" sz="1600" dirty="0" smtClean="0"/>
              <a:t>Birds conservation programs</a:t>
            </a:r>
          </a:p>
          <a:p>
            <a:pPr marL="538163" lvl="0" indent="-182563">
              <a:buFont typeface="Arial" pitchFamily="34" charset="0"/>
              <a:buChar char="•"/>
            </a:pPr>
            <a:r>
              <a:rPr lang="en-GB" sz="1600" dirty="0" smtClean="0"/>
              <a:t>Introducing the Environmental Course</a:t>
            </a:r>
          </a:p>
          <a:p>
            <a:pPr marL="538163" lvl="0" indent="-182563">
              <a:buFont typeface="Arial" pitchFamily="34" charset="0"/>
              <a:buChar char="•"/>
            </a:pPr>
            <a:r>
              <a:rPr lang="en-GB" sz="1600" dirty="0" smtClean="0"/>
              <a:t>Re-evaluation of ITS Master Plan </a:t>
            </a:r>
          </a:p>
          <a:p>
            <a:pPr marL="355600" lvl="0" indent="0">
              <a:buNone/>
            </a:pPr>
            <a:endParaRPr lang="en-US" sz="1600" dirty="0" smtClean="0"/>
          </a:p>
          <a:p>
            <a:pPr lvl="0"/>
            <a:r>
              <a:rPr lang="id-ID" sz="1600" b="1" i="1" dirty="0" smtClean="0"/>
              <a:t>Gugur Gunung 2.0 (G2.2)</a:t>
            </a:r>
            <a:endParaRPr lang="en-US" sz="1600" b="1" i="1" dirty="0" smtClean="0"/>
          </a:p>
          <a:p>
            <a:pPr lvl="0" indent="171450">
              <a:buFont typeface="Arial" pitchFamily="34" charset="0"/>
              <a:buChar char="•"/>
            </a:pPr>
            <a:r>
              <a:rPr lang="en-GB" sz="1600" dirty="0" smtClean="0"/>
              <a:t>Morning gyms </a:t>
            </a:r>
            <a:r>
              <a:rPr lang="en-GB" sz="1600" dirty="0" smtClean="0"/>
              <a:t>at</a:t>
            </a:r>
            <a:r>
              <a:rPr lang="en-GB" sz="1600" dirty="0" smtClean="0"/>
              <a:t> campus</a:t>
            </a:r>
            <a:endParaRPr lang="en-US" sz="1600" dirty="0" smtClean="0"/>
          </a:p>
          <a:p>
            <a:pPr marL="538163" lvl="0" indent="-182563">
              <a:buFont typeface="Arial" pitchFamily="34" charset="0"/>
              <a:buChar char="•"/>
            </a:pPr>
            <a:r>
              <a:rPr lang="en-GB" sz="1600" dirty="0" smtClean="0"/>
              <a:t>Trees planted </a:t>
            </a:r>
            <a:r>
              <a:rPr lang="id-ID" sz="1600" dirty="0" smtClean="0"/>
              <a:t>1.400 </a:t>
            </a:r>
            <a:r>
              <a:rPr lang="en-GB" sz="1600" dirty="0" smtClean="0"/>
              <a:t>trees</a:t>
            </a:r>
            <a:r>
              <a:rPr lang="id-ID" sz="1600" dirty="0" smtClean="0"/>
              <a:t>.</a:t>
            </a:r>
            <a:endParaRPr lang="en-US" sz="1600" dirty="0" smtClean="0"/>
          </a:p>
          <a:p>
            <a:pPr lvl="0" indent="171450">
              <a:buFont typeface="Arial" pitchFamily="34" charset="0"/>
              <a:buChar char="•"/>
            </a:pPr>
            <a:r>
              <a:rPr lang="en-GB" sz="1600" dirty="0" smtClean="0"/>
              <a:t>Campus cleansing campaign</a:t>
            </a:r>
            <a:endParaRPr lang="en-GB" sz="1600" dirty="0"/>
          </a:p>
          <a:p>
            <a:pPr lvl="0" indent="171450"/>
            <a:r>
              <a:rPr lang="en-GB" sz="1600" dirty="0" smtClean="0"/>
              <a:t>Introduction e-learning </a:t>
            </a:r>
            <a:r>
              <a:rPr lang="en-GB" sz="1600" dirty="0"/>
              <a:t>by Shared-ITS</a:t>
            </a:r>
            <a:endParaRPr lang="en-US" sz="1600" dirty="0" smtClean="0"/>
          </a:p>
          <a:p>
            <a:pPr marL="355600" lvl="0" indent="0">
              <a:buNone/>
            </a:pPr>
            <a:endParaRPr lang="en-US" sz="1600" dirty="0" smtClean="0"/>
          </a:p>
          <a:p>
            <a:endParaRPr lang="en-US" dirty="0"/>
          </a:p>
        </p:txBody>
      </p:sp>
      <p:pic>
        <p:nvPicPr>
          <p:cNvPr id="3076" name="Picture 4" descr="C:\HARAP SIMPAN DATA DISINI !!!\RINA WORK\1. Profile Eco Campus ITS\GG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65" y="593235"/>
            <a:ext cx="1718535" cy="30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HARAP SIMPAN DATA DISINI !!!\RINA WORK\1. Profile Eco Campus ITS\GG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67" y="576869"/>
            <a:ext cx="1710774" cy="3098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 descr="C:\HARAP SIMPAN DATA DISINI !!!\FILE Eco Campus\GUGUR GUNUNG\Gugur Gunung 2\DSC_0413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67" y="4125484"/>
            <a:ext cx="3697033" cy="21229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7" name="Picture 7" descr="C:\HARAP SIMPAN DATA DISINI !!!\FILE Eco Campus\GUGUR GUNUNG\Gugur Gunung 1\DSC_0120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25484"/>
            <a:ext cx="3276600" cy="212291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1687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Several Studies on ITS </a:t>
            </a:r>
            <a:r>
              <a:rPr lang="en-GB" dirty="0" err="1" smtClean="0"/>
              <a:t>Ecocampus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The </a:t>
            </a:r>
            <a:r>
              <a:rPr lang="en-GB" dirty="0"/>
              <a:t>study on Efficient Use of Air Conditioner (AC) at ITS with the Approach of Life Cycle Assessment (LCA) and Life Cycle Cost (LCC); </a:t>
            </a:r>
            <a:endParaRPr lang="en-GB" dirty="0" smtClean="0"/>
          </a:p>
          <a:p>
            <a:r>
              <a:rPr lang="en-GB" dirty="0" smtClean="0"/>
              <a:t>Design </a:t>
            </a:r>
            <a:r>
              <a:rPr lang="en-GB" dirty="0"/>
              <a:t>Cycles Routes in ITS Campus;  </a:t>
            </a:r>
            <a:endParaRPr lang="en-GB" dirty="0" smtClean="0"/>
          </a:p>
          <a:p>
            <a:r>
              <a:rPr lang="en-GB" dirty="0" smtClean="0"/>
              <a:t>Development </a:t>
            </a:r>
            <a:r>
              <a:rPr lang="en-GB" dirty="0"/>
              <a:t>of Energy Saving Car as a Tool for Transportation System in ITS Campus; </a:t>
            </a:r>
            <a:endParaRPr lang="en-GB" dirty="0" smtClean="0"/>
          </a:p>
          <a:p>
            <a:r>
              <a:rPr lang="en-GB" dirty="0" smtClean="0"/>
              <a:t>Alternative </a:t>
            </a:r>
            <a:r>
              <a:rPr lang="id-ID" dirty="0"/>
              <a:t>Treatment</a:t>
            </a:r>
            <a:r>
              <a:rPr lang="en-GB" dirty="0"/>
              <a:t>s</a:t>
            </a:r>
            <a:r>
              <a:rPr lang="id-ID" dirty="0"/>
              <a:t> of </a:t>
            </a:r>
            <a:r>
              <a:rPr lang="en-GB" dirty="0"/>
              <a:t>Laboratory Waste and Domestic Waste at</a:t>
            </a:r>
            <a:r>
              <a:rPr lang="id-ID" dirty="0"/>
              <a:t> ITS</a:t>
            </a:r>
            <a:r>
              <a:rPr lang="en-GB" dirty="0"/>
              <a:t>; </a:t>
            </a:r>
            <a:endParaRPr lang="en-GB" dirty="0" smtClean="0"/>
          </a:p>
          <a:p>
            <a:r>
              <a:rPr lang="en-GB" dirty="0" smtClean="0"/>
              <a:t>Evaluation </a:t>
            </a:r>
            <a:r>
              <a:rPr lang="en-GB" dirty="0"/>
              <a:t>of Drainage System at ITS; </a:t>
            </a:r>
            <a:endParaRPr lang="en-GB" dirty="0" smtClean="0"/>
          </a:p>
          <a:p>
            <a:r>
              <a:rPr lang="en-GB" dirty="0" smtClean="0"/>
              <a:t>Alternative </a:t>
            </a:r>
            <a:r>
              <a:rPr lang="en-GB" dirty="0"/>
              <a:t>Management of Water; </a:t>
            </a:r>
            <a:endParaRPr lang="en-GB" dirty="0" smtClean="0"/>
          </a:p>
          <a:p>
            <a:r>
              <a:rPr lang="en-GB" dirty="0" smtClean="0"/>
              <a:t>Mapping </a:t>
            </a:r>
            <a:r>
              <a:rPr lang="id-ID" dirty="0"/>
              <a:t>t</a:t>
            </a:r>
            <a:r>
              <a:rPr lang="en-GB" dirty="0"/>
              <a:t>he Adequacy of Vegetation for Reducing the CO</a:t>
            </a:r>
            <a:r>
              <a:rPr lang="en-GB" baseline="-25000" dirty="0"/>
              <a:t>2</a:t>
            </a:r>
            <a:r>
              <a:rPr lang="en-GB" dirty="0"/>
              <a:t>Concentration at ITS; </a:t>
            </a:r>
            <a:endParaRPr lang="en-GB" dirty="0" smtClean="0"/>
          </a:p>
          <a:p>
            <a:r>
              <a:rPr lang="en-GB" dirty="0" smtClean="0"/>
              <a:t>Mapping </a:t>
            </a:r>
            <a:r>
              <a:rPr lang="en-GB" dirty="0"/>
              <a:t>the CO</a:t>
            </a:r>
            <a:r>
              <a:rPr lang="en-GB" baseline="-25000" dirty="0"/>
              <a:t>2 </a:t>
            </a:r>
            <a:r>
              <a:rPr lang="en-GB" dirty="0"/>
              <a:t>Distribution Concentration Contributed by Motor Vehicles at ITS Campus; and </a:t>
            </a:r>
            <a:endParaRPr lang="en-GB" dirty="0" smtClean="0"/>
          </a:p>
          <a:p>
            <a:r>
              <a:rPr lang="en-GB" dirty="0" smtClean="0"/>
              <a:t>T</a:t>
            </a:r>
            <a:r>
              <a:rPr lang="id-ID" dirty="0" smtClean="0"/>
              <a:t>he </a:t>
            </a:r>
            <a:r>
              <a:rPr lang="en-GB" dirty="0"/>
              <a:t>study of CO</a:t>
            </a:r>
            <a:r>
              <a:rPr lang="en-GB" baseline="-25000" dirty="0"/>
              <a:t>2</a:t>
            </a:r>
            <a:r>
              <a:rPr lang="en-GB" dirty="0"/>
              <a:t> Emissions based on the Carbon Footprints from Secondary Academic and Non-Academic Activities at ITS Surabaya. </a:t>
            </a:r>
            <a:endParaRPr lang="id-ID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41910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181100" y="685800"/>
            <a:ext cx="5372100" cy="291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b="1" dirty="0" smtClean="0"/>
              <a:t>Year</a:t>
            </a:r>
            <a:r>
              <a:rPr lang="id-ID" b="1" dirty="0" smtClean="0"/>
              <a:t> </a:t>
            </a:r>
            <a:r>
              <a:rPr lang="id-ID" b="1" dirty="0" smtClean="0"/>
              <a:t>2012</a:t>
            </a:r>
            <a:endParaRPr lang="en-US" sz="1400" b="1" dirty="0"/>
          </a:p>
          <a:p>
            <a:pPr marL="0" indent="0">
              <a:buNone/>
            </a:pPr>
            <a:r>
              <a:rPr lang="id-ID" sz="1800" b="1" i="1" dirty="0" smtClean="0"/>
              <a:t>Gugur Gunung 3.0 (G2.3)</a:t>
            </a:r>
            <a:endParaRPr lang="en-US" sz="1800" b="1" i="1" dirty="0" smtClean="0"/>
          </a:p>
          <a:p>
            <a:pPr lvl="0" indent="169863">
              <a:buFont typeface="Arial" pitchFamily="34" charset="0"/>
              <a:buChar char="•"/>
            </a:pPr>
            <a:r>
              <a:rPr lang="id-ID" sz="1800" i="1" dirty="0" smtClean="0"/>
              <a:t>Launching</a:t>
            </a:r>
            <a:r>
              <a:rPr lang="id-ID" sz="1800" dirty="0" smtClean="0"/>
              <a:t> </a:t>
            </a:r>
            <a:r>
              <a:rPr lang="en-GB" sz="1800" dirty="0" smtClean="0"/>
              <a:t>waste electric generator</a:t>
            </a:r>
            <a:endParaRPr lang="en-US" sz="1800" dirty="0" smtClean="0"/>
          </a:p>
          <a:p>
            <a:pPr lvl="0" indent="169863">
              <a:buFont typeface="Arial" pitchFamily="34" charset="0"/>
              <a:buChar char="•"/>
            </a:pPr>
            <a:r>
              <a:rPr lang="en-GB" sz="1800" dirty="0" smtClean="0"/>
              <a:t>Vehicle emission tests</a:t>
            </a:r>
            <a:r>
              <a:rPr lang="id-ID" sz="1800" dirty="0" smtClean="0"/>
              <a:t>.</a:t>
            </a:r>
            <a:endParaRPr lang="en-US" sz="1800" dirty="0" smtClean="0"/>
          </a:p>
          <a:p>
            <a:pPr lvl="0" indent="169863">
              <a:buFont typeface="Arial" pitchFamily="34" charset="0"/>
              <a:buChar char="•"/>
            </a:pPr>
            <a:r>
              <a:rPr lang="en-GB" sz="1800" dirty="0" smtClean="0"/>
              <a:t>Photo exhibition </a:t>
            </a:r>
            <a:r>
              <a:rPr lang="id-ID" sz="1800" dirty="0" smtClean="0"/>
              <a:t>G2.1 </a:t>
            </a:r>
            <a:r>
              <a:rPr lang="en-GB" sz="1800" dirty="0" smtClean="0"/>
              <a:t>and</a:t>
            </a:r>
            <a:r>
              <a:rPr lang="id-ID" sz="1800" dirty="0" smtClean="0"/>
              <a:t> </a:t>
            </a:r>
            <a:r>
              <a:rPr lang="id-ID" sz="1800" dirty="0" smtClean="0"/>
              <a:t>G2.2.</a:t>
            </a:r>
            <a:endParaRPr lang="en-US" sz="1800" dirty="0" smtClean="0"/>
          </a:p>
          <a:p>
            <a:pPr lvl="0" indent="169863">
              <a:buFont typeface="Arial" pitchFamily="34" charset="0"/>
              <a:buChar char="•"/>
            </a:pPr>
            <a:r>
              <a:rPr lang="en-GB" sz="1800" dirty="0" smtClean="0"/>
              <a:t>Plant and trees identification</a:t>
            </a:r>
            <a:r>
              <a:rPr lang="id-ID" sz="1800" dirty="0" smtClean="0"/>
              <a:t>.</a:t>
            </a:r>
            <a:endParaRPr lang="en-US" sz="1800" dirty="0" smtClean="0"/>
          </a:p>
          <a:p>
            <a:pPr lvl="0" indent="169863">
              <a:buFont typeface="Arial" pitchFamily="34" charset="0"/>
              <a:buChar char="•"/>
            </a:pPr>
            <a:r>
              <a:rPr lang="en-GB" sz="1800" dirty="0" smtClean="0"/>
              <a:t>Planted trees </a:t>
            </a:r>
            <a:r>
              <a:rPr lang="id-ID" sz="1800" dirty="0" smtClean="0"/>
              <a:t>1.275 </a:t>
            </a:r>
            <a:endParaRPr lang="en-US" sz="1800" dirty="0" smtClean="0"/>
          </a:p>
          <a:p>
            <a:pPr lvl="0" indent="169863">
              <a:buFont typeface="Arial" pitchFamily="34" charset="0"/>
              <a:buChar char="•"/>
            </a:pPr>
            <a:r>
              <a:rPr lang="id-ID" sz="1800" i="1" dirty="0" smtClean="0"/>
              <a:t>Bird voting</a:t>
            </a:r>
            <a:r>
              <a:rPr lang="id-ID" sz="1800" dirty="0" smtClean="0"/>
              <a:t>.</a:t>
            </a:r>
            <a:endParaRPr lang="en-US" sz="1800" dirty="0" smtClean="0"/>
          </a:p>
        </p:txBody>
      </p:sp>
      <p:pic>
        <p:nvPicPr>
          <p:cNvPr id="5" name="Picture 2" descr="C:\HARAP SIMPAN DATA DISINI !!!\logo\logo G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76800"/>
            <a:ext cx="533400" cy="115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HARAP SIMPAN DATA DISINI !!!\RINA WORK\1. Profile Eco Campus ITS\GG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6" y="1061222"/>
            <a:ext cx="1817687" cy="3263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HARAP SIMPAN DATA DISINI !!!\RINA WORK\1. Profile Eco Campus ITS\uji emis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48" y="4540102"/>
            <a:ext cx="2864051" cy="192145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27" name="Picture 7" descr="C:\HARAP SIMPAN DATA DISINI !!!\FILE Eco Campus\GUGUR GUNUNG\Gugur Gunung 3\IMG_2385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0102"/>
            <a:ext cx="2798762" cy="18288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28" name="Picture 8" descr="C:\HARAP SIMPAN DATA DISINI !!!\FILE Eco Campus\GUGUR GUNUNG\Gugur Gunung 3\IMG_2402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2957834"/>
            <a:ext cx="2109586" cy="138259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085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Establishing ITS Research Groups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Centre </a:t>
            </a:r>
            <a:r>
              <a:rPr lang="en-GB" sz="2800" dirty="0"/>
              <a:t>for Sustainability (CFS) at the Department of Industrial Engineering; </a:t>
            </a:r>
            <a:endParaRPr lang="en-GB" sz="2800" dirty="0" smtClean="0"/>
          </a:p>
          <a:p>
            <a:r>
              <a:rPr lang="en-GB" sz="2800" dirty="0" smtClean="0"/>
              <a:t>Research </a:t>
            </a:r>
            <a:r>
              <a:rPr lang="en-GB" sz="2800" dirty="0"/>
              <a:t>Group of Solid and Hazardous Waste, Water Pollution Control, Water and Wastewater Purification in the Department of Environmental Engineering; and </a:t>
            </a:r>
            <a:endParaRPr lang="en-GB" sz="2800" dirty="0" smtClean="0"/>
          </a:p>
          <a:p>
            <a:r>
              <a:rPr lang="en-GB" sz="2800" dirty="0" smtClean="0"/>
              <a:t>Research </a:t>
            </a:r>
            <a:r>
              <a:rPr lang="en-GB" sz="2800" dirty="0"/>
              <a:t>Group of Energy in various departments at ITS.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3267127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8970" y="335859"/>
            <a:ext cx="4495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Year</a:t>
            </a:r>
            <a:r>
              <a:rPr lang="id-ID" sz="3200" b="1" dirty="0" smtClean="0"/>
              <a:t> </a:t>
            </a:r>
            <a:r>
              <a:rPr lang="id-ID" sz="3200" b="1" dirty="0" smtClean="0"/>
              <a:t>2013</a:t>
            </a:r>
            <a:endParaRPr lang="en-US" sz="3200" b="1" dirty="0"/>
          </a:p>
          <a:p>
            <a:r>
              <a:rPr lang="id-ID" b="1" i="1" dirty="0" smtClean="0"/>
              <a:t>Gugur Gunung 4.0 (G2.4)</a:t>
            </a:r>
            <a:endParaRPr lang="en-US" b="1" i="1" dirty="0" smtClean="0"/>
          </a:p>
          <a:p>
            <a:pPr lvl="0" indent="171450">
              <a:buFont typeface="Arial" pitchFamily="34" charset="0"/>
              <a:buChar char="•"/>
            </a:pPr>
            <a:r>
              <a:rPr lang="id-ID" i="1" dirty="0" smtClean="0"/>
              <a:t>Launching</a:t>
            </a:r>
            <a:r>
              <a:rPr lang="id-ID" dirty="0" smtClean="0"/>
              <a:t> </a:t>
            </a:r>
            <a:r>
              <a:rPr lang="en-GB" dirty="0" smtClean="0"/>
              <a:t>ITS Campus </a:t>
            </a:r>
            <a:r>
              <a:rPr lang="id-ID" i="1" dirty="0" smtClean="0"/>
              <a:t>Biodiversity</a:t>
            </a:r>
            <a:r>
              <a:rPr lang="en-GB" i="1" dirty="0" smtClean="0"/>
              <a:t> Book</a:t>
            </a:r>
            <a:r>
              <a:rPr lang="id-ID" dirty="0" smtClean="0"/>
              <a:t> .</a:t>
            </a:r>
            <a:endParaRPr lang="en-US" dirty="0" smtClean="0"/>
          </a:p>
          <a:p>
            <a:pPr lvl="0" indent="171450">
              <a:buFont typeface="Arial" pitchFamily="34" charset="0"/>
              <a:buChar char="•"/>
            </a:pPr>
            <a:r>
              <a:rPr lang="en-GB" dirty="0" smtClean="0"/>
              <a:t>Trees planted</a:t>
            </a:r>
            <a:r>
              <a:rPr lang="id-ID" dirty="0" smtClean="0"/>
              <a:t> 3.150</a:t>
            </a:r>
            <a:endParaRPr lang="en-US" dirty="0"/>
          </a:p>
          <a:p>
            <a:pPr lvl="0"/>
            <a:r>
              <a:rPr lang="id-ID" b="1" i="1" dirty="0" smtClean="0"/>
              <a:t>Gugur Gunung 5.0 (G2.5)</a:t>
            </a:r>
            <a:endParaRPr lang="en-US" b="1" i="1" dirty="0" smtClean="0"/>
          </a:p>
          <a:p>
            <a:pPr lvl="0" indent="171450">
              <a:buFont typeface="Arial" pitchFamily="34" charset="0"/>
              <a:buChar char="•"/>
            </a:pPr>
            <a:r>
              <a:rPr lang="en-GB" dirty="0" smtClean="0"/>
              <a:t>Mangrove planted </a:t>
            </a:r>
            <a:r>
              <a:rPr lang="id-ID" dirty="0" smtClean="0"/>
              <a:t>1.500 </a:t>
            </a:r>
            <a:r>
              <a:rPr lang="en-GB" dirty="0" smtClean="0"/>
              <a:t>trees in eastern part </a:t>
            </a:r>
            <a:r>
              <a:rPr lang="id-ID" dirty="0" smtClean="0"/>
              <a:t>Surabaya </a:t>
            </a:r>
            <a:r>
              <a:rPr lang="id-ID" dirty="0" smtClean="0"/>
              <a:t>(Kenjeran).</a:t>
            </a:r>
            <a:endParaRPr lang="en-US" dirty="0" smtClean="0"/>
          </a:p>
          <a:p>
            <a:pPr lvl="0" indent="171450">
              <a:buFont typeface="Arial" pitchFamily="34" charset="0"/>
              <a:buChar char="•"/>
            </a:pPr>
            <a:r>
              <a:rPr lang="en-GB" dirty="0" smtClean="0"/>
              <a:t>Coastal cleaning movement</a:t>
            </a:r>
            <a:r>
              <a:rPr lang="id-ID" dirty="0" smtClean="0"/>
              <a:t>.</a:t>
            </a:r>
            <a:endParaRPr lang="en-US" dirty="0" smtClean="0"/>
          </a:p>
          <a:p>
            <a:pPr lvl="0" indent="171450">
              <a:buFont typeface="Arial" pitchFamily="34" charset="0"/>
              <a:buChar char="•"/>
            </a:pPr>
            <a:r>
              <a:rPr lang="id-ID" i="1" dirty="0" smtClean="0"/>
              <a:t>Talk show</a:t>
            </a:r>
            <a:r>
              <a:rPr lang="id-ID" dirty="0" smtClean="0"/>
              <a:t> </a:t>
            </a:r>
            <a:r>
              <a:rPr lang="en-GB" dirty="0" smtClean="0"/>
              <a:t>for community development</a:t>
            </a:r>
            <a:endParaRPr lang="en-US" dirty="0" smtClean="0"/>
          </a:p>
          <a:p>
            <a:pPr lvl="0"/>
            <a:r>
              <a:rPr lang="id-ID" b="1" i="1" dirty="0" smtClean="0"/>
              <a:t>Gugur Gunung 6.0 (G2.6)</a:t>
            </a:r>
            <a:endParaRPr lang="en-US" b="1" i="1" dirty="0" smtClean="0"/>
          </a:p>
          <a:p>
            <a:pPr lvl="0" indent="171450">
              <a:buFont typeface="Arial" pitchFamily="34" charset="0"/>
              <a:buChar char="•"/>
            </a:pPr>
            <a:r>
              <a:rPr lang="id-ID" i="1" dirty="0" smtClean="0"/>
              <a:t>Workshop </a:t>
            </a:r>
            <a:r>
              <a:rPr lang="en-GB" i="1" dirty="0" smtClean="0"/>
              <a:t>of </a:t>
            </a:r>
            <a:r>
              <a:rPr lang="en-US" i="1" dirty="0" err="1" smtClean="0"/>
              <a:t>Urbang</a:t>
            </a:r>
            <a:r>
              <a:rPr lang="en-US" i="1" dirty="0" smtClean="0"/>
              <a:t> </a:t>
            </a:r>
            <a:r>
              <a:rPr lang="en-US" i="1" dirty="0" smtClean="0"/>
              <a:t>Farming</a:t>
            </a:r>
            <a:r>
              <a:rPr lang="id-ID" i="1" dirty="0" smtClean="0"/>
              <a:t>.</a:t>
            </a:r>
            <a:endParaRPr lang="en-US" dirty="0" smtClean="0"/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id-ID" i="1" dirty="0" smtClean="0"/>
              <a:t>Creative </a:t>
            </a:r>
            <a:r>
              <a:rPr lang="id-ID" i="1" dirty="0" smtClean="0"/>
              <a:t>Urban Farming </a:t>
            </a:r>
            <a:r>
              <a:rPr lang="id-ID" i="1" dirty="0" smtClean="0"/>
              <a:t>Competition</a:t>
            </a:r>
            <a:endParaRPr lang="en-US" dirty="0" smtClean="0"/>
          </a:p>
          <a:p>
            <a:pPr lvl="0" indent="171450">
              <a:buFont typeface="Arial" pitchFamily="34" charset="0"/>
              <a:buChar char="•"/>
            </a:pPr>
            <a:r>
              <a:rPr lang="en-US" dirty="0" smtClean="0"/>
              <a:t>10.000 Tumblers </a:t>
            </a:r>
            <a:r>
              <a:rPr lang="en-US" dirty="0" smtClean="0"/>
              <a:t>Movement at ITS </a:t>
            </a:r>
            <a:endParaRPr lang="en-US" dirty="0"/>
          </a:p>
        </p:txBody>
      </p:sp>
      <p:pic>
        <p:nvPicPr>
          <p:cNvPr id="5" name="Picture 2" descr="C:\HARAP SIMPAN DATA DISINI !!!\logo\logo G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76800"/>
            <a:ext cx="533400" cy="115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HARAP SIMPAN DATA DISINI !!!\FILE Eco Campus\GUGUR GUNUNG\Gugur Gunung 4\IMG_0124 (2)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77462"/>
            <a:ext cx="2364082" cy="151277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147" name="Picture 3" descr="C:\HARAP SIMPAN DATA DISINI !!!\FILE Eco Campus\GUGUR GUNUNG\Gugur Gunung 4\IMG_0427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42762"/>
            <a:ext cx="2364082" cy="158956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148" name="Picture 4" descr="C:\HARAP SIMPAN DATA DISINI !!!\FILE Eco Campus\GUGUR GUNUNG\Gugur Gunung 4\IMG_1569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67600"/>
            <a:ext cx="2364082" cy="166709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149" name="Picture 5" descr="C:\HARAP SIMPAN DATA DISINI !!!\FILE Eco Campus\GUGUR GUNUNG\gugur gunung 6\jump pers GG\IMG_11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70" y="4367600"/>
            <a:ext cx="2286000" cy="167652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150" name="Picture 6" descr="C:\HARAP SIMPAN DATA DISINI !!!\FILE Eco Campus\GUGUR GUNUNG\gugur gunung 6\GG.6\13 GG 6.0\DSC_0611.JPG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367600"/>
            <a:ext cx="2247900" cy="1664604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69327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47700" y="1295400"/>
            <a:ext cx="2288824" cy="454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b="1" dirty="0" smtClean="0"/>
              <a:t>Year</a:t>
            </a:r>
            <a:r>
              <a:rPr lang="id-ID" b="1" dirty="0" smtClean="0"/>
              <a:t> </a:t>
            </a:r>
            <a:r>
              <a:rPr lang="id-ID" b="1" dirty="0" smtClean="0"/>
              <a:t>201</a:t>
            </a:r>
            <a:r>
              <a:rPr lang="en-US" b="1" dirty="0" smtClean="0"/>
              <a:t>4</a:t>
            </a:r>
            <a:endParaRPr lang="en-US" b="1" dirty="0"/>
          </a:p>
          <a:p>
            <a:pPr marL="0" indent="0">
              <a:buNone/>
            </a:pPr>
            <a:r>
              <a:rPr lang="id-ID" sz="1200" b="1" i="1" dirty="0" smtClean="0"/>
              <a:t>Gugur Gunung </a:t>
            </a:r>
            <a:r>
              <a:rPr lang="en-US" sz="1200" b="1" i="1" dirty="0" smtClean="0"/>
              <a:t>7</a:t>
            </a:r>
            <a:r>
              <a:rPr lang="id-ID" sz="1200" b="1" i="1" dirty="0" smtClean="0"/>
              <a:t>.0 (G2.</a:t>
            </a:r>
            <a:r>
              <a:rPr lang="en-US" sz="1200" b="1" i="1" dirty="0" smtClean="0"/>
              <a:t>7</a:t>
            </a:r>
            <a:r>
              <a:rPr lang="id-ID" sz="1200" b="1" i="1" dirty="0" smtClean="0"/>
              <a:t>)</a:t>
            </a:r>
            <a:endParaRPr lang="en-US" sz="1200" b="1" i="1" dirty="0" smtClean="0"/>
          </a:p>
          <a:p>
            <a:pPr lvl="0" indent="0" algn="r">
              <a:buNone/>
            </a:pPr>
            <a:r>
              <a:rPr lang="en-GB" sz="1600" dirty="0"/>
              <a:t>The successful achievement of Eco-Campus programme is not only indicated by its physical achievement, but also shown from the span of changes in attitude and mind-set of all elements of ITS academic community in having more environmentally-friendly lifestyle. </a:t>
            </a:r>
            <a:endParaRPr lang="en-US" sz="1600" dirty="0" smtClean="0"/>
          </a:p>
        </p:txBody>
      </p:sp>
      <p:pic>
        <p:nvPicPr>
          <p:cNvPr id="7170" name="Picture 2" descr="C:\HARAP SIMPAN DATA DISINI !!!\FILE Eco Campus\GUGUR GUNUNG\gugur gunung 7\backdrop ok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03576"/>
            <a:ext cx="2362200" cy="345375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2" descr="C:\HARAP SIMPAN DATA DISINI !!!\logo\logo G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76800"/>
            <a:ext cx="533400" cy="115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HARAP SIMPAN DATA DISINI !!!\FILE Eco Campus\GUGUR GUNUNG\gugur gunung 7\gg 7\IMG_0312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2362200" cy="176925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172" name="Picture 4" descr="C:\HARAP SIMPAN DATA DISINI !!!\RINA WORK\1. Profile Eco Campus ITS\GG 7 pengecatan bere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2703576"/>
            <a:ext cx="2438400" cy="345375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173" name="Picture 5" descr="C:\HARAP SIMPAN DATA DISINI !!!\RINA WORK\BERANDA\FOTO 2014\11. nopember\43 resik kampus\IMG_0227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8" y="704880"/>
            <a:ext cx="2438401" cy="175017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09001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Activities </a:t>
            </a:r>
            <a:r>
              <a:rPr lang="en-GB" dirty="0"/>
              <a:t>in the socio engineering programme </a:t>
            </a:r>
            <a:r>
              <a:rPr lang="en-GB" dirty="0" smtClean="0"/>
              <a:t>include: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Socialization </a:t>
            </a:r>
            <a:r>
              <a:rPr lang="en-GB" dirty="0"/>
              <a:t>and campaign </a:t>
            </a:r>
            <a:r>
              <a:rPr lang="id-ID" dirty="0"/>
              <a:t>of </a:t>
            </a:r>
            <a:r>
              <a:rPr lang="en-GB" dirty="0"/>
              <a:t>eco-campus; </a:t>
            </a:r>
            <a:endParaRPr lang="en-GB" dirty="0" smtClean="0"/>
          </a:p>
          <a:p>
            <a:r>
              <a:rPr lang="en-GB" dirty="0" smtClean="0"/>
              <a:t>Design of </a:t>
            </a:r>
            <a:r>
              <a:rPr lang="en-GB" dirty="0"/>
              <a:t>learning materials for students of S1-S2-S3 regarding the environment, eco-campus, and sustainability; </a:t>
            </a:r>
            <a:endParaRPr lang="en-GB" dirty="0" smtClean="0"/>
          </a:p>
          <a:p>
            <a:r>
              <a:rPr lang="en-GB" dirty="0"/>
              <a:t>I</a:t>
            </a:r>
            <a:r>
              <a:rPr lang="en-GB" dirty="0" smtClean="0"/>
              <a:t>mplementation </a:t>
            </a:r>
            <a:r>
              <a:rPr lang="en-GB" dirty="0"/>
              <a:t>of seminars about environment and sustainability; </a:t>
            </a:r>
            <a:endParaRPr lang="en-GB" dirty="0" smtClean="0"/>
          </a:p>
          <a:p>
            <a:r>
              <a:rPr lang="en-GB" dirty="0" smtClean="0"/>
              <a:t>Campaigns </a:t>
            </a:r>
            <a:r>
              <a:rPr lang="en-GB" dirty="0"/>
              <a:t>on waste separation; </a:t>
            </a:r>
            <a:endParaRPr lang="en-GB" dirty="0" smtClean="0"/>
          </a:p>
          <a:p>
            <a:r>
              <a:rPr lang="en-GB" dirty="0" smtClean="0"/>
              <a:t>Competition </a:t>
            </a:r>
            <a:r>
              <a:rPr lang="en-GB" dirty="0"/>
              <a:t>of ideas and innovation in saving water, electricity, </a:t>
            </a:r>
            <a:r>
              <a:rPr lang="id-ID" dirty="0"/>
              <a:t>and </a:t>
            </a:r>
            <a:r>
              <a:rPr lang="en-GB" dirty="0"/>
              <a:t>paper in all departments at the ITS; and </a:t>
            </a:r>
            <a:endParaRPr lang="en-GB" dirty="0" smtClean="0"/>
          </a:p>
          <a:p>
            <a:r>
              <a:rPr lang="en-GB" dirty="0" smtClean="0"/>
              <a:t>Other </a:t>
            </a:r>
            <a:r>
              <a:rPr lang="en-GB" dirty="0"/>
              <a:t>competitions such as eco-quote race that intends to increase the participation of all elements of the academic community in the implementation of eco-campus.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32918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Efficiency Program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609600" y="1066800"/>
            <a:ext cx="3810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1775">
              <a:buFont typeface="Arial" pitchFamily="34" charset="0"/>
              <a:buChar char="•"/>
            </a:pPr>
            <a:r>
              <a:rPr lang="en-GB" b="1" dirty="0" smtClean="0"/>
              <a:t>Paper Usage</a:t>
            </a:r>
            <a:endParaRPr lang="en-US" b="1" dirty="0" smtClean="0"/>
          </a:p>
          <a:p>
            <a:pPr marL="231775"/>
            <a:r>
              <a:rPr lang="en-US" sz="1600" dirty="0" smtClean="0"/>
              <a:t>Being enforced until department levels</a:t>
            </a:r>
            <a:endParaRPr lang="en-US" sz="1600" dirty="0" smtClean="0"/>
          </a:p>
          <a:p>
            <a:pPr marL="231775"/>
            <a:endParaRPr lang="en-US" sz="1600" dirty="0" smtClean="0"/>
          </a:p>
          <a:p>
            <a:pPr marL="271463" indent="-271463">
              <a:buFont typeface="Arial" pitchFamily="34" charset="0"/>
              <a:buChar char="•"/>
            </a:pPr>
            <a:r>
              <a:rPr lang="en-GB" b="1" dirty="0" smtClean="0"/>
              <a:t>Waste Management</a:t>
            </a:r>
            <a:endParaRPr lang="en-US" b="1" dirty="0" smtClean="0"/>
          </a:p>
          <a:p>
            <a:pPr marL="271463"/>
            <a:r>
              <a:rPr lang="en-GB" sz="1600" dirty="0" smtClean="0"/>
              <a:t>Reduce, reuse and recycle</a:t>
            </a:r>
          </a:p>
          <a:p>
            <a:pPr marL="271463"/>
            <a:endParaRPr lang="en-US" sz="1600" dirty="0" smtClean="0"/>
          </a:p>
          <a:p>
            <a:pPr marL="271463" indent="-271463">
              <a:buFont typeface="Arial" pitchFamily="34" charset="0"/>
              <a:buChar char="•"/>
            </a:pPr>
            <a:r>
              <a:rPr lang="en-GB" b="1" dirty="0" smtClean="0"/>
              <a:t>Green and Open Space</a:t>
            </a:r>
            <a:endParaRPr lang="en-US" b="1" dirty="0" smtClean="0"/>
          </a:p>
          <a:p>
            <a:pPr marL="271463"/>
            <a:r>
              <a:rPr lang="en-US" sz="1600" dirty="0" smtClean="0"/>
              <a:t>Redesign the plantation species and garden arrangement</a:t>
            </a:r>
          </a:p>
          <a:p>
            <a:pPr marL="271463"/>
            <a:r>
              <a:rPr lang="en-US" sz="1600" dirty="0" smtClean="0"/>
              <a:t>Urban farming and Organic Vegetables (</a:t>
            </a:r>
            <a:r>
              <a:rPr lang="en-US" sz="1600" dirty="0" err="1" smtClean="0"/>
              <a:t>SayOr</a:t>
            </a:r>
            <a:r>
              <a:rPr lang="en-US" sz="1600" dirty="0" smtClean="0"/>
              <a:t>)</a:t>
            </a:r>
            <a:endParaRPr lang="en-US" sz="1600" dirty="0" smtClean="0"/>
          </a:p>
          <a:p>
            <a:pPr indent="231775"/>
            <a:endParaRPr lang="en-US" sz="1600" dirty="0" smtClean="0"/>
          </a:p>
          <a:p>
            <a:pPr indent="231775">
              <a:buFont typeface="Arial" pitchFamily="34" charset="0"/>
              <a:buChar char="•"/>
            </a:pPr>
            <a:r>
              <a:rPr lang="en-GB" b="1" dirty="0" smtClean="0"/>
              <a:t>Electricity Usage and Consumption</a:t>
            </a:r>
            <a:endParaRPr lang="en-US" b="1" dirty="0" smtClean="0"/>
          </a:p>
          <a:p>
            <a:pPr marL="231775"/>
            <a:r>
              <a:rPr lang="en-GB" sz="1600" dirty="0"/>
              <a:t>T</a:t>
            </a:r>
            <a:r>
              <a:rPr lang="en-GB" sz="1600" dirty="0" smtClean="0"/>
              <a:t>he </a:t>
            </a:r>
            <a:r>
              <a:rPr lang="en-GB" sz="1600" dirty="0"/>
              <a:t>minimum temperature control of air conditioning systems, which should not be lower than 25</a:t>
            </a:r>
            <a:r>
              <a:rPr lang="en-GB" sz="1600" baseline="30000" dirty="0"/>
              <a:t>0</a:t>
            </a:r>
            <a:r>
              <a:rPr lang="en-GB" sz="1600" dirty="0"/>
              <a:t>C</a:t>
            </a:r>
            <a:r>
              <a:rPr lang="en-US" sz="1600" dirty="0" smtClean="0"/>
              <a:t>.</a:t>
            </a:r>
            <a:endParaRPr lang="en-US" sz="1600" dirty="0" smtClean="0"/>
          </a:p>
          <a:p>
            <a:pPr marL="231775"/>
            <a:r>
              <a:rPr lang="en-GB" sz="1600" dirty="0" smtClean="0"/>
              <a:t>Gradual replacement </a:t>
            </a:r>
            <a:r>
              <a:rPr lang="en-GB" sz="1600" dirty="0"/>
              <a:t>of electrical appliances with energy-efficient appliances.</a:t>
            </a:r>
            <a:endParaRPr lang="en-US" sz="16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4724400" y="1066800"/>
            <a:ext cx="38862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Arial" pitchFamily="34" charset="0"/>
              <a:buChar char="•"/>
            </a:pPr>
            <a:r>
              <a:rPr lang="en-AU" b="1" dirty="0" smtClean="0"/>
              <a:t>Water Usage</a:t>
            </a:r>
            <a:endParaRPr lang="en-AU" b="1" dirty="0"/>
          </a:p>
          <a:p>
            <a:pPr marL="271463"/>
            <a:r>
              <a:rPr lang="en-GB" sz="1600" dirty="0"/>
              <a:t>M</a:t>
            </a:r>
            <a:r>
              <a:rPr lang="en-GB" sz="1600" dirty="0" smtClean="0"/>
              <a:t>inimising </a:t>
            </a:r>
            <a:r>
              <a:rPr lang="de-DE" sz="1600" dirty="0"/>
              <a:t>the </a:t>
            </a:r>
            <a:r>
              <a:rPr lang="en-GB" sz="1600" dirty="0"/>
              <a:t>water </a:t>
            </a:r>
            <a:r>
              <a:rPr lang="de-DE" sz="1600" dirty="0" smtClean="0"/>
              <a:t>leakage, reuse and recycled water at several places.</a:t>
            </a:r>
          </a:p>
          <a:p>
            <a:pPr marL="271463"/>
            <a:endParaRPr lang="en-A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AU" b="1" dirty="0" smtClean="0"/>
              <a:t>Natural resources usage</a:t>
            </a:r>
            <a:endParaRPr lang="en-AU" b="1" dirty="0"/>
          </a:p>
          <a:p>
            <a:pPr marL="271463"/>
            <a:r>
              <a:rPr lang="en-GB" sz="1600" dirty="0"/>
              <a:t>establishment</a:t>
            </a:r>
            <a:r>
              <a:rPr lang="de-DE" sz="1600" dirty="0"/>
              <a:t> of the </a:t>
            </a:r>
            <a:r>
              <a:rPr lang="en-GB" sz="1600" dirty="0" smtClean="0"/>
              <a:t>cycles-routes, </a:t>
            </a:r>
            <a:r>
              <a:rPr lang="en-GB" sz="1600" dirty="0"/>
              <a:t>construction</a:t>
            </a:r>
            <a:r>
              <a:rPr lang="de-DE" sz="1600" dirty="0"/>
              <a:t> of convenient and integrated pedestrian; </a:t>
            </a:r>
            <a:r>
              <a:rPr lang="en-GB" sz="1600" dirty="0"/>
              <a:t>the installation</a:t>
            </a:r>
            <a:r>
              <a:rPr lang="de-DE" sz="1600" dirty="0"/>
              <a:t> of informative signs </a:t>
            </a:r>
            <a:r>
              <a:rPr lang="en-GB" sz="1600" dirty="0"/>
              <a:t>with great aesthetic pleasure</a:t>
            </a:r>
            <a:r>
              <a:rPr lang="de-DE" sz="1600" dirty="0"/>
              <a:t>; the management of bike share</a:t>
            </a:r>
            <a:r>
              <a:rPr lang="en-GB" sz="1600" dirty="0"/>
              <a:t>s</a:t>
            </a:r>
            <a:r>
              <a:rPr lang="de-DE" sz="1600" dirty="0"/>
              <a:t> or bike along the campus; </a:t>
            </a:r>
            <a:r>
              <a:rPr lang="en-GB" sz="1600" dirty="0"/>
              <a:t>the improvement of roads </a:t>
            </a:r>
            <a:r>
              <a:rPr lang="en-GB" sz="1600" dirty="0" smtClean="0"/>
              <a:t>infrastructures</a:t>
            </a:r>
          </a:p>
          <a:p>
            <a:pPr marL="271463"/>
            <a:endParaRPr lang="en-AU" sz="1600" dirty="0"/>
          </a:p>
          <a:p>
            <a:pPr marL="271463" indent="-271463">
              <a:buFont typeface="Arial" pitchFamily="34" charset="0"/>
              <a:buChar char="•"/>
            </a:pPr>
            <a:r>
              <a:rPr lang="en-AU" b="1" dirty="0" err="1" smtClean="0"/>
              <a:t>Establising</a:t>
            </a:r>
            <a:r>
              <a:rPr lang="en-AU" b="1" dirty="0" smtClean="0"/>
              <a:t> </a:t>
            </a:r>
            <a:r>
              <a:rPr lang="en-AU" b="1" dirty="0" err="1" smtClean="0"/>
              <a:t>ecocampus</a:t>
            </a:r>
            <a:r>
              <a:rPr lang="en-AU" b="1" dirty="0" smtClean="0"/>
              <a:t> movement</a:t>
            </a:r>
            <a:endParaRPr lang="en-AU" b="1" dirty="0"/>
          </a:p>
          <a:p>
            <a:pPr marL="271463"/>
            <a:r>
              <a:rPr lang="de-DE" sz="1600" dirty="0"/>
              <a:t>Safe, Comfortable, Healthy and Humane Internal Movement System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Introduction</a:t>
            </a:r>
            <a:endParaRPr lang="id-ID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Institut</a:t>
            </a:r>
            <a:r>
              <a:rPr lang="en-GB" dirty="0"/>
              <a:t> </a:t>
            </a:r>
            <a:r>
              <a:rPr lang="en-GB" dirty="0" err="1"/>
              <a:t>Teknologi</a:t>
            </a:r>
            <a:r>
              <a:rPr lang="en-GB" dirty="0"/>
              <a:t> </a:t>
            </a:r>
            <a:r>
              <a:rPr lang="en-GB" dirty="0" err="1"/>
              <a:t>Sepuluh</a:t>
            </a:r>
            <a:r>
              <a:rPr lang="en-GB" dirty="0"/>
              <a:t> </a:t>
            </a:r>
            <a:r>
              <a:rPr lang="en-GB" dirty="0" err="1"/>
              <a:t>Nopember</a:t>
            </a:r>
            <a:r>
              <a:rPr lang="en-GB" dirty="0"/>
              <a:t> (ITS) has a mission to produce graduates who have the main competency in science and technology with environmentally friendly vision in the </a:t>
            </a:r>
            <a:r>
              <a:rPr lang="en-GB" dirty="0" smtClean="0"/>
              <a:t>future</a:t>
            </a:r>
          </a:p>
          <a:p>
            <a:r>
              <a:rPr lang="en-GB" dirty="0" smtClean="0"/>
              <a:t>The challenge is how to shift </a:t>
            </a:r>
            <a:r>
              <a:rPr lang="en-GB" dirty="0"/>
              <a:t>the mind-set of ITS academic community to be more concern and responsible to their environment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82759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Eco </a:t>
            </a:r>
            <a:r>
              <a:rPr lang="en-US" b="1" dirty="0">
                <a:latin typeface="+mn-lt"/>
              </a:rPr>
              <a:t>Urban Farming </a:t>
            </a:r>
            <a:r>
              <a:rPr lang="en-US" b="1" dirty="0" smtClean="0">
                <a:latin typeface="+mn-lt"/>
              </a:rPr>
              <a:t>ITS</a:t>
            </a:r>
            <a:endParaRPr lang="en-US" b="1" dirty="0">
              <a:latin typeface="+mn-lt"/>
            </a:endParaRPr>
          </a:p>
        </p:txBody>
      </p:sp>
      <p:pic>
        <p:nvPicPr>
          <p:cNvPr id="9219" name="Picture 3" descr="C:\HARAP SIMPAN DATA DISINI !!!\RINA WORK\BERANDA\FOTO 2016\taman dan dpan masjid ITS\IMG_0151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48" y="2669497"/>
            <a:ext cx="1752600" cy="151027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3" descr="C:\HARAP SIMPAN DATA DISINI !!!\RINA WORK\BERANDA\FOTO 2015\12 desember\4. lingkungan ITS\rektorat &amp;sekitar\taman Eco campus\IMG_0228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92" y="1918727"/>
            <a:ext cx="3607208" cy="227227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Picture 2" descr="C:\HARAP SIMPAN DATA DISINI !!!\FILE Eco Campus\GUGUR GUNUNG\gugur gunung 6\GG.6\13 GG 6.0\DSC_0676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01690"/>
            <a:ext cx="3264308" cy="209910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Picture 4" descr="C:\HARAP SIMPAN DATA DISINI !!!\RINA WORK\1. Profile Eco Campus ITS\UF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22381"/>
            <a:ext cx="3032748" cy="227227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Picture 3" descr="C:\HARAP SIMPAN DATA DISINI !!!\RINA WORK\1. Profile Eco Campus ITS\UF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67200"/>
            <a:ext cx="3697304" cy="2783852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189"/>
            <a:ext cx="8229600" cy="1143000"/>
          </a:xfrm>
        </p:spPr>
        <p:txBody>
          <a:bodyPr/>
          <a:lstStyle/>
          <a:p>
            <a:r>
              <a:rPr lang="en-US" b="1" dirty="0" smtClean="0"/>
              <a:t>Greening Movement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4" y="1180188"/>
            <a:ext cx="3708883" cy="20318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6315" y="3212068"/>
            <a:ext cx="3708884" cy="36933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Roundabout at ITS</a:t>
            </a:r>
            <a:endParaRPr lang="en-US" b="1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6" y="3703929"/>
            <a:ext cx="3978127" cy="238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1744" y="6087459"/>
            <a:ext cx="8278855" cy="369331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Garden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4045199" y="1180189"/>
            <a:ext cx="4565401" cy="338554"/>
          </a:xfrm>
          <a:prstGeom prst="rect">
            <a:avLst/>
          </a:prstGeom>
          <a:solidFill>
            <a:srgbClr val="9900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1600" b="1" dirty="0" smtClean="0">
                <a:solidFill>
                  <a:schemeClr val="bg1"/>
                </a:solidFill>
              </a:rPr>
              <a:t>Sport Facilities</a:t>
            </a:r>
            <a:r>
              <a:rPr lang="id-ID" sz="1600" b="1" dirty="0" smtClean="0">
                <a:solidFill>
                  <a:schemeClr val="bg1"/>
                </a:solidFill>
              </a:rPr>
              <a:t> </a:t>
            </a:r>
            <a:endParaRPr lang="id-ID" sz="1600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98" y="1518743"/>
            <a:ext cx="4565401" cy="2047707"/>
          </a:xfrm>
          <a:prstGeom prst="rect">
            <a:avLst/>
          </a:prstGeom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73" y="3703929"/>
            <a:ext cx="4290733" cy="238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56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399"/>
            <a:ext cx="8229600" cy="117423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Organic Vegetables by Eco-Urban </a:t>
            </a:r>
            <a:r>
              <a:rPr lang="en-US" b="1" dirty="0"/>
              <a:t>Farming </a:t>
            </a:r>
            <a:r>
              <a:rPr lang="en-US" b="1" dirty="0" smtClean="0"/>
              <a:t>ITS (</a:t>
            </a:r>
            <a:r>
              <a:rPr lang="en-US" b="1" dirty="0" err="1" smtClean="0"/>
              <a:t>SayOr</a:t>
            </a:r>
            <a:r>
              <a:rPr lang="en-US" b="1" dirty="0" smtClean="0"/>
              <a:t> ITS)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19136"/>
            <a:ext cx="2590800" cy="4605868"/>
          </a:xfrm>
          <a:prstGeom prst="rect">
            <a:avLst/>
          </a:prstGeom>
        </p:spPr>
      </p:pic>
      <p:sp>
        <p:nvSpPr>
          <p:cNvPr id="3" name="AutoShape 2" descr="https://scontent-sin1-1.xx.fbcdn.net/hphotos-xta1/v/t1.0-9/603836_798328223556123_4279214137529309167_n.jpg?oh=a89882eaefb8c21a175592128407450f&amp;oe=5772CF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5" descr="https://scontent-sin1-1.xx.fbcdn.net/hphotos-xtp1/v/l/t34.0-12/12226589_10208062068728804_404990324_n.jpg?oh=7a05d2f4b5c6d2f9194f7794248c839e&amp;oe=57122B9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119138"/>
            <a:ext cx="2438400" cy="433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https://scontent-sin1-1.xx.fbcdn.net/hphotos-xta1/v/t34.0-12/12226690_10208062072368895_210390010_n.jpg?oh=bc42b06035a3060777e78cacc1b87564&amp;oe=5713541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85" y="2119136"/>
            <a:ext cx="2870514" cy="16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98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d. </a:t>
            </a:r>
            <a:r>
              <a:rPr lang="en-US" b="1" dirty="0" err="1" smtClean="0"/>
              <a:t>Pengurangan</a:t>
            </a:r>
            <a:r>
              <a:rPr lang="en-US" b="1" dirty="0" smtClean="0"/>
              <a:t> </a:t>
            </a:r>
            <a:r>
              <a:rPr lang="en-US" b="1" dirty="0" err="1"/>
              <a:t>polusi</a:t>
            </a:r>
            <a:r>
              <a:rPr lang="en-US" b="1" dirty="0"/>
              <a:t> </a:t>
            </a:r>
            <a:r>
              <a:rPr lang="en-US" b="1" dirty="0" err="1"/>
              <a:t>udara</a:t>
            </a:r>
            <a:r>
              <a:rPr lang="en-US" b="1" dirty="0"/>
              <a:t> (</a:t>
            </a:r>
            <a:r>
              <a:rPr lang="en-US" b="1" dirty="0" err="1"/>
              <a:t>penyediaan</a:t>
            </a:r>
            <a:r>
              <a:rPr lang="en-US" b="1" dirty="0"/>
              <a:t> </a:t>
            </a:r>
            <a:r>
              <a:rPr lang="en-US" b="1" dirty="0" err="1"/>
              <a:t>sepeda</a:t>
            </a:r>
            <a:r>
              <a:rPr lang="en-US" b="1" dirty="0"/>
              <a:t> </a:t>
            </a:r>
            <a:r>
              <a:rPr lang="en-US" b="1" dirty="0" err="1"/>
              <a:t>kampus</a:t>
            </a:r>
            <a:r>
              <a:rPr lang="en-US" b="1" dirty="0"/>
              <a:t>),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676400"/>
            <a:ext cx="4648200" cy="4373563"/>
          </a:xfrm>
        </p:spPr>
        <p:txBody>
          <a:bodyPr>
            <a:normAutofit lnSpcReduction="10000"/>
          </a:bodyPr>
          <a:lstStyle/>
          <a:p>
            <a:pPr marL="1588" indent="-3175">
              <a:buNone/>
            </a:pPr>
            <a:r>
              <a:rPr lang="en-US" sz="3000" dirty="0" err="1" smtClean="0"/>
              <a:t>Mengadakan</a:t>
            </a:r>
            <a:r>
              <a:rPr lang="en-US" sz="3000" dirty="0" smtClean="0"/>
              <a:t> program </a:t>
            </a:r>
            <a:r>
              <a:rPr lang="en-US" sz="3000" dirty="0" err="1" smtClean="0"/>
              <a:t>sepeda</a:t>
            </a:r>
            <a:r>
              <a:rPr lang="en-US" sz="3000" dirty="0" smtClean="0"/>
              <a:t> </a:t>
            </a:r>
            <a:r>
              <a:rPr lang="en-US" sz="3000" dirty="0" err="1" smtClean="0"/>
              <a:t>kampus</a:t>
            </a:r>
            <a:r>
              <a:rPr lang="en-US" sz="3000" dirty="0" smtClean="0"/>
              <a:t> ITS </a:t>
            </a:r>
            <a:r>
              <a:rPr lang="en-US" sz="3000" dirty="0" err="1" smtClean="0"/>
              <a:t>guna</a:t>
            </a:r>
            <a:r>
              <a:rPr lang="en-US" sz="3000" dirty="0" smtClean="0"/>
              <a:t> </a:t>
            </a:r>
            <a:r>
              <a:rPr lang="en-US" sz="3000" dirty="0" err="1" smtClean="0"/>
              <a:t>pengurangan</a:t>
            </a:r>
            <a:r>
              <a:rPr lang="en-US" sz="3000" dirty="0" smtClean="0"/>
              <a:t> </a:t>
            </a:r>
            <a:r>
              <a:rPr lang="en-US" sz="3000" dirty="0" err="1" smtClean="0"/>
              <a:t>penggunaan</a:t>
            </a:r>
            <a:r>
              <a:rPr lang="en-US" sz="3000" dirty="0" smtClean="0"/>
              <a:t> </a:t>
            </a:r>
            <a:r>
              <a:rPr lang="en-US" sz="3000" dirty="0" err="1" smtClean="0"/>
              <a:t>kendaraan</a:t>
            </a:r>
            <a:r>
              <a:rPr lang="en-US" sz="3000" dirty="0" smtClean="0"/>
              <a:t> </a:t>
            </a:r>
            <a:r>
              <a:rPr lang="en-US" sz="3000" dirty="0" err="1" smtClean="0"/>
              <a:t>bermotor</a:t>
            </a:r>
            <a:r>
              <a:rPr lang="en-US" sz="3000" dirty="0" smtClean="0"/>
              <a:t> </a:t>
            </a:r>
            <a:r>
              <a:rPr lang="en-US" sz="3000" dirty="0" err="1" smtClean="0"/>
              <a:t>di</a:t>
            </a:r>
            <a:r>
              <a:rPr lang="en-US" sz="3000" dirty="0" smtClean="0"/>
              <a:t> </a:t>
            </a:r>
            <a:r>
              <a:rPr lang="en-US" sz="3000" dirty="0" err="1" smtClean="0"/>
              <a:t>dalam</a:t>
            </a:r>
            <a:r>
              <a:rPr lang="en-US" sz="3000" dirty="0" smtClean="0"/>
              <a:t> </a:t>
            </a:r>
            <a:r>
              <a:rPr lang="en-US" sz="3000" dirty="0" err="1" smtClean="0"/>
              <a:t>kampus</a:t>
            </a:r>
            <a:r>
              <a:rPr lang="en-US" sz="3000" dirty="0" smtClean="0"/>
              <a:t> </a:t>
            </a:r>
            <a:r>
              <a:rPr lang="en-US" sz="3000" dirty="0" err="1" smtClean="0"/>
              <a:t>serta</a:t>
            </a:r>
            <a:r>
              <a:rPr lang="en-US" sz="3000" dirty="0" smtClean="0"/>
              <a:t> </a:t>
            </a:r>
            <a:r>
              <a:rPr lang="en-US" sz="3000" dirty="0" err="1" smtClean="0"/>
              <a:t>pembuatan</a:t>
            </a:r>
            <a:r>
              <a:rPr lang="en-US" sz="3000" dirty="0" smtClean="0"/>
              <a:t> </a:t>
            </a:r>
            <a:r>
              <a:rPr lang="en-US" sz="3000" dirty="0" err="1" smtClean="0"/>
              <a:t>jalur</a:t>
            </a:r>
            <a:r>
              <a:rPr lang="en-US" sz="3000" dirty="0" smtClean="0"/>
              <a:t> </a:t>
            </a:r>
            <a:r>
              <a:rPr lang="en-US" sz="3000" dirty="0" err="1" smtClean="0"/>
              <a:t>dan</a:t>
            </a:r>
            <a:r>
              <a:rPr lang="en-US" sz="3000" dirty="0" smtClean="0"/>
              <a:t> shelter </a:t>
            </a:r>
            <a:r>
              <a:rPr lang="en-US" sz="3000" dirty="0" err="1" smtClean="0"/>
              <a:t>sepeda</a:t>
            </a:r>
            <a:r>
              <a:rPr lang="en-US" sz="3000" dirty="0" smtClean="0"/>
              <a:t> </a:t>
            </a:r>
            <a:r>
              <a:rPr lang="en-US" sz="3000" dirty="0" err="1" smtClean="0"/>
              <a:t>sehingga</a:t>
            </a:r>
            <a:r>
              <a:rPr lang="en-US" sz="3000" dirty="0" smtClean="0"/>
              <a:t> </a:t>
            </a:r>
            <a:r>
              <a:rPr lang="en-US" sz="3000" dirty="0" err="1" smtClean="0"/>
              <a:t>menimbulkan</a:t>
            </a:r>
            <a:r>
              <a:rPr lang="en-US" sz="3000" dirty="0" smtClean="0"/>
              <a:t> rasa </a:t>
            </a:r>
            <a:r>
              <a:rPr lang="en-US" sz="3000" dirty="0" err="1" smtClean="0"/>
              <a:t>aman</a:t>
            </a:r>
            <a:r>
              <a:rPr lang="en-US" sz="3000" dirty="0" smtClean="0"/>
              <a:t> </a:t>
            </a:r>
            <a:r>
              <a:rPr lang="en-US" sz="3000" dirty="0" err="1" smtClean="0"/>
              <a:t>dan</a:t>
            </a:r>
            <a:r>
              <a:rPr lang="en-US" sz="3000" dirty="0" smtClean="0"/>
              <a:t> </a:t>
            </a:r>
            <a:r>
              <a:rPr lang="en-US" sz="3000" dirty="0" err="1" smtClean="0"/>
              <a:t>nyaman</a:t>
            </a:r>
            <a:r>
              <a:rPr lang="en-US" sz="3000" dirty="0" smtClean="0"/>
              <a:t> </a:t>
            </a:r>
            <a:r>
              <a:rPr lang="en-US" sz="3000" dirty="0" err="1" smtClean="0"/>
              <a:t>bagi</a:t>
            </a:r>
            <a:r>
              <a:rPr lang="en-US" sz="3000" dirty="0" smtClean="0"/>
              <a:t> </a:t>
            </a:r>
            <a:r>
              <a:rPr lang="en-US" sz="3000" dirty="0" err="1" smtClean="0"/>
              <a:t>pengguna</a:t>
            </a:r>
            <a:r>
              <a:rPr lang="en-US" sz="3000" dirty="0" smtClean="0"/>
              <a:t> </a:t>
            </a:r>
            <a:r>
              <a:rPr lang="en-US" sz="3000" dirty="0" err="1" smtClean="0"/>
              <a:t>sepeda</a:t>
            </a:r>
            <a:r>
              <a:rPr lang="en-US" sz="3000" dirty="0" smtClean="0"/>
              <a:t>.</a:t>
            </a:r>
            <a:endParaRPr lang="en-US" sz="3000" dirty="0"/>
          </a:p>
        </p:txBody>
      </p:sp>
      <p:pic>
        <p:nvPicPr>
          <p:cNvPr id="10243" name="Picture 3" descr="C:\HARAP SIMPAN DATA DISINI !!!\RINA WORK\1. Profile Eco Campus ITS\jalur sepeda 2 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40" y="3132941"/>
            <a:ext cx="2270760" cy="156236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2" descr="C:\HARAP SIMPAN DATA DISINI !!!\RINA WORK\BERANDA\FOTO 2014\12. Desember 14\48 Gugur gunung 07\IMG_0675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58" y="1676400"/>
            <a:ext cx="2285042" cy="142190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44" name="Picture 4" descr="C:\HARAP SIMPAN DATA DISINI !!!\RINA WORK\BERANDA\FOTO 2015\12 desember\4. lingkungan ITS\rektorat &amp;sekitar\IMG_0576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00600"/>
            <a:ext cx="2331720" cy="1584960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743200"/>
            <a:ext cx="2743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Campus Bike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4861754"/>
            <a:ext cx="371213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Campus Bike</a:t>
            </a:r>
            <a:endParaRPr lang="en-US" b="1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85" y="-15574"/>
            <a:ext cx="2603015" cy="375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"/>
            <a:ext cx="2502385" cy="3742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3742624"/>
            <a:ext cx="5105399" cy="311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75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Rearrangement of ITS billboards</a:t>
            </a:r>
            <a:endParaRPr lang="en-US" dirty="0"/>
          </a:p>
        </p:txBody>
      </p:sp>
      <p:pic>
        <p:nvPicPr>
          <p:cNvPr id="12290" name="Picture 2" descr="C:\HARAP SIMPAN DATA DISINI !!!\RINA WORK\1. Profile Eco Campus ITS\spandu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5" y="1804859"/>
            <a:ext cx="5333995" cy="398634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2291" name="Picture 3" descr="C:\HARAP SIMPAN DATA DISINI !!!\RINA WORK\1. Profile Eco Campus ITS\spanduk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7" y="1804859"/>
            <a:ext cx="2376658" cy="3139318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Biodiversity Book</a:t>
            </a:r>
            <a:endParaRPr lang="en-US" dirty="0"/>
          </a:p>
        </p:txBody>
      </p:sp>
      <p:pic>
        <p:nvPicPr>
          <p:cNvPr id="11268" name="Picture 4" descr="C:\HARAP SIMPAN DATA DISINI !!!\RINA WORK\1. Profile Eco Campus ITS\12421729_10153666065629195_85020373_n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8226031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/>
          <a:lstStyle/>
          <a:p>
            <a:r>
              <a:rPr lang="en-US" dirty="0" smtClean="0"/>
              <a:t>ITS Website for </a:t>
            </a:r>
            <a:r>
              <a:rPr lang="en-US" dirty="0" smtClean="0"/>
              <a:t>Eco-Campus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5638800"/>
            <a:ext cx="5334000" cy="1478765"/>
          </a:xfrm>
        </p:spPr>
        <p:txBody>
          <a:bodyPr>
            <a:normAutofit/>
          </a:bodyPr>
          <a:lstStyle/>
          <a:p>
            <a:pPr marL="1588" indent="-3175">
              <a:buNone/>
            </a:pPr>
            <a:endParaRPr lang="en-US" i="1" dirty="0"/>
          </a:p>
          <a:p>
            <a:pPr marL="1588" indent="-3175">
              <a:buNone/>
            </a:pPr>
            <a:r>
              <a:rPr lang="en-US" i="1" u="sng" dirty="0" smtClean="0">
                <a:solidFill>
                  <a:schemeClr val="accent3">
                    <a:lumMod val="50000"/>
                  </a:schemeClr>
                </a:solidFill>
              </a:rPr>
              <a:t>www.ecocampus.its.ac.id</a:t>
            </a:r>
            <a:endParaRPr lang="en-US" i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315" name="Picture 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172200" cy="4800600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Drainage System and Wastewater Treatment Plant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90600" y="1752600"/>
            <a:ext cx="3415790" cy="338554"/>
          </a:xfrm>
          <a:prstGeom prst="rect">
            <a:avLst/>
          </a:prstGeom>
          <a:solidFill>
            <a:srgbClr val="9900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</a:rPr>
              <a:t>WWTP</a:t>
            </a:r>
            <a:endParaRPr lang="id-ID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1059" y="1718846"/>
            <a:ext cx="3504741" cy="338554"/>
          </a:xfrm>
          <a:prstGeom prst="rect">
            <a:avLst/>
          </a:prstGeom>
          <a:solidFill>
            <a:srgbClr val="9900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</a:rPr>
              <a:t>Drainage</a:t>
            </a:r>
            <a:endParaRPr lang="id-ID" sz="1600" b="1" dirty="0">
              <a:solidFill>
                <a:schemeClr val="bg1"/>
              </a:solidFill>
            </a:endParaRPr>
          </a:p>
        </p:txBody>
      </p:sp>
      <p:pic>
        <p:nvPicPr>
          <p:cNvPr id="11" name="Picture 3" descr="C:\Users\dell\Documents\TITO JOBS\INTERNAL JOB\TL Roll Banner\DSC01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16968"/>
            <a:ext cx="3415790" cy="1760337"/>
          </a:xfrm>
          <a:prstGeom prst="rect">
            <a:avLst/>
          </a:prstGeom>
          <a:noFill/>
        </p:spPr>
      </p:pic>
      <p:pic>
        <p:nvPicPr>
          <p:cNvPr id="12" name="Picture 4" descr="C:\Users\dell\Documents\TITO JOBS\INTERNAL JOB\TL Roll Banner\DSC01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159268"/>
            <a:ext cx="3415790" cy="199110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46" y="2200597"/>
            <a:ext cx="3504741" cy="18491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17" y="4236622"/>
            <a:ext cx="3504741" cy="199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 smtClean="0"/>
              <a:t> ITS Waste Management</a:t>
            </a:r>
            <a:endParaRPr lang="en-US" b="1" dirty="0"/>
          </a:p>
        </p:txBody>
      </p:sp>
      <p:pic>
        <p:nvPicPr>
          <p:cNvPr id="5" name="image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63" y="1905715"/>
            <a:ext cx="3186246" cy="200655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797"/>
          <p:cNvSpPr/>
          <p:nvPr/>
        </p:nvSpPr>
        <p:spPr>
          <a:xfrm>
            <a:off x="603772" y="4002373"/>
            <a:ext cx="236095" cy="31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00"/>
                </a:moveTo>
                <a:lnTo>
                  <a:pt x="5400" y="135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00"/>
                </a:lnTo>
                <a:lnTo>
                  <a:pt x="21600" y="1350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image8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97" y="4387536"/>
            <a:ext cx="1618940" cy="161227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799"/>
          <p:cNvSpPr/>
          <p:nvPr/>
        </p:nvSpPr>
        <p:spPr>
          <a:xfrm>
            <a:off x="2314524" y="4024857"/>
            <a:ext cx="236095" cy="31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00"/>
                </a:moveTo>
                <a:lnTo>
                  <a:pt x="5400" y="135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00"/>
                </a:lnTo>
                <a:lnTo>
                  <a:pt x="21600" y="1350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image8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1670" y="4387536"/>
            <a:ext cx="1618939" cy="161227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801"/>
          <p:cNvSpPr/>
          <p:nvPr/>
        </p:nvSpPr>
        <p:spPr>
          <a:xfrm>
            <a:off x="62731" y="4405689"/>
            <a:ext cx="161894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t>Komposter</a:t>
            </a:r>
          </a:p>
        </p:txBody>
      </p:sp>
      <p:sp>
        <p:nvSpPr>
          <p:cNvPr id="11" name="Shape 1802"/>
          <p:cNvSpPr/>
          <p:nvPr/>
        </p:nvSpPr>
        <p:spPr>
          <a:xfrm>
            <a:off x="1694434" y="5630481"/>
            <a:ext cx="161893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t>Energi/listrik</a:t>
            </a:r>
          </a:p>
        </p:txBody>
      </p:sp>
      <p:pic>
        <p:nvPicPr>
          <p:cNvPr id="13" name="image1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32866" y="2768600"/>
            <a:ext cx="6111134" cy="408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373" y="1451605"/>
            <a:ext cx="1609189" cy="1317710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5227396" y="1473915"/>
            <a:ext cx="304800" cy="12954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60" y="1450890"/>
            <a:ext cx="3280940" cy="13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0" y="5942013"/>
            <a:ext cx="9144000" cy="1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4" name="Group 19"/>
          <p:cNvGrpSpPr>
            <a:grpSpLocks/>
          </p:cNvGrpSpPr>
          <p:nvPr/>
        </p:nvGrpSpPr>
        <p:grpSpPr bwMode="auto">
          <a:xfrm>
            <a:off x="71438" y="152400"/>
            <a:ext cx="3429000" cy="939800"/>
            <a:chOff x="71406" y="1131688"/>
            <a:chExt cx="3428960" cy="939990"/>
          </a:xfrm>
        </p:grpSpPr>
        <p:sp>
          <p:nvSpPr>
            <p:cNvPr id="17" name="TextBox 16"/>
            <p:cNvSpPr txBox="1"/>
            <p:nvPr/>
          </p:nvSpPr>
          <p:spPr>
            <a:xfrm>
              <a:off x="71406" y="1131688"/>
              <a:ext cx="1285820" cy="923330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6000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</a:rPr>
                <a:t>ITS.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2976" y="1131688"/>
              <a:ext cx="1285820" cy="923330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6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</a:rPr>
                <a:t>ITS.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14546" y="1148348"/>
              <a:ext cx="1285820" cy="923330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6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</a:rPr>
                <a:t>ITS.</a:t>
              </a:r>
            </a:p>
          </p:txBody>
        </p:sp>
      </p:grp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209550" y="5560542"/>
            <a:ext cx="8572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en-US" sz="2000" b="1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AREA of </a:t>
            </a:r>
            <a:r>
              <a:rPr lang="en-US" altLang="en-US" sz="2000" b="1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187 </a:t>
            </a:r>
            <a:r>
              <a:rPr lang="en-US" altLang="en-US" sz="2000" b="1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Ha</a:t>
            </a:r>
            <a:endParaRPr lang="id-ID" altLang="en-US" sz="2000" b="1" dirty="0" smtClean="0">
              <a:solidFill>
                <a:srgbClr val="10253F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id-ID" altLang="en-US" sz="2000" b="1" dirty="0" smtClean="0">
                <a:solidFill>
                  <a:srgbClr val="1025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b="1" dirty="0" smtClean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ONE OF THE BEST SCIENCE AND TECHNOLOGICAL UNIVERSITY IN INDONESIA</a:t>
            </a:r>
            <a:endParaRPr lang="en-US" altLang="en-US" sz="2000" b="1" dirty="0" smtClean="0">
              <a:solidFill>
                <a:srgbClr val="10253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r="13333"/>
          <a:stretch/>
        </p:blipFill>
        <p:spPr>
          <a:xfrm>
            <a:off x="990600" y="349487"/>
            <a:ext cx="7010400" cy="521907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76417797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513366" y="2458303"/>
            <a:ext cx="1664576" cy="228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ysClr val="windowText" lastClr="000000"/>
                </a:solidFill>
              </a:rPr>
              <a:t>Zona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 II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3366" y="3657850"/>
            <a:ext cx="1664576" cy="2512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ysClr val="windowText" lastClr="000000"/>
                </a:solidFill>
              </a:rPr>
              <a:t>Zona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 III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13366" y="4661538"/>
            <a:ext cx="1664576" cy="267491"/>
          </a:xfrm>
          <a:prstGeom prst="rect">
            <a:avLst/>
          </a:prstGeom>
          <a:solidFill>
            <a:srgbClr val="3CF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ysClr val="windowText" lastClr="000000"/>
                </a:solidFill>
              </a:rPr>
              <a:t>Zona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 IV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16477" y="5566986"/>
            <a:ext cx="1664576" cy="281060"/>
          </a:xfrm>
          <a:prstGeom prst="rect">
            <a:avLst/>
          </a:prstGeom>
          <a:solidFill>
            <a:srgbClr val="6D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ysClr val="windowText" lastClr="000000"/>
                </a:solidFill>
              </a:rPr>
              <a:t>Zona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 V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18879" y="1174750"/>
            <a:ext cx="1664576" cy="247650"/>
          </a:xfrm>
          <a:prstGeom prst="rect">
            <a:avLst/>
          </a:prstGeom>
          <a:solidFill>
            <a:srgbClr val="FF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ysClr val="windowText" lastClr="000000"/>
                </a:solidFill>
              </a:rPr>
              <a:t>Zona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 I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3366" y="1483151"/>
            <a:ext cx="3374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Bell MT" pitchFamily="18" charset="0"/>
              </a:rPr>
              <a:t>Bundaran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Utama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ke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selatan</a:t>
            </a:r>
            <a:r>
              <a:rPr lang="en-US" sz="1600" dirty="0">
                <a:latin typeface="Bell MT" pitchFamily="18" charset="0"/>
              </a:rPr>
              <a:t>, </a:t>
            </a:r>
            <a:r>
              <a:rPr lang="en-US" sz="1600" dirty="0" err="1">
                <a:latin typeface="Bell MT" pitchFamily="18" charset="0"/>
              </a:rPr>
              <a:t>taman</a:t>
            </a:r>
            <a:r>
              <a:rPr lang="en-US" sz="1600" dirty="0">
                <a:latin typeface="Bell MT" pitchFamily="18" charset="0"/>
              </a:rPr>
              <a:t> alumni, </a:t>
            </a:r>
            <a:r>
              <a:rPr lang="en-US" sz="1600" dirty="0" err="1">
                <a:latin typeface="Bell MT" pitchFamily="18" charset="0"/>
              </a:rPr>
              <a:t>rektorat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sampai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bundaran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dekat</a:t>
            </a:r>
            <a:r>
              <a:rPr lang="en-US" sz="1600" dirty="0">
                <a:latin typeface="Bell MT" pitchFamily="18" charset="0"/>
              </a:rPr>
              <a:t> SCC, Taman KPA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80779" y="2763103"/>
            <a:ext cx="3368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1600" dirty="0">
                <a:latin typeface="Bell MT" pitchFamily="18" charset="0"/>
              </a:rPr>
              <a:t>Dari </a:t>
            </a:r>
            <a:r>
              <a:rPr lang="en-US" sz="1600" dirty="0" err="1">
                <a:latin typeface="Bell MT" pitchFamily="18" charset="0"/>
              </a:rPr>
              <a:t>bundaran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dekat</a:t>
            </a:r>
            <a:r>
              <a:rPr lang="en-US" sz="1600" dirty="0">
                <a:latin typeface="Bell MT" pitchFamily="18" charset="0"/>
              </a:rPr>
              <a:t> SCC </a:t>
            </a:r>
            <a:r>
              <a:rPr lang="en-US" sz="1600" dirty="0" err="1">
                <a:latin typeface="Bell MT" pitchFamily="18" charset="0"/>
              </a:rPr>
              <a:t>ke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selatan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sampai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pintu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Masuk</a:t>
            </a:r>
            <a:r>
              <a:rPr lang="en-US" sz="1600" dirty="0">
                <a:latin typeface="Bell MT" pitchFamily="18" charset="0"/>
              </a:rPr>
              <a:t> Selatan, </a:t>
            </a:r>
            <a:r>
              <a:rPr lang="en-US" sz="1600" dirty="0" err="1">
                <a:latin typeface="Bell MT" pitchFamily="18" charset="0"/>
              </a:rPr>
              <a:t>Parkir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Kantin</a:t>
            </a:r>
            <a:r>
              <a:rPr lang="en-US" sz="1600" dirty="0">
                <a:latin typeface="Bell MT" pitchFamily="18" charset="0"/>
              </a:rPr>
              <a:t>, </a:t>
            </a:r>
            <a:r>
              <a:rPr lang="en-US" sz="1600" dirty="0" err="1">
                <a:latin typeface="Bell MT" pitchFamily="18" charset="0"/>
              </a:rPr>
              <a:t>Halaman</a:t>
            </a:r>
            <a:r>
              <a:rPr lang="en-US" sz="1600" dirty="0">
                <a:latin typeface="Bell MT" pitchFamily="18" charset="0"/>
              </a:rPr>
              <a:t> K-P-Y.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93479" y="3912641"/>
            <a:ext cx="3368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Bell MT" pitchFamily="18" charset="0"/>
              </a:rPr>
              <a:t>Depan</a:t>
            </a:r>
            <a:r>
              <a:rPr lang="en-US" sz="1600" dirty="0">
                <a:latin typeface="Bell MT" pitchFamily="18" charset="0"/>
              </a:rPr>
              <a:t> K1 </a:t>
            </a:r>
            <a:r>
              <a:rPr lang="en-US" sz="1600" dirty="0" err="1">
                <a:latin typeface="Bell MT" pitchFamily="18" charset="0"/>
              </a:rPr>
              <a:t>sampai</a:t>
            </a:r>
            <a:r>
              <a:rPr lang="en-US" sz="1600" dirty="0">
                <a:latin typeface="Bell MT" pitchFamily="18" charset="0"/>
              </a:rPr>
              <a:t> </a:t>
            </a:r>
            <a:r>
              <a:rPr lang="en-US" sz="1600" dirty="0" err="1">
                <a:latin typeface="Bell MT" pitchFamily="18" charset="0"/>
              </a:rPr>
              <a:t>dengan</a:t>
            </a:r>
            <a:r>
              <a:rPr lang="en-US" sz="1600" dirty="0">
                <a:latin typeface="Bell MT" pitchFamily="18" charset="0"/>
              </a:rPr>
              <a:t> BPPT (</a:t>
            </a:r>
            <a:r>
              <a:rPr lang="en-US" sz="1600" dirty="0" err="1">
                <a:latin typeface="Bell MT" pitchFamily="18" charset="0"/>
              </a:rPr>
              <a:t>selatan</a:t>
            </a:r>
            <a:r>
              <a:rPr lang="en-US" sz="1600" dirty="0">
                <a:latin typeface="Bell MT" pitchFamily="18" charset="0"/>
              </a:rPr>
              <a:t>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510076" y="4929607"/>
            <a:ext cx="3377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Bell MT" pitchFamily="18" charset="0"/>
              </a:rPr>
              <a:t>BPPT, LPPM, </a:t>
            </a:r>
            <a:r>
              <a:rPr lang="en-US" dirty="0" err="1">
                <a:latin typeface="Bell MT" pitchFamily="18" charset="0"/>
              </a:rPr>
              <a:t>sampai</a:t>
            </a:r>
            <a:r>
              <a:rPr lang="en-US" dirty="0">
                <a:latin typeface="Bell MT" pitchFamily="18" charset="0"/>
              </a:rPr>
              <a:t> </a:t>
            </a:r>
            <a:r>
              <a:rPr lang="en-US" dirty="0" err="1">
                <a:latin typeface="Bell MT" pitchFamily="18" charset="0"/>
              </a:rPr>
              <a:t>Gerbang</a:t>
            </a:r>
            <a:r>
              <a:rPr lang="en-US" dirty="0">
                <a:latin typeface="Bell MT" pitchFamily="18" charset="0"/>
              </a:rPr>
              <a:t> Utara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10076" y="5879068"/>
            <a:ext cx="3377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Bell MT" pitchFamily="18" charset="0"/>
              </a:rPr>
              <a:t>Sungai </a:t>
            </a:r>
            <a:r>
              <a:rPr lang="en-US" dirty="0" err="1">
                <a:latin typeface="Bell MT" pitchFamily="18" charset="0"/>
              </a:rPr>
              <a:t>Kampus</a:t>
            </a:r>
            <a:endParaRPr lang="en-US" dirty="0">
              <a:latin typeface="Bell MT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410200" y="0"/>
            <a:ext cx="0" cy="685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915400" y="0"/>
            <a:ext cx="0" cy="685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2784"/>
            <a:ext cx="4989497" cy="68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Chord 32"/>
          <p:cNvSpPr/>
          <p:nvPr/>
        </p:nvSpPr>
        <p:spPr>
          <a:xfrm rot="9807689">
            <a:off x="3642426" y="1248429"/>
            <a:ext cx="563748" cy="510696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hape 1814"/>
          <p:cNvSpPr/>
          <p:nvPr/>
        </p:nvSpPr>
        <p:spPr>
          <a:xfrm>
            <a:off x="5410200" y="167569"/>
            <a:ext cx="350520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 b="1">
                <a:solidFill>
                  <a:srgbClr val="1F497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lang="en-US" sz="2800" dirty="0" smtClean="0"/>
              <a:t>ZONING SYSTEM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06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26" grpId="0"/>
      <p:bldP spid="27" grpId="0"/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5322823" cy="6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hape 1814"/>
          <p:cNvSpPr/>
          <p:nvPr/>
        </p:nvSpPr>
        <p:spPr>
          <a:xfrm>
            <a:off x="5408951" y="2970683"/>
            <a:ext cx="350520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 b="1">
                <a:solidFill>
                  <a:srgbClr val="1F497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lang="en-US" sz="2800" dirty="0" smtClean="0"/>
              <a:t>DEPARTMENT ZONING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837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82"/>
          <p:cNvSpPr/>
          <p:nvPr/>
        </p:nvSpPr>
        <p:spPr>
          <a:xfrm>
            <a:off x="762000" y="195857"/>
            <a:ext cx="861060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b="1">
                <a:solidFill>
                  <a:srgbClr val="1F497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de-DE" sz="2800" dirty="0"/>
              <a:t>Challenge for </a:t>
            </a:r>
            <a:r>
              <a:rPr lang="en-GB" sz="2800" dirty="0"/>
              <a:t>the Eco-Campus </a:t>
            </a:r>
            <a:r>
              <a:rPr lang="de-DE" sz="2800" dirty="0"/>
              <a:t>Implementation</a:t>
            </a:r>
            <a:endParaRPr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624840" y="1490298"/>
            <a:ext cx="7640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Sustainability </a:t>
            </a:r>
            <a:r>
              <a:rPr lang="en-GB" sz="2000" dirty="0"/>
              <a:t>of the </a:t>
            </a:r>
            <a:r>
              <a:rPr lang="en-GB" sz="2000" dirty="0" smtClean="0"/>
              <a:t>programme</a:t>
            </a:r>
            <a:r>
              <a:rPr lang="en-GB" sz="2000" dirty="0"/>
              <a:t> </a:t>
            </a:r>
            <a:r>
              <a:rPr lang="en-GB" sz="2000" dirty="0" smtClean="0"/>
              <a:t>depends on commitment and attitudes Increasing burden of academic </a:t>
            </a:r>
            <a:r>
              <a:rPr lang="en-GB" sz="2000" dirty="0"/>
              <a:t>community </a:t>
            </a:r>
            <a:r>
              <a:rPr lang="en-GB" sz="2000" dirty="0" smtClean="0"/>
              <a:t>(2025 </a:t>
            </a:r>
            <a:r>
              <a:rPr lang="en-GB" sz="2000" dirty="0"/>
              <a:t>will reach </a:t>
            </a:r>
            <a:r>
              <a:rPr lang="id-ID" sz="2000" dirty="0" smtClean="0"/>
              <a:t>25.350</a:t>
            </a:r>
            <a:r>
              <a:rPr lang="en-GB" sz="2000" dirty="0" smtClean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Maintenance </a:t>
            </a:r>
            <a:r>
              <a:rPr lang="en-GB" sz="2000" dirty="0"/>
              <a:t>of environmental-friendly infrastructure</a:t>
            </a:r>
            <a:r>
              <a:rPr lang="en-GB" sz="2000" dirty="0" smtClean="0"/>
              <a:t>..  </a:t>
            </a:r>
            <a:endParaRPr lang="id-ID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Supported institution </a:t>
            </a:r>
            <a:r>
              <a:rPr lang="en-GB" sz="2000" dirty="0"/>
              <a:t>rules and </a:t>
            </a:r>
            <a:r>
              <a:rPr lang="en-GB" sz="2000" dirty="0" smtClean="0"/>
              <a:t>regulation.  </a:t>
            </a:r>
            <a:endParaRPr lang="id-ID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Involvement of research in the development of </a:t>
            </a:r>
            <a:r>
              <a:rPr lang="en-GB" sz="2000" dirty="0"/>
              <a:t>environment-based infrastructure </a:t>
            </a:r>
            <a:r>
              <a:rPr lang="en-GB" sz="2000" dirty="0" smtClean="0"/>
              <a:t>such as the </a:t>
            </a:r>
            <a:r>
              <a:rPr lang="en-GB" sz="2000" dirty="0"/>
              <a:t>electric cars, electric buses, </a:t>
            </a:r>
            <a:r>
              <a:rPr lang="en-GB" sz="2000" dirty="0" err="1" smtClean="0"/>
              <a:t>etc</a:t>
            </a:r>
            <a:endParaRPr lang="id-ID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64" y="4087805"/>
            <a:ext cx="3731573" cy="2457267"/>
          </a:xfrm>
          <a:prstGeom prst="rect">
            <a:avLst/>
          </a:prstGeom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62000" y="4191000"/>
            <a:ext cx="3708244" cy="2209561"/>
            <a:chOff x="5486400" y="2514600"/>
            <a:chExt cx="4343400" cy="2590800"/>
          </a:xfrm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5486400" y="2514600"/>
              <a:ext cx="4343400" cy="25908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sy="23000" kx="-1199993" algn="bl" rotWithShape="0">
                <a:srgbClr val="808080">
                  <a:alpha val="2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49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9" name="Picture 5" descr="H:\CIHE\010422_560570_tim_sapu_angi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90676" y="2667000"/>
              <a:ext cx="3986723" cy="237192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85026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Closures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Eco-campus is an important part in the management of activities within a university. ITS has proven </a:t>
            </a:r>
            <a:r>
              <a:rPr lang="en-GB" dirty="0"/>
              <a:t>that </a:t>
            </a:r>
            <a:r>
              <a:rPr lang="de-DE" dirty="0"/>
              <a:t>with science and technology approach </a:t>
            </a:r>
            <a:r>
              <a:rPr lang="de-DE" dirty="0" smtClean="0"/>
              <a:t>can </a:t>
            </a:r>
            <a:r>
              <a:rPr lang="de-DE" dirty="0"/>
              <a:t>be developed to create environmentally friendly technologies</a:t>
            </a:r>
            <a:r>
              <a:rPr lang="de-DE" dirty="0" smtClean="0"/>
              <a:t>.</a:t>
            </a:r>
          </a:p>
          <a:p>
            <a:r>
              <a:rPr lang="de-DE" dirty="0" smtClean="0"/>
              <a:t>The </a:t>
            </a:r>
            <a:r>
              <a:rPr lang="de-DE" dirty="0"/>
              <a:t>main challenge </a:t>
            </a:r>
            <a:r>
              <a:rPr lang="en-GB" dirty="0"/>
              <a:t>for its implementation </a:t>
            </a:r>
            <a:r>
              <a:rPr lang="de-DE" dirty="0"/>
              <a:t>is how to </a:t>
            </a:r>
            <a:r>
              <a:rPr lang="en-GB" dirty="0"/>
              <a:t>ensure the </a:t>
            </a:r>
            <a:r>
              <a:rPr lang="de-DE" dirty="0"/>
              <a:t>sustainability</a:t>
            </a:r>
            <a:r>
              <a:rPr lang="en-GB" dirty="0"/>
              <a:t> of the programmes</a:t>
            </a:r>
            <a:r>
              <a:rPr lang="de-DE" dirty="0"/>
              <a:t>. </a:t>
            </a:r>
            <a:endParaRPr lang="de-DE" dirty="0" smtClean="0"/>
          </a:p>
          <a:p>
            <a:r>
              <a:rPr lang="de-DE" dirty="0" smtClean="0"/>
              <a:t>T</a:t>
            </a:r>
            <a:r>
              <a:rPr lang="en-GB" dirty="0"/>
              <a:t>he c</a:t>
            </a:r>
            <a:r>
              <a:rPr lang="de-DE" dirty="0"/>
              <a:t>hange of the mindset and attitude </a:t>
            </a:r>
            <a:r>
              <a:rPr lang="en-GB" dirty="0"/>
              <a:t>is </a:t>
            </a:r>
            <a:r>
              <a:rPr lang="de-DE" dirty="0"/>
              <a:t>the main targets in the future as well as the challenge of creating </a:t>
            </a:r>
            <a:r>
              <a:rPr lang="de-DE" dirty="0" smtClean="0"/>
              <a:t>various environmentally </a:t>
            </a:r>
            <a:r>
              <a:rPr lang="de-DE" dirty="0"/>
              <a:t>friendly </a:t>
            </a:r>
            <a:r>
              <a:rPr lang="de-DE" dirty="0" smtClean="0"/>
              <a:t>technologies breakthrough.</a:t>
            </a:r>
            <a:endParaRPr lang="id-ID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57368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3733800"/>
          </a:xfr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Arial Rounded MT Bold" pitchFamily="34" charset="0"/>
              </a:rPr>
              <a:t>ITS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Arial Rounded MT Bold" pitchFamily="34" charset="0"/>
              </a:rPr>
              <a:t>Eco-Campus: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Arial Rounded MT Bold" pitchFamily="34" charset="0"/>
              </a:rPr>
              <a:t/>
            </a:r>
            <a:b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Arial Rounded MT Bold" pitchFamily="34" charset="0"/>
              </a:rPr>
              <a:t>Think-Green Action-Sustain</a:t>
            </a:r>
            <a:r>
              <a:rPr lang="en-US" dirty="0" smtClean="0">
                <a:latin typeface="Arial Rounded MT Bold" pitchFamily="34" charset="0"/>
              </a:rPr>
              <a:t/>
            </a:r>
            <a:br>
              <a:rPr lang="en-US" dirty="0" smtClean="0">
                <a:latin typeface="Arial Rounded MT Bold" pitchFamily="34" charset="0"/>
              </a:rPr>
            </a:br>
            <a:r>
              <a:rPr lang="en-US" dirty="0">
                <a:latin typeface="Arial Rounded MT Bold" pitchFamily="34" charset="0"/>
              </a:rPr>
              <a:t/>
            </a:r>
            <a:br>
              <a:rPr lang="en-US" dirty="0">
                <a:latin typeface="Arial Rounded MT Bold" pitchFamily="34" charset="0"/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Rounded MT Bold" pitchFamily="34" charset="0"/>
              </a:rPr>
              <a:t>THANK YOU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F:\PROJECT BELUM JADI\PROJECT\Materi Promosi ITS 2013\foto\edit\IMG_5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163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F:\PROJECT BELUM JADI\PROJECT\Materi Promosi ITS 2013\foto\edit\NYAM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163"/>
            <a:ext cx="4570413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F:\PROJECT BELUM JADI\PROJECT\Materi Promosi ITS 2013\foto\edit\photo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88"/>
            <a:ext cx="457041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5" descr="F:\PROJECT BELUM JADI\PROJECT\Materi Promosi ITS 2013\foto\edit\Tommy Trianto - Asrinya Kampusk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338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7" descr="F:\PROJECT BELUM JADI\PROJECT\Materi Promosi ITS 2013\foto\edit\Cycling in the Morn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0" descr="F:\PROJECT BELUM JADI\PROJECT\Materi Promosi ITS 2013\foto\bike to campus 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0"/>
            <a:ext cx="45847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1" descr="F:\PROJECT BELUM JADI\PROJECT\Materi Promosi ITS 2013\foto\DSC_693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-1588"/>
            <a:ext cx="458628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23" descr="F:\PROJECT BELUM JADI\PROJECT\Materi Promosi ITS 2013\foto\edit\Gowes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0"/>
            <a:ext cx="4592637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Picture 24" descr="F:\PROJECT BELUM JADI\PROJECT\Materi Promosi ITS 2013\foto\Artistic Park copy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20638"/>
            <a:ext cx="5951538" cy="714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6" descr="F:\PROJECT BELUM JADI\PROJECT\Materi Promosi ITS 2013\foto\edit\bright sunshine ( depan REKTORAT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34925"/>
            <a:ext cx="4803775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27" descr="F:\PROJECT BELUM JADI\PROJECT\Materi Promosi ITS 2013\foto\edit\IMG_034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0"/>
            <a:ext cx="4783138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28" descr="F:\PROJECT BELUM JADI\PROJECT\Materi Promosi ITS 2013\foto\edit\gree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0638"/>
            <a:ext cx="4843462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30" descr="F:\PROJECT BELUM JADI\PROJECT\Materi Promosi ITS 2013\foto\edit\IMG_776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-76200"/>
            <a:ext cx="4819650" cy="697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32" descr="F:\PROJECT BELUM JADI\PROJECT\Materi Promosi ITS 2013\foto\edit\IMG_697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93663"/>
            <a:ext cx="4886325" cy="721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33" descr="F:\PROJECT BELUM JADI\PROJECT\Materi Promosi ITS 2013\foto\edit\IMG_692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42863"/>
            <a:ext cx="4886325" cy="710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5" name="Picture 35" descr="F:\PROJECT BELUM JADI\PROJECT\Materi Promosi ITS 2013\foto\Bundaran ITS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76200"/>
            <a:ext cx="9798050" cy="70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6" name="Picture 36" descr="F:\PROJECT BELUM JADI\PROJECT\Materi Promosi ITS 2013\foto\edit\Colourful of Harmony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76200"/>
            <a:ext cx="9798050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0"/>
            <a:ext cx="9144000" cy="8636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41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OUR ITS Campus….</a:t>
            </a:r>
            <a:endParaRPr lang="en-US" alt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334" name="Group 3"/>
          <p:cNvGrpSpPr>
            <a:grpSpLocks/>
          </p:cNvGrpSpPr>
          <p:nvPr/>
        </p:nvGrpSpPr>
        <p:grpSpPr bwMode="auto">
          <a:xfrm>
            <a:off x="-19050" y="0"/>
            <a:ext cx="968375" cy="863600"/>
            <a:chOff x="3752850" y="1661699"/>
            <a:chExt cx="4933950" cy="4802989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3793290" y="1661699"/>
              <a:ext cx="4877333" cy="480298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76200" sy="23000" kx="-1199993" algn="bl" rotWithShape="0">
                <a:srgbClr val="808080">
                  <a:alpha val="2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49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995503" y="1679357"/>
              <a:ext cx="4602326" cy="4538118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29" name="Picture 5" descr="J:\shell_sapu_angin\Shell_petronas\P1000566.png"/>
            <p:cNvPicPr>
              <a:picLocks noChangeAspect="1" noChangeArrowheads="1"/>
            </p:cNvPicPr>
            <p:nvPr/>
          </p:nvPicPr>
          <p:blipFill>
            <a:blip r:embed="rId20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749800" y="1739900"/>
              <a:ext cx="3067986" cy="1727200"/>
            </a:xfrm>
            <a:prstGeom prst="rect">
              <a:avLst/>
            </a:prstGeom>
            <a:noFill/>
          </p:spPr>
        </p:pic>
        <p:pic>
          <p:nvPicPr>
            <p:cNvPr id="30" name="Picture 6" descr="J:\pimnas\DSC_07469.jpg"/>
            <p:cNvPicPr>
              <a:picLocks noChangeAspect="1" noChangeArrowheads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876800" y="4495800"/>
              <a:ext cx="2933700" cy="1915871"/>
            </a:xfrm>
            <a:prstGeom prst="rect">
              <a:avLst/>
            </a:prstGeom>
            <a:noFill/>
          </p:spPr>
        </p:pic>
        <p:pic>
          <p:nvPicPr>
            <p:cNvPr id="31" name="Picture 30" descr="J:\pimnas\DSC_0696.png"/>
            <p:cNvPicPr>
              <a:picLocks noChangeAspect="1" noChangeArrowheads="1"/>
            </p:cNvPicPr>
            <p:nvPr/>
          </p:nvPicPr>
          <p:blipFill>
            <a:blip r:embed="rId2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3752850" y="2428240"/>
              <a:ext cx="2057400" cy="3094673"/>
            </a:xfrm>
            <a:prstGeom prst="rect">
              <a:avLst/>
            </a:prstGeom>
            <a:noFill/>
          </p:spPr>
        </p:pic>
        <p:pic>
          <p:nvPicPr>
            <p:cNvPr id="32" name="Picture 31" descr="J:\Foto Sapu Angin 2010 FTI\teko p.wit\DSCN2016.png"/>
            <p:cNvPicPr>
              <a:picLocks noChangeAspect="1" noChangeArrowheads="1"/>
            </p:cNvPicPr>
            <p:nvPr/>
          </p:nvPicPr>
          <p:blipFill>
            <a:blip r:embed="rId2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6509658" y="2520953"/>
              <a:ext cx="2177142" cy="2902528"/>
            </a:xfrm>
            <a:prstGeom prst="rect">
              <a:avLst/>
            </a:prstGeom>
            <a:noFill/>
          </p:spPr>
        </p:pic>
        <p:sp>
          <p:nvSpPr>
            <p:cNvPr id="33" name="Oval 32"/>
            <p:cNvSpPr/>
            <p:nvPr/>
          </p:nvSpPr>
          <p:spPr>
            <a:xfrm>
              <a:off x="5410983" y="3427504"/>
              <a:ext cx="1755190" cy="13685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28" idx="3"/>
              <a:endCxn id="28" idx="7"/>
            </p:cNvCxnSpPr>
            <p:nvPr/>
          </p:nvCxnSpPr>
          <p:spPr>
            <a:xfrm rot="5400000" flipH="1" flipV="1">
              <a:off x="4694200" y="2314183"/>
              <a:ext cx="3204933" cy="325964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28" idx="1"/>
              <a:endCxn id="28" idx="5"/>
            </p:cNvCxnSpPr>
            <p:nvPr/>
          </p:nvCxnSpPr>
          <p:spPr>
            <a:xfrm rot="16200000" flipH="1">
              <a:off x="4694200" y="2314183"/>
              <a:ext cx="3204933" cy="325964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3344" name="Object 7"/>
            <p:cNvGraphicFramePr>
              <a:graphicFrameLocks noChangeAspect="1"/>
            </p:cNvGraphicFramePr>
            <p:nvPr/>
          </p:nvGraphicFramePr>
          <p:xfrm>
            <a:off x="5638799" y="3657600"/>
            <a:ext cx="1328058" cy="9728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4" name="CorelDRAW" r:id="rId24" imgW="10083800" imgH="7378700" progId="">
                    <p:embed/>
                  </p:oleObj>
                </mc:Choice>
                <mc:Fallback>
                  <p:oleObj name="CorelDRAW" r:id="rId24" imgW="10083800" imgH="7378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38799" y="3657600"/>
                          <a:ext cx="1328058" cy="9728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6739403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12291" name="Picture 2" descr="G:\ANTARYAMA\Resources\Logo ITS- FTSP\logo ITS Terbaru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862638"/>
            <a:ext cx="1500188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5662613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2071688" y="5857875"/>
            <a:ext cx="6715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d-ID" altLang="en-US" sz="4400" b="1"/>
              <a:t>ITS ECO CAMPUS</a:t>
            </a:r>
          </a:p>
        </p:txBody>
      </p:sp>
      <p:grpSp>
        <p:nvGrpSpPr>
          <p:cNvPr id="12294" name="Group 13"/>
          <p:cNvGrpSpPr>
            <a:grpSpLocks/>
          </p:cNvGrpSpPr>
          <p:nvPr/>
        </p:nvGrpSpPr>
        <p:grpSpPr bwMode="auto">
          <a:xfrm>
            <a:off x="71438" y="1131888"/>
            <a:ext cx="3429000" cy="939800"/>
            <a:chOff x="71406" y="1131688"/>
            <a:chExt cx="3428960" cy="939990"/>
          </a:xfrm>
        </p:grpSpPr>
        <p:sp>
          <p:nvSpPr>
            <p:cNvPr id="15" name="TextBox 14"/>
            <p:cNvSpPr txBox="1"/>
            <p:nvPr/>
          </p:nvSpPr>
          <p:spPr>
            <a:xfrm>
              <a:off x="71406" y="1131688"/>
              <a:ext cx="1285820" cy="923330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42976" y="1131688"/>
              <a:ext cx="1285820" cy="923330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14546" y="1148348"/>
              <a:ext cx="1285820" cy="923330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2295" name="Rectangle 27"/>
          <p:cNvSpPr>
            <a:spLocks noChangeArrowheads="1"/>
          </p:cNvSpPr>
          <p:nvPr/>
        </p:nvSpPr>
        <p:spPr bwMode="auto">
          <a:xfrm>
            <a:off x="815236" y="2362200"/>
            <a:ext cx="1685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Ecocampaign</a:t>
            </a:r>
            <a:endParaRPr lang="id-ID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296" name="Rectangle 29"/>
          <p:cNvSpPr>
            <a:spLocks noChangeArrowheads="1"/>
          </p:cNvSpPr>
          <p:nvPr/>
        </p:nvSpPr>
        <p:spPr bwMode="auto">
          <a:xfrm>
            <a:off x="5562600" y="5105400"/>
            <a:ext cx="1787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Green campus</a:t>
            </a:r>
            <a:endParaRPr lang="id-ID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68788" y="3016250"/>
            <a:ext cx="6064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rPr>
              <a:t>ITS.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7371762" y="336740"/>
            <a:ext cx="1285820" cy="923327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ITS.</a:t>
            </a:r>
          </a:p>
        </p:txBody>
      </p:sp>
      <p:sp>
        <p:nvSpPr>
          <p:cNvPr id="33" name="TextBox 32"/>
          <p:cNvSpPr txBox="1"/>
          <p:nvPr/>
        </p:nvSpPr>
        <p:spPr bwMode="auto">
          <a:xfrm>
            <a:off x="6300192" y="320080"/>
            <a:ext cx="1285820" cy="923327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ITS.</a:t>
            </a:r>
          </a:p>
        </p:txBody>
      </p:sp>
      <p:sp>
        <p:nvSpPr>
          <p:cNvPr id="12300" name="Rectangle 29"/>
          <p:cNvSpPr>
            <a:spLocks noChangeArrowheads="1"/>
          </p:cNvSpPr>
          <p:nvPr/>
        </p:nvSpPr>
        <p:spPr bwMode="auto">
          <a:xfrm>
            <a:off x="2743200" y="2362200"/>
            <a:ext cx="3228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Waste Generated Electricity</a:t>
            </a:r>
            <a:endParaRPr lang="id-ID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301" name="Rectangle 27"/>
          <p:cNvSpPr>
            <a:spLocks noChangeArrowheads="1"/>
          </p:cNvSpPr>
          <p:nvPr/>
        </p:nvSpPr>
        <p:spPr bwMode="auto">
          <a:xfrm>
            <a:off x="2743200" y="4572000"/>
            <a:ext cx="1377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Save Birds</a:t>
            </a:r>
          </a:p>
        </p:txBody>
      </p:sp>
      <p:pic>
        <p:nvPicPr>
          <p:cNvPr id="23" name="Picture 10" descr="http://ecocampus.its.ac.id/wp-content/uploads/2011/12/g2poster1-290x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3059724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4" descr="http://ecocampus.its.ac.id/wp-content/uploads/2011/12/NatureinPictureSmall-290x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774730"/>
            <a:ext cx="2955709" cy="198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  <a:softEdge rad="12700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799" y="2971800"/>
            <a:ext cx="2142855" cy="2059475"/>
          </a:xfrm>
          <a:prstGeom prst="round2DiagRect">
            <a:avLst>
              <a:gd name="adj1" fmla="val 16667"/>
              <a:gd name="adj2" fmla="val 952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11" descr="http://ecocampus.its.ac.id/wp-content/uploads/2012/07/konservasi-burung-290x1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5017064"/>
            <a:ext cx="2743200" cy="1844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Picture 2" descr="http://ecocampus.its.ac.id/wp-content/uploads/2012/06/3-290x180.jpg"/>
          <p:cNvPicPr>
            <a:picLocks noChangeAspect="1" noChangeArrowheads="1"/>
          </p:cNvPicPr>
          <p:nvPr/>
        </p:nvPicPr>
        <p:blipFill rotWithShape="1">
          <a:blip r:embed="rId7" cstate="print"/>
          <a:srcRect l="26025"/>
          <a:stretch/>
        </p:blipFill>
        <p:spPr bwMode="auto">
          <a:xfrm>
            <a:off x="3429000" y="228601"/>
            <a:ext cx="2179593" cy="198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8" name="Picture 9" descr="http://ecocampus.its.ac.id/wp-content/uploads/2012/06/Porzana-fusca-1-290x1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3061138"/>
            <a:ext cx="2133600" cy="1434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12" descr="http://ecocampus.its.ac.id/wp-content/uploads/2011/12/g2-290x180.jpg"/>
          <p:cNvPicPr>
            <a:picLocks noChangeAspect="1" noChangeArrowheads="1"/>
          </p:cNvPicPr>
          <p:nvPr/>
        </p:nvPicPr>
        <p:blipFill>
          <a:blip r:embed="rId9" cstate="print"/>
          <a:srcRect l="22917"/>
          <a:stretch>
            <a:fillRect/>
          </a:stretch>
        </p:blipFill>
        <p:spPr bwMode="auto">
          <a:xfrm>
            <a:off x="4419600" y="3124200"/>
            <a:ext cx="1676400" cy="1462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7696418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189"/>
            <a:ext cx="8229600" cy="953411"/>
          </a:xfrm>
        </p:spPr>
        <p:txBody>
          <a:bodyPr>
            <a:normAutofit/>
          </a:bodyPr>
          <a:lstStyle/>
          <a:p>
            <a:r>
              <a:rPr lang="en-US" b="1" dirty="0" smtClean="0"/>
              <a:t>Integrating Facility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1" y="3263340"/>
            <a:ext cx="2716820" cy="26232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769" y="5881924"/>
            <a:ext cx="2716820" cy="324153"/>
          </a:xfrm>
          <a:prstGeom prst="rect">
            <a:avLst/>
          </a:prstGeom>
          <a:solidFill>
            <a:srgbClr val="89542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Reseach</a:t>
            </a:r>
            <a:r>
              <a:rPr lang="en-US" b="1" dirty="0" smtClean="0"/>
              <a:t> Center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32499"/>
            <a:ext cx="3167986" cy="16869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68812" y="2842368"/>
            <a:ext cx="3172108" cy="369332"/>
          </a:xfrm>
          <a:prstGeom prst="rect">
            <a:avLst/>
          </a:prstGeom>
          <a:solidFill>
            <a:srgbClr val="00467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Robotics</a:t>
            </a:r>
            <a:endParaRPr lang="en-US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47" y="3271825"/>
            <a:ext cx="1829328" cy="26232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988467" y="5886546"/>
            <a:ext cx="1825207" cy="3280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MIPA Tower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983068" y="6260068"/>
            <a:ext cx="1948223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Library</a:t>
            </a:r>
            <a:endParaRPr lang="en-US" b="1" dirty="0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145" y="1109270"/>
            <a:ext cx="2258164" cy="171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505145" y="2845351"/>
            <a:ext cx="2258164" cy="3211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Nasdec</a:t>
            </a:r>
            <a:endParaRPr lang="en-US" b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07" y="4670436"/>
            <a:ext cx="2519322" cy="19589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5530" y="2858527"/>
            <a:ext cx="3086213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Rectorate</a:t>
            </a:r>
            <a:endParaRPr lang="en-US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0" y="1141950"/>
            <a:ext cx="3086213" cy="170041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983068" y="5007758"/>
            <a:ext cx="1773776" cy="369332"/>
          </a:xfrm>
          <a:prstGeom prst="rect">
            <a:avLst/>
          </a:prstGeom>
          <a:solidFill>
            <a:srgbClr val="89542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Student Dorms</a:t>
            </a:r>
            <a:endParaRPr lang="en-US" b="1" dirty="0"/>
          </a:p>
        </p:txBody>
      </p: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18" y="3411838"/>
            <a:ext cx="2907126" cy="160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7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Campus Facts 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ITS </a:t>
            </a:r>
            <a:r>
              <a:rPr lang="en-GB" dirty="0" smtClean="0"/>
              <a:t>was </a:t>
            </a:r>
            <a:r>
              <a:rPr lang="en-GB" dirty="0"/>
              <a:t>established in 1960, and is located </a:t>
            </a:r>
            <a:r>
              <a:rPr lang="en-GB" dirty="0" smtClean="0"/>
              <a:t>in Surabaya, East Java  </a:t>
            </a:r>
          </a:p>
          <a:p>
            <a:r>
              <a:rPr lang="en-GB" dirty="0" smtClean="0"/>
              <a:t>The </a:t>
            </a:r>
            <a:r>
              <a:rPr lang="en-GB" dirty="0"/>
              <a:t>area of ± 186 Hectares, which includes approximately 40% building </a:t>
            </a:r>
            <a:r>
              <a:rPr lang="en-GB" dirty="0" smtClean="0"/>
              <a:t>area. </a:t>
            </a:r>
          </a:p>
          <a:p>
            <a:r>
              <a:rPr lang="en-GB" dirty="0" smtClean="0"/>
              <a:t>Five faculties and 28 departments in science and with approximately </a:t>
            </a:r>
            <a:r>
              <a:rPr lang="en-GB" dirty="0"/>
              <a:t>20,000 students in total, with nearly 1,000 lecturers and 700 of </a:t>
            </a:r>
            <a:r>
              <a:rPr lang="en-GB" dirty="0" smtClean="0"/>
              <a:t>permanent non-academic </a:t>
            </a:r>
            <a:r>
              <a:rPr lang="en-GB" dirty="0"/>
              <a:t>staffs.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1314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" y="0"/>
            <a:ext cx="480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562600" y="4025900"/>
            <a:ext cx="3276600" cy="457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F. CIVIL N PLANNING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5588876" y="4610100"/>
            <a:ext cx="3276600" cy="457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F. MARINE ENG</a:t>
            </a:r>
            <a:endParaRPr lang="en-US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5562600" y="2832100"/>
            <a:ext cx="3276600" cy="457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F. MATHs N SCIENCE</a:t>
            </a:r>
            <a:endParaRPr lang="en-US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5562600" y="3403600"/>
            <a:ext cx="3276600" cy="45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F. INDUSTRIAL ENG</a:t>
            </a:r>
            <a:endParaRPr lang="en-US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5588876" y="5257800"/>
            <a:ext cx="32766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F. INFORMATICS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5562600" y="1676400"/>
            <a:ext cx="3276600" cy="9906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RECTORATE</a:t>
            </a:r>
            <a:endParaRPr lang="en-US" sz="2400" b="1" dirty="0"/>
          </a:p>
        </p:txBody>
      </p:sp>
      <p:sp>
        <p:nvSpPr>
          <p:cNvPr id="25" name="Shape 1814"/>
          <p:cNvSpPr/>
          <p:nvPr/>
        </p:nvSpPr>
        <p:spPr>
          <a:xfrm>
            <a:off x="5414529" y="576503"/>
            <a:ext cx="357274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 b="1">
                <a:solidFill>
                  <a:srgbClr val="1F497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lang="en-US" sz="2800" dirty="0" smtClean="0"/>
              <a:t>ZONATION 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50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362" y="371474"/>
            <a:ext cx="5052848" cy="1238251"/>
          </a:xfrm>
          <a:solidFill>
            <a:srgbClr val="F2F2F2">
              <a:alpha val="40000"/>
            </a:srgbClr>
          </a:solidFill>
        </p:spPr>
        <p:txBody>
          <a:bodyPr>
            <a:noAutofit/>
          </a:bodyPr>
          <a:lstStyle/>
          <a:p>
            <a:pPr marL="225425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OUR STRATEGY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(Smart Eco-Campus)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2848" y="990600"/>
            <a:ext cx="4092401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78362" y="1981200"/>
            <a:ext cx="447712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+mj-lt"/>
              <a:buAutoNum type="alphaLcPeriod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Change of behavior 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(socio 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engineering)</a:t>
            </a:r>
          </a:p>
          <a:p>
            <a:pPr marL="344488" indent="-344488">
              <a:buFont typeface="+mj-lt"/>
              <a:buAutoNum type="alphaLcPeriod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Efficiency (water, electricity, paper consumption), </a:t>
            </a:r>
            <a:endParaRPr lang="en-US" sz="2200" dirty="0">
              <a:solidFill>
                <a:schemeClr val="accent3">
                  <a:lumMod val="50000"/>
                </a:schemeClr>
              </a:solidFill>
            </a:endParaRPr>
          </a:p>
          <a:p>
            <a:pPr marL="355600" indent="-355600">
              <a:buFont typeface="+mj-lt"/>
              <a:buAutoNum type="alphaLcPeriod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Green campus (Gardens, Urban Farming,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ampus Forrest), </a:t>
            </a:r>
            <a:endParaRPr lang="en-US" sz="2200" dirty="0">
              <a:solidFill>
                <a:schemeClr val="accent3">
                  <a:lumMod val="50000"/>
                </a:schemeClr>
              </a:solidFill>
            </a:endParaRPr>
          </a:p>
          <a:p>
            <a:pPr marL="355600" indent="-355600">
              <a:buFont typeface="+mj-lt"/>
              <a:buAutoNum type="alphaLcPeriod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Carbon Emission Reduction (Campus bikes), </a:t>
            </a:r>
            <a:endParaRPr lang="en-US" sz="2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61950" indent="-361950">
              <a:buFont typeface="+mj-lt"/>
              <a:buAutoNum type="alphaLcPeriod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Managing billboards and promotion system, </a:t>
            </a:r>
            <a:endParaRPr lang="en-US" sz="2200" dirty="0">
              <a:solidFill>
                <a:schemeClr val="accent3">
                  <a:lumMod val="50000"/>
                </a:schemeClr>
              </a:solidFill>
            </a:endParaRPr>
          </a:p>
          <a:p>
            <a:pPr indent="-344488">
              <a:buFont typeface="+mj-lt"/>
              <a:buAutoNum type="alphaLcPeriod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Biodiversity program, </a:t>
            </a:r>
            <a:endParaRPr lang="en-US" sz="2200" dirty="0">
              <a:solidFill>
                <a:schemeClr val="accent3">
                  <a:lumMod val="50000"/>
                </a:schemeClr>
              </a:solidFill>
            </a:endParaRPr>
          </a:p>
          <a:p>
            <a:pPr marL="344488" indent="-344488">
              <a:buFont typeface="+mj-lt"/>
              <a:buAutoNum type="alphaLcPeriod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Dissemination and socialization of </a:t>
            </a:r>
            <a:r>
              <a:rPr lang="en-US" sz="2200" dirty="0" err="1" smtClean="0">
                <a:solidFill>
                  <a:schemeClr val="accent3">
                    <a:lumMod val="50000"/>
                  </a:schemeClr>
                </a:solidFill>
              </a:rPr>
              <a:t>Ecocampus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endParaRPr lang="en-US" sz="2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1282</Words>
  <Application>Microsoft Office PowerPoint</Application>
  <PresentationFormat>On-screen Show (4:3)</PresentationFormat>
  <Paragraphs>186</Paragraphs>
  <Slides>34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ＭＳ Ｐゴシック</vt:lpstr>
      <vt:lpstr>Arial</vt:lpstr>
      <vt:lpstr>Arial Rounded MT Bold</vt:lpstr>
      <vt:lpstr>Bell MT</vt:lpstr>
      <vt:lpstr>Calibri</vt:lpstr>
      <vt:lpstr>Helvetica</vt:lpstr>
      <vt:lpstr>Times New Roman</vt:lpstr>
      <vt:lpstr>Trebuchet MS</vt:lpstr>
      <vt:lpstr>Office Theme</vt:lpstr>
      <vt:lpstr>CorelDRAW</vt:lpstr>
      <vt:lpstr>PowerPoint Presentation</vt:lpstr>
      <vt:lpstr>Introduction</vt:lpstr>
      <vt:lpstr>PowerPoint Presentation</vt:lpstr>
      <vt:lpstr>PowerPoint Presentation</vt:lpstr>
      <vt:lpstr>PowerPoint Presentation</vt:lpstr>
      <vt:lpstr>Integrating Facility</vt:lpstr>
      <vt:lpstr>Campus Facts </vt:lpstr>
      <vt:lpstr>PowerPoint Presentation</vt:lpstr>
      <vt:lpstr>OUR STRATEGY (Smart Eco-Campus)</vt:lpstr>
      <vt:lpstr>ITS SMART ECO-CAMPUS </vt:lpstr>
      <vt:lpstr>PowerPoint Presentation</vt:lpstr>
      <vt:lpstr>PowerPoint Presentation</vt:lpstr>
      <vt:lpstr>Several Studies on ITS Ecocampus</vt:lpstr>
      <vt:lpstr>PowerPoint Presentation</vt:lpstr>
      <vt:lpstr>Establishing ITS Research Groups</vt:lpstr>
      <vt:lpstr>PowerPoint Presentation</vt:lpstr>
      <vt:lpstr>PowerPoint Presentation</vt:lpstr>
      <vt:lpstr>Activities in the socio engineering programme include:</vt:lpstr>
      <vt:lpstr>Efficiency Program</vt:lpstr>
      <vt:lpstr>Eco Urban Farming ITS</vt:lpstr>
      <vt:lpstr>Greening Movement</vt:lpstr>
      <vt:lpstr>Organic Vegetables by Eco-Urban Farming ITS (SayOr ITS)</vt:lpstr>
      <vt:lpstr>d. Pengurangan polusi udara (penyediaan sepeda kampus), </vt:lpstr>
      <vt:lpstr>Campus Bike</vt:lpstr>
      <vt:lpstr>Rearrangement of ITS billboards</vt:lpstr>
      <vt:lpstr>ITS Biodiversity Book</vt:lpstr>
      <vt:lpstr>ITS Website for Eco-Campus</vt:lpstr>
      <vt:lpstr>Drainage System and Wastewater Treatment Plant</vt:lpstr>
      <vt:lpstr> ITS Waste Management</vt:lpstr>
      <vt:lpstr>PowerPoint Presentation</vt:lpstr>
      <vt:lpstr>PowerPoint Presentation</vt:lpstr>
      <vt:lpstr>PowerPoint Presentation</vt:lpstr>
      <vt:lpstr>Closures</vt:lpstr>
      <vt:lpstr>ITS Eco-Campus: Think-Green Action-Sustain  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ITS Eco Campus</dc:title>
  <dc:creator>SENDY</dc:creator>
  <cp:lastModifiedBy>Joni Hermana</cp:lastModifiedBy>
  <cp:revision>104</cp:revision>
  <dcterms:created xsi:type="dcterms:W3CDTF">2016-03-29T01:27:54Z</dcterms:created>
  <dcterms:modified xsi:type="dcterms:W3CDTF">2016-04-21T01:42:12Z</dcterms:modified>
</cp:coreProperties>
</file>