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xlsx" ContentType="application/vnd.openxmlformats-officedocument.spreadsheetml.sheet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257" r:id="rId2"/>
    <p:sldId id="258" r:id="rId3"/>
    <p:sldId id="259" r:id="rId4"/>
    <p:sldId id="266" r:id="rId5"/>
    <p:sldId id="260" r:id="rId6"/>
    <p:sldId id="267" r:id="rId7"/>
    <p:sldId id="268" r:id="rId8"/>
    <p:sldId id="269" r:id="rId9"/>
    <p:sldId id="261" r:id="rId10"/>
    <p:sldId id="262" r:id="rId11"/>
    <p:sldId id="263" r:id="rId12"/>
    <p:sldId id="264" r:id="rId13"/>
    <p:sldId id="265" r:id="rId14"/>
    <p:sldId id="270" r:id="rId15"/>
    <p:sldId id="272" r:id="rId16"/>
  </p:sldIdLst>
  <p:sldSz cx="9144000" cy="6858000" type="screen4x3"/>
  <p:notesSz cx="6735763" cy="98663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87" d="100"/>
          <a:sy n="87" d="100"/>
        </p:scale>
        <p:origin x="-876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29"/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cene3d>
              <a:camera prst="orthographicFront"/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26.7</c:v>
                </c:pt>
                <c:pt idx="1">
                  <c:v>73.3</c:v>
                </c:pt>
              </c:numCache>
            </c:numRef>
          </c:val>
        </c:ser>
        <c:firstSliceAng val="0"/>
        <c:holeSize val="50"/>
      </c:doughnutChart>
    </c:plotArea>
    <c:plotVisOnly val="1"/>
    <c:dispBlanksAs val="zero"/>
  </c:chart>
  <c:spPr>
    <a:scene3d>
      <a:camera prst="orthographicFront"/>
      <a:lightRig rig="threePt" dir="t"/>
    </a:scene3d>
    <a:sp3d>
      <a:bevelT/>
    </a:sp3d>
  </c:spPr>
  <c:txPr>
    <a:bodyPr/>
    <a:lstStyle/>
    <a:p>
      <a:pPr>
        <a:defRPr sz="1800"/>
      </a:pPr>
      <a:endParaRPr lang="en-US"/>
    </a:p>
  </c:txPr>
  <c:externalData r:id="rId1"/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MY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15373" y="0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355D08-1349-40E8-A3F2-9A324A8CC727}" type="datetimeFigureOut">
              <a:rPr lang="en-MY" smtClean="0"/>
              <a:pPr/>
              <a:t>21/4/2016</a:t>
            </a:fld>
            <a:endParaRPr lang="en-MY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371285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MY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15373" y="9371285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3A9F70-FB05-4985-83E9-16A8FD702C94}" type="slidenum">
              <a:rPr lang="en-MY" smtClean="0"/>
              <a:pPr/>
              <a:t>‹#›</a:t>
            </a:fld>
            <a:endParaRPr lang="en-MY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MY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14763" y="0"/>
            <a:ext cx="2919412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6C47BA-9635-429C-9A83-8C7FEC1B81C7}" type="datetimeFigureOut">
              <a:rPr lang="en-MY" smtClean="0"/>
              <a:pPr/>
              <a:t>21/4/2016</a:t>
            </a:fld>
            <a:endParaRPr lang="en-MY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01700" y="739775"/>
            <a:ext cx="4932363" cy="37004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MY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3100" y="4686300"/>
            <a:ext cx="5389563" cy="44402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M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71013"/>
            <a:ext cx="2919413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M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14763" y="9371013"/>
            <a:ext cx="2919412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4F47A5-C620-428D-B359-C14282E57B10}" type="slidenum">
              <a:rPr lang="en-MY" smtClean="0"/>
              <a:pPr/>
              <a:t>‹#›</a:t>
            </a:fld>
            <a:endParaRPr lang="en-MY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MY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MY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3DBA2-3E96-47AC-9059-BD243855E2EB}" type="datetime1">
              <a:rPr lang="en-MY" smtClean="0"/>
              <a:pPr/>
              <a:t>21/4/2016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E6A01-1B87-41D8-9C7E-D2138B365162}" type="slidenum">
              <a:rPr lang="en-MY" smtClean="0"/>
              <a:pPr/>
              <a:t>‹#›</a:t>
            </a:fld>
            <a:endParaRPr lang="en-MY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MY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MY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0527B-A5DB-4E4F-A286-C0BD8528456B}" type="datetime1">
              <a:rPr lang="en-MY" smtClean="0"/>
              <a:pPr/>
              <a:t>21/4/2016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E6A01-1B87-41D8-9C7E-D2138B365162}" type="slidenum">
              <a:rPr lang="en-MY" smtClean="0"/>
              <a:pPr/>
              <a:t>‹#›</a:t>
            </a:fld>
            <a:endParaRPr lang="en-MY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MY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MY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E68CC-B6E0-47B7-A131-308B3771BD05}" type="datetime1">
              <a:rPr lang="en-MY" smtClean="0"/>
              <a:pPr/>
              <a:t>21/4/2016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E6A01-1B87-41D8-9C7E-D2138B365162}" type="slidenum">
              <a:rPr lang="en-MY" smtClean="0"/>
              <a:pPr/>
              <a:t>‹#›</a:t>
            </a:fld>
            <a:endParaRPr lang="en-MY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MY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MY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1791E-4D84-4915-8AE2-7AAAB2A07769}" type="datetime1">
              <a:rPr lang="en-MY" smtClean="0"/>
              <a:pPr/>
              <a:t>21/4/2016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E6A01-1B87-41D8-9C7E-D2138B365162}" type="slidenum">
              <a:rPr lang="en-MY" smtClean="0"/>
              <a:pPr/>
              <a:t>‹#›</a:t>
            </a:fld>
            <a:endParaRPr lang="en-MY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MY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471B1-37B7-44C7-AC50-C53EBD40D0A3}" type="datetime1">
              <a:rPr lang="en-MY" smtClean="0"/>
              <a:pPr/>
              <a:t>21/4/2016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E6A01-1B87-41D8-9C7E-D2138B365162}" type="slidenum">
              <a:rPr lang="en-MY" smtClean="0"/>
              <a:pPr/>
              <a:t>‹#›</a:t>
            </a:fld>
            <a:endParaRPr lang="en-MY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MY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MY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MY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938D6-DDF2-4331-ACCB-0F08076B797D}" type="datetime1">
              <a:rPr lang="en-MY" smtClean="0"/>
              <a:pPr/>
              <a:t>21/4/2016</a:t>
            </a:fld>
            <a:endParaRPr lang="en-M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E6A01-1B87-41D8-9C7E-D2138B365162}" type="slidenum">
              <a:rPr lang="en-MY" smtClean="0"/>
              <a:pPr/>
              <a:t>‹#›</a:t>
            </a:fld>
            <a:endParaRPr lang="en-MY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MY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MY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MY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5DFAC-3D35-4D5E-97B1-76E2D3B095D8}" type="datetime1">
              <a:rPr lang="en-MY" smtClean="0"/>
              <a:pPr/>
              <a:t>21/4/2016</a:t>
            </a:fld>
            <a:endParaRPr lang="en-MY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E6A01-1B87-41D8-9C7E-D2138B365162}" type="slidenum">
              <a:rPr lang="en-MY" smtClean="0"/>
              <a:pPr/>
              <a:t>‹#›</a:t>
            </a:fld>
            <a:endParaRPr lang="en-MY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MY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D64CD-1158-407A-B7E7-FF109C755CFD}" type="datetime1">
              <a:rPr lang="en-MY" smtClean="0"/>
              <a:pPr/>
              <a:t>21/4/2016</a:t>
            </a:fld>
            <a:endParaRPr lang="en-MY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E6A01-1B87-41D8-9C7E-D2138B365162}" type="slidenum">
              <a:rPr lang="en-MY" smtClean="0"/>
              <a:pPr/>
              <a:t>‹#›</a:t>
            </a:fld>
            <a:endParaRPr lang="en-MY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93D66-AB36-4FF2-B8E5-F18E3859E25C}" type="datetime1">
              <a:rPr lang="en-MY" smtClean="0"/>
              <a:pPr/>
              <a:t>21/4/2016</a:t>
            </a:fld>
            <a:endParaRPr lang="en-MY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E6A01-1B87-41D8-9C7E-D2138B365162}" type="slidenum">
              <a:rPr lang="en-MY" smtClean="0"/>
              <a:pPr/>
              <a:t>‹#›</a:t>
            </a:fld>
            <a:endParaRPr lang="en-MY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MY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MY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296BC-1186-4A14-B5AF-DD152CBA9D20}" type="datetime1">
              <a:rPr lang="en-MY" smtClean="0"/>
              <a:pPr/>
              <a:t>21/4/2016</a:t>
            </a:fld>
            <a:endParaRPr lang="en-M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E6A01-1B87-41D8-9C7E-D2138B365162}" type="slidenum">
              <a:rPr lang="en-MY" smtClean="0"/>
              <a:pPr/>
              <a:t>‹#›</a:t>
            </a:fld>
            <a:endParaRPr lang="en-MY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MY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MY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514A1-FAE5-4FB4-B838-C820709ACE51}" type="datetime1">
              <a:rPr lang="en-MY" smtClean="0"/>
              <a:pPr/>
              <a:t>21/4/2016</a:t>
            </a:fld>
            <a:endParaRPr lang="en-M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E6A01-1B87-41D8-9C7E-D2138B365162}" type="slidenum">
              <a:rPr lang="en-MY" smtClean="0"/>
              <a:pPr/>
              <a:t>‹#›</a:t>
            </a:fld>
            <a:endParaRPr lang="en-MY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MY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MY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A43BA6-9EAE-423B-8C56-A229DBE14505}" type="datetime1">
              <a:rPr lang="en-MY" smtClean="0"/>
              <a:pPr/>
              <a:t>21/4/2016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2E6A01-1B87-41D8-9C7E-D2138B365162}" type="slidenum">
              <a:rPr lang="en-MY" smtClean="0"/>
              <a:pPr/>
              <a:t>‹#›</a:t>
            </a:fld>
            <a:endParaRPr lang="en-MY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ms-MY"/>
          </a:p>
        </p:txBody>
      </p:sp>
      <p:sp>
        <p:nvSpPr>
          <p:cNvPr id="5" name="Rectangle 4"/>
          <p:cNvSpPr/>
          <p:nvPr/>
        </p:nvSpPr>
        <p:spPr>
          <a:xfrm>
            <a:off x="0" y="2060848"/>
            <a:ext cx="7164288" cy="2520280"/>
          </a:xfrm>
          <a:prstGeom prst="rect">
            <a:avLst/>
          </a:prstGeom>
          <a:solidFill>
            <a:srgbClr val="006600">
              <a:alpha val="5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55600"/>
            <a:r>
              <a:rPr lang="en-US" sz="2400" b="1" dirty="0" smtClean="0">
                <a:solidFill>
                  <a:schemeClr val="bg1"/>
                </a:solidFill>
                <a:latin typeface="Arial Narrow" pitchFamily="34" charset="0"/>
              </a:rPr>
              <a:t>UUM EXPERIENCE SHARING: UI GREEN METRICS WORLD UNIVERSITY RANKINGS</a:t>
            </a:r>
          </a:p>
          <a:p>
            <a:pPr marL="355600"/>
            <a:r>
              <a:rPr lang="en-US" sz="1400" dirty="0" smtClean="0">
                <a:solidFill>
                  <a:schemeClr val="bg1"/>
                </a:solidFill>
                <a:latin typeface="Arial Narrow" pitchFamily="34" charset="0"/>
              </a:rPr>
              <a:t>Presented by</a:t>
            </a:r>
          </a:p>
          <a:p>
            <a:pPr marL="355600"/>
            <a:r>
              <a:rPr lang="en-US" b="1" dirty="0" smtClean="0">
                <a:solidFill>
                  <a:schemeClr val="bg1"/>
                </a:solidFill>
                <a:latin typeface="Arial Narrow" pitchFamily="34" charset="0"/>
              </a:rPr>
              <a:t>PROFESSOR DATO’ SERI DR. MOHAMED MUSTAFA ISHAK</a:t>
            </a:r>
          </a:p>
          <a:p>
            <a:pPr marL="355600"/>
            <a:r>
              <a:rPr lang="en-US" dirty="0" smtClean="0">
                <a:solidFill>
                  <a:schemeClr val="bg1"/>
                </a:solidFill>
                <a:latin typeface="Arial Narrow" pitchFamily="34" charset="0"/>
              </a:rPr>
              <a:t>Vice Chancellor, </a:t>
            </a:r>
            <a:r>
              <a:rPr lang="en-US" dirty="0" err="1" smtClean="0">
                <a:solidFill>
                  <a:schemeClr val="bg1"/>
                </a:solidFill>
                <a:latin typeface="Arial Narrow" pitchFamily="34" charset="0"/>
              </a:rPr>
              <a:t>Universiti</a:t>
            </a:r>
            <a:r>
              <a:rPr lang="en-US" dirty="0" smtClean="0">
                <a:solidFill>
                  <a:schemeClr val="bg1"/>
                </a:solidFill>
                <a:latin typeface="Arial Narrow" pitchFamily="34" charset="0"/>
              </a:rPr>
              <a:t> Utara Malaysia</a:t>
            </a:r>
          </a:p>
          <a:p>
            <a:pPr marL="355600"/>
            <a:endParaRPr lang="en-US" dirty="0">
              <a:solidFill>
                <a:schemeClr val="bg1"/>
              </a:solidFill>
              <a:latin typeface="Arial Narrow" pitchFamily="34" charset="0"/>
            </a:endParaRPr>
          </a:p>
          <a:p>
            <a:pPr marL="355600"/>
            <a:r>
              <a:rPr lang="en-US" sz="1400" dirty="0" err="1" smtClean="0">
                <a:solidFill>
                  <a:schemeClr val="bg1"/>
                </a:solidFill>
                <a:latin typeface="Arial Narrow" pitchFamily="34" charset="0"/>
              </a:rPr>
              <a:t>Universitas</a:t>
            </a:r>
            <a:r>
              <a:rPr lang="en-US" sz="1400" dirty="0" smtClean="0">
                <a:solidFill>
                  <a:schemeClr val="bg1"/>
                </a:solidFill>
                <a:latin typeface="Arial Narrow" pitchFamily="34" charset="0"/>
              </a:rPr>
              <a:t> Indonesia, Jakarta on April 28, 2016</a:t>
            </a:r>
            <a:endParaRPr lang="ms-MY" sz="1400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3CA455-AE81-4E0F-8F90-D057A496B215}" type="datetime1">
              <a:rPr lang="en-MY" smtClean="0"/>
              <a:pPr/>
              <a:t>21/4/2016</a:t>
            </a:fld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E6A01-1B87-41D8-9C7E-D2138B365162}" type="slidenum">
              <a:rPr lang="en-MY" smtClean="0"/>
              <a:pPr/>
              <a:t>1</a:t>
            </a:fld>
            <a:endParaRPr lang="en-MY"/>
          </a:p>
        </p:txBody>
      </p:sp>
    </p:spTree>
    <p:extLst>
      <p:ext uri="{BB962C8B-B14F-4D97-AF65-F5344CB8AC3E}">
        <p14:creationId xmlns="" xmlns:p14="http://schemas.microsoft.com/office/powerpoint/2010/main" val="289471595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/>
          <p:cNvSpPr/>
          <p:nvPr/>
        </p:nvSpPr>
        <p:spPr>
          <a:xfrm>
            <a:off x="1830146" y="2420888"/>
            <a:ext cx="2160240" cy="216024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ms-MY"/>
          </a:p>
        </p:txBody>
      </p:sp>
      <p:graphicFrame>
        <p:nvGraphicFramePr>
          <p:cNvPr id="19" name="Chart 18"/>
          <p:cNvGraphicFramePr/>
          <p:nvPr>
            <p:extLst>
              <p:ext uri="{D42A27DB-BD31-4B8C-83A1-F6EECF244321}">
                <p14:modId xmlns="" xmlns:p14="http://schemas.microsoft.com/office/powerpoint/2010/main" val="2932281361"/>
              </p:ext>
            </p:extLst>
          </p:nvPr>
        </p:nvGraphicFramePr>
        <p:xfrm>
          <a:off x="323528" y="1560687"/>
          <a:ext cx="5466438" cy="36442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2248546" y="2980983"/>
            <a:ext cx="1800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Narrow" pitchFamily="34" charset="0"/>
              </a:rPr>
              <a:t>26.7%</a:t>
            </a:r>
            <a:endParaRPr lang="ms-MY" sz="4800" b="1" dirty="0">
              <a:ln>
                <a:solidFill>
                  <a:srgbClr val="FFFF00"/>
                </a:solidFill>
              </a:ln>
              <a:solidFill>
                <a:schemeClr val="bg1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  <a:latin typeface="Arial Narrow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0" y="0"/>
            <a:ext cx="9144000" cy="1440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ms-MY"/>
          </a:p>
        </p:txBody>
      </p:sp>
      <p:sp>
        <p:nvSpPr>
          <p:cNvPr id="21" name="Rectangle 20"/>
          <p:cNvSpPr/>
          <p:nvPr/>
        </p:nvSpPr>
        <p:spPr>
          <a:xfrm>
            <a:off x="2465" y="5517232"/>
            <a:ext cx="9144000" cy="1440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ms-MY"/>
          </a:p>
        </p:txBody>
      </p:sp>
      <p:sp>
        <p:nvSpPr>
          <p:cNvPr id="24" name="TextBox 23"/>
          <p:cNvSpPr txBox="1"/>
          <p:nvPr/>
        </p:nvSpPr>
        <p:spPr>
          <a:xfrm>
            <a:off x="4932040" y="2375009"/>
            <a:ext cx="381642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Arial Narrow" pitchFamily="34" charset="0"/>
              </a:rPr>
              <a:t>Percentage of courses offered are related to environment &amp; sustainability </a:t>
            </a:r>
            <a:endParaRPr lang="ms-MY" sz="3200" b="1" dirty="0">
              <a:latin typeface="Arial Narrow" pitchFamily="34" charset="0"/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CF92D-424C-4162-BFD3-11F0126544DD}" type="datetime1">
              <a:rPr lang="en-MY" smtClean="0"/>
              <a:pPr/>
              <a:t>21/4/2016</a:t>
            </a:fld>
            <a:endParaRPr lang="en-MY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E6A01-1B87-41D8-9C7E-D2138B365162}" type="slidenum">
              <a:rPr lang="en-MY" smtClean="0"/>
              <a:pPr/>
              <a:t>10</a:t>
            </a:fld>
            <a:endParaRPr lang="en-MY"/>
          </a:p>
        </p:txBody>
      </p:sp>
    </p:spTree>
    <p:extLst>
      <p:ext uri="{BB962C8B-B14F-4D97-AF65-F5344CB8AC3E}">
        <p14:creationId xmlns="" xmlns:p14="http://schemas.microsoft.com/office/powerpoint/2010/main" val="116087092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slide 3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640"/>
            <a:ext cx="917367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683568" y="692696"/>
            <a:ext cx="3888667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 Narrow" pitchFamily="34" charset="0"/>
              </a:rPr>
              <a:t>27.3%</a:t>
            </a:r>
            <a:endParaRPr lang="en-US" sz="96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rial Narrow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7504" y="2420888"/>
            <a:ext cx="4464496" cy="345638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prstTxWarp prst="textFadeUp">
              <a:avLst/>
            </a:prstTxWarp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  <a:latin typeface="Arial Rounded MT Bold" pitchFamily="34" charset="0"/>
              </a:rPr>
              <a:t>research funds for the previous 3 years were allocated for  environment and sustainability research</a:t>
            </a:r>
            <a:endParaRPr lang="ms-MY" sz="3200" dirty="0">
              <a:solidFill>
                <a:schemeClr val="bg1"/>
              </a:solidFill>
              <a:latin typeface="Arial Rounded MT Bold" pitchFamily="34" charset="0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E5BC1-C4A0-4241-B4DB-4DADF7B51037}" type="datetime1">
              <a:rPr lang="en-MY" smtClean="0"/>
              <a:pPr/>
              <a:t>21/4/2016</a:t>
            </a:fld>
            <a:endParaRPr lang="en-MY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E6A01-1B87-41D8-9C7E-D2138B365162}" type="slidenum">
              <a:rPr lang="en-MY" smtClean="0"/>
              <a:pPr/>
              <a:t>11</a:t>
            </a:fld>
            <a:endParaRPr lang="en-MY"/>
          </a:p>
        </p:txBody>
      </p:sp>
    </p:spTree>
    <p:extLst>
      <p:ext uri="{BB962C8B-B14F-4D97-AF65-F5344CB8AC3E}">
        <p14:creationId xmlns="" xmlns:p14="http://schemas.microsoft.com/office/powerpoint/2010/main" val="418614198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ms-MY"/>
          </a:p>
        </p:txBody>
      </p:sp>
      <p:sp>
        <p:nvSpPr>
          <p:cNvPr id="3" name="Rectangle 2"/>
          <p:cNvSpPr/>
          <p:nvPr/>
        </p:nvSpPr>
        <p:spPr>
          <a:xfrm>
            <a:off x="1475656" y="2492896"/>
            <a:ext cx="2448272" cy="1569660"/>
          </a:xfrm>
          <a:prstGeom prst="rect">
            <a:avLst/>
          </a:prstGeom>
          <a:noFill/>
          <a:scene3d>
            <a:camera prst="orthographicFront">
              <a:rot lat="1616770" lon="19901998" rev="20777262"/>
            </a:camera>
            <a:lightRig rig="threePt" dir="t"/>
          </a:scene3d>
        </p:spPr>
        <p:txBody>
          <a:bodyPr wrap="square" lIns="91440" tIns="45720" rIns="91440" bIns="45720">
            <a:spAutoFit/>
            <a:scene3d>
              <a:camera prst="isometricTopUp"/>
              <a:lightRig rig="threePt" dir="t"/>
            </a:scene3d>
          </a:bodyPr>
          <a:lstStyle/>
          <a:p>
            <a:pPr algn="ctr"/>
            <a:r>
              <a:rPr lang="en-US" sz="9600" b="1" cap="none" spc="0" dirty="0" smtClean="0">
                <a:ln w="38100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Narrow" pitchFamily="34" charset="0"/>
              </a:rPr>
              <a:t>265</a:t>
            </a:r>
            <a:endParaRPr lang="en-US" sz="9600" b="1" cap="none" spc="0" dirty="0">
              <a:ln w="38100">
                <a:solidFill>
                  <a:srgbClr val="FF0000"/>
                </a:solidFill>
                <a:prstDash val="solid"/>
              </a:ln>
              <a:solidFill>
                <a:srgbClr val="00206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 Narrow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067945" y="2001360"/>
            <a:ext cx="2952328" cy="1938992"/>
          </a:xfrm>
          <a:prstGeom prst="rect">
            <a:avLst/>
          </a:prstGeom>
          <a:noFill/>
          <a:scene3d>
            <a:camera prst="orthographicFront">
              <a:rot lat="1616770" lon="19901998" rev="20777262"/>
            </a:camera>
            <a:lightRig rig="threePt" dir="t"/>
          </a:scene3d>
        </p:spPr>
        <p:txBody>
          <a:bodyPr wrap="square" lIns="91440" tIns="45720" rIns="91440" bIns="45720">
            <a:spAutoFit/>
            <a:scene3d>
              <a:camera prst="isometricTopUp"/>
              <a:lightRig rig="threePt" dir="t"/>
            </a:scene3d>
          </a:bodyPr>
          <a:lstStyle/>
          <a:p>
            <a:pPr algn="ctr"/>
            <a:r>
              <a:rPr lang="en-US" sz="2400" b="1" cap="none" spc="0" dirty="0" smtClean="0">
                <a:ln w="12700">
                  <a:noFill/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Narrow" pitchFamily="34" charset="0"/>
              </a:rPr>
              <a:t>Scholarly publication on environment &amp; sustainability published for the past three years</a:t>
            </a:r>
            <a:endParaRPr lang="en-US" sz="2400" b="1" cap="none" spc="0" dirty="0">
              <a:ln w="12700">
                <a:noFill/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 Narrow" pitchFamily="34" charset="0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7A564-A436-4D8A-9257-9D85F16E07C0}" type="datetime1">
              <a:rPr lang="en-MY" smtClean="0"/>
              <a:pPr/>
              <a:t>21/4/2016</a:t>
            </a:fld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E6A01-1B87-41D8-9C7E-D2138B365162}" type="slidenum">
              <a:rPr lang="en-MY" smtClean="0"/>
              <a:pPr/>
              <a:t>12</a:t>
            </a:fld>
            <a:endParaRPr lang="en-MY"/>
          </a:p>
        </p:txBody>
      </p:sp>
    </p:spTree>
    <p:extLst>
      <p:ext uri="{BB962C8B-B14F-4D97-AF65-F5344CB8AC3E}">
        <p14:creationId xmlns="" xmlns:p14="http://schemas.microsoft.com/office/powerpoint/2010/main" val="347646602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91440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" y="2844816"/>
            <a:ext cx="3226600" cy="401318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747906" y="2931002"/>
            <a:ext cx="312835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cap="none" spc="0" dirty="0" smtClean="0">
                <a:ln w="12700">
                  <a:solidFill>
                    <a:srgbClr val="FFC00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Narrow" pitchFamily="34" charset="0"/>
              </a:rPr>
              <a:t>373</a:t>
            </a:r>
            <a:endParaRPr lang="en-US" sz="9600" b="1" cap="none" spc="0" dirty="0">
              <a:ln w="12700">
                <a:solidFill>
                  <a:srgbClr val="FFC000"/>
                </a:solidFill>
                <a:prstDash val="solid"/>
              </a:ln>
              <a:solidFill>
                <a:srgbClr val="00206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 Narrow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635896" y="4464756"/>
            <a:ext cx="5328592" cy="18158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800" b="1" cap="none" spc="0" dirty="0" smtClean="0">
                <a:ln w="12700">
                  <a:noFill/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Narrow" pitchFamily="34" charset="0"/>
              </a:rPr>
              <a:t>Total number of scholarly events hosted for the past 3 years were related to environment and sustainability </a:t>
            </a:r>
            <a:endParaRPr lang="en-US" sz="2800" b="1" cap="none" spc="0" dirty="0">
              <a:ln w="12700">
                <a:noFill/>
                <a:prstDash val="solid"/>
              </a:ln>
              <a:solidFill>
                <a:srgbClr val="00206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 Narrow" pitchFamily="34" charset="0"/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E42F2-CFD8-4A7A-B31B-214D3FAC9E34}" type="datetime1">
              <a:rPr lang="en-MY" smtClean="0"/>
              <a:pPr/>
              <a:t>21/4/2016</a:t>
            </a:fld>
            <a:endParaRPr lang="en-MY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E6A01-1B87-41D8-9C7E-D2138B365162}" type="slidenum">
              <a:rPr lang="en-MY" smtClean="0"/>
              <a:pPr/>
              <a:t>13</a:t>
            </a:fld>
            <a:endParaRPr lang="en-MY"/>
          </a:p>
        </p:txBody>
      </p:sp>
    </p:spTree>
    <p:extLst>
      <p:ext uri="{BB962C8B-B14F-4D97-AF65-F5344CB8AC3E}">
        <p14:creationId xmlns="" xmlns:p14="http://schemas.microsoft.com/office/powerpoint/2010/main" val="92270353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lide 2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9144000" cy="6866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1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4. Summary</a:t>
            </a:r>
            <a:endParaRPr lang="en-MY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560" y="1052736"/>
            <a:ext cx="8229600" cy="4525963"/>
          </a:xfrm>
          <a:solidFill>
            <a:schemeClr val="accent3">
              <a:lumMod val="20000"/>
              <a:lumOff val="80000"/>
              <a:alpha val="57000"/>
            </a:schemeClr>
          </a:solidFill>
        </p:spPr>
        <p:txBody>
          <a:bodyPr/>
          <a:lstStyle/>
          <a:p>
            <a:r>
              <a:rPr lang="en-US" dirty="0" smtClean="0"/>
              <a:t>UUM is seriously committed to contribute towards the green agenda</a:t>
            </a:r>
          </a:p>
          <a:p>
            <a:r>
              <a:rPr lang="en-US" dirty="0" smtClean="0"/>
              <a:t>Committed to producing graduates who care about the environment</a:t>
            </a:r>
          </a:p>
          <a:p>
            <a:r>
              <a:rPr lang="en-US" dirty="0" smtClean="0"/>
              <a:t>Striking an effective balance between achieving academic excellence as well as preserving the beauty of mother nature. </a:t>
            </a:r>
            <a:endParaRPr lang="en-MY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42066-29F0-4FE0-880E-E8AE062F7261}" type="datetime1">
              <a:rPr lang="en-MY" smtClean="0"/>
              <a:pPr/>
              <a:t>21/4/2016</a:t>
            </a:fld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E6A01-1B87-41D8-9C7E-D2138B365162}" type="slidenum">
              <a:rPr lang="en-MY" smtClean="0"/>
              <a:pPr/>
              <a:t>14</a:t>
            </a:fld>
            <a:endParaRPr lang="en-MY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 descr="slide 3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463" y="2682238"/>
            <a:ext cx="9161463" cy="417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 txBox="1">
            <a:spLocks/>
          </p:cNvSpPr>
          <p:nvPr/>
        </p:nvSpPr>
        <p:spPr>
          <a:xfrm>
            <a:off x="2771800" y="960512"/>
            <a:ext cx="3600400" cy="1676400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98000"/>
              </a:srgbClr>
            </a:outerShdw>
          </a:effectLst>
        </p:spPr>
        <p:txBody>
          <a:bodyPr anchor="ctr">
            <a:prstTxWarp prst="textInflateTop">
              <a:avLst/>
            </a:prstTxWarp>
            <a:normAutofit/>
          </a:bodyPr>
          <a:lstStyle/>
          <a:p>
            <a:pPr algn="ctr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6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Vladimir Script" pitchFamily="66" charset="0"/>
              </a:rPr>
              <a:t>Thank you</a:t>
            </a:r>
            <a:endParaRPr lang="en-US" sz="60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accent2">
                  <a:lumMod val="75000"/>
                </a:schemeClr>
              </a:solidFill>
              <a:effectLst>
                <a:outerShdw blurRad="50800" algn="tl" rotWithShape="0">
                  <a:srgbClr val="000000"/>
                </a:outerShdw>
              </a:effectLst>
              <a:latin typeface="Vladimir Script" pitchFamily="66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331640" y="575362"/>
            <a:ext cx="7010400" cy="923330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UNIVERSITI PENGURUSAN TERKEMUKA</a:t>
            </a:r>
          </a:p>
          <a:p>
            <a:pPr lvl="0" algn="ctr"/>
            <a:r>
              <a:rPr lang="en-US" b="1" i="1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THE EMINENT MANAGEMENT UNIVERSITY</a:t>
            </a:r>
          </a:p>
          <a:p>
            <a:pPr algn="ctr"/>
            <a:endParaRPr lang="en-US" b="1" dirty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7D546-240F-4DBC-A4F8-89FEBC91E959}" type="datetime1">
              <a:rPr lang="en-MY" smtClean="0"/>
              <a:pPr/>
              <a:t>21/4/2016</a:t>
            </a:fld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E6A01-1B87-41D8-9C7E-D2138B365162}" type="slidenum">
              <a:rPr lang="en-MY" smtClean="0"/>
              <a:pPr/>
              <a:t>15</a:t>
            </a:fld>
            <a:endParaRPr lang="en-MY"/>
          </a:p>
        </p:txBody>
      </p:sp>
    </p:spTree>
    <p:extLst>
      <p:ext uri="{BB962C8B-B14F-4D97-AF65-F5344CB8AC3E}">
        <p14:creationId xmlns="" xmlns:p14="http://schemas.microsoft.com/office/powerpoint/2010/main" val="2846401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 cstate="print">
              <a:alphaModFix amt="67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ms-MY"/>
          </a:p>
        </p:txBody>
      </p:sp>
      <p:sp>
        <p:nvSpPr>
          <p:cNvPr id="5" name="Rectangle 4"/>
          <p:cNvSpPr/>
          <p:nvPr/>
        </p:nvSpPr>
        <p:spPr>
          <a:xfrm>
            <a:off x="0" y="2060848"/>
            <a:ext cx="9144000" cy="2520280"/>
          </a:xfrm>
          <a:prstGeom prst="rect">
            <a:avLst/>
          </a:prstGeom>
          <a:solidFill>
            <a:srgbClr val="006600">
              <a:alpha val="5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Bell MT" pitchFamily="18" charset="0"/>
              </a:rPr>
              <a:t>      We </a:t>
            </a:r>
            <a:r>
              <a:rPr lang="en-US" sz="3200" b="1" dirty="0">
                <a:solidFill>
                  <a:schemeClr val="tx1"/>
                </a:solidFill>
                <a:latin typeface="Bell MT" pitchFamily="18" charset="0"/>
              </a:rPr>
              <a:t>do not inherit the earth from our ancestors; we borrow it </a:t>
            </a:r>
            <a:r>
              <a:rPr lang="en-US" sz="3200" b="1" dirty="0" smtClean="0">
                <a:solidFill>
                  <a:schemeClr val="tx1"/>
                </a:solidFill>
                <a:latin typeface="Bell MT" pitchFamily="18" charset="0"/>
              </a:rPr>
              <a:t>from</a:t>
            </a:r>
          </a:p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Bell MT" pitchFamily="18" charset="0"/>
              </a:rPr>
              <a:t>our children.</a:t>
            </a:r>
            <a:endParaRPr lang="ms-MY" sz="3200" b="1" dirty="0">
              <a:solidFill>
                <a:schemeClr val="tx1"/>
              </a:solidFill>
              <a:latin typeface="Bell MT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11411" y="1640241"/>
            <a:ext cx="165618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s-MY" sz="20000" dirty="0" smtClean="0">
                <a:ln>
                  <a:solidFill>
                    <a:schemeClr val="bg1">
                      <a:lumMod val="65000"/>
                    </a:schemeClr>
                  </a:solidFill>
                </a:ln>
                <a:latin typeface="Batang" pitchFamily="18" charset="-127"/>
                <a:ea typeface="Batang" pitchFamily="18" charset="-127"/>
                <a:sym typeface="Wingdings"/>
              </a:rPr>
              <a:t></a:t>
            </a:r>
            <a:endParaRPr lang="ms-MY" sz="20000" dirty="0">
              <a:ln>
                <a:solidFill>
                  <a:schemeClr val="bg1">
                    <a:lumMod val="65000"/>
                  </a:schemeClr>
                </a:solidFill>
              </a:ln>
              <a:latin typeface="Batang" pitchFamily="18" charset="-127"/>
              <a:ea typeface="Batang" pitchFamily="18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580112" y="2923197"/>
            <a:ext cx="165618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s-MY" sz="20000" dirty="0" smtClean="0">
                <a:ln>
                  <a:solidFill>
                    <a:schemeClr val="bg1">
                      <a:lumMod val="65000"/>
                    </a:schemeClr>
                  </a:solidFill>
                </a:ln>
                <a:latin typeface="Batang" pitchFamily="18" charset="-127"/>
                <a:ea typeface="Batang" pitchFamily="18" charset="-127"/>
                <a:sym typeface="Wingdings"/>
              </a:rPr>
              <a:t></a:t>
            </a:r>
            <a:endParaRPr lang="ms-MY" sz="20000" dirty="0">
              <a:ln>
                <a:solidFill>
                  <a:schemeClr val="bg1">
                    <a:lumMod val="65000"/>
                  </a:schemeClr>
                </a:solidFill>
              </a:ln>
              <a:latin typeface="Batang" pitchFamily="18" charset="-127"/>
              <a:ea typeface="Batang" pitchFamily="18" charset="-127"/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6464A-C7B9-4196-BED7-BC5131962256}" type="datetime1">
              <a:rPr lang="en-MY" smtClean="0"/>
              <a:pPr/>
              <a:t>21/4/2016</a:t>
            </a:fld>
            <a:endParaRPr lang="en-MY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E6A01-1B87-41D8-9C7E-D2138B365162}" type="slidenum">
              <a:rPr lang="en-MY" smtClean="0"/>
              <a:pPr/>
              <a:t>2</a:t>
            </a:fld>
            <a:endParaRPr lang="en-MY"/>
          </a:p>
        </p:txBody>
      </p:sp>
    </p:spTree>
    <p:extLst>
      <p:ext uri="{BB962C8B-B14F-4D97-AF65-F5344CB8AC3E}">
        <p14:creationId xmlns="" xmlns:p14="http://schemas.microsoft.com/office/powerpoint/2010/main" val="160823489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9239"/>
          <a:stretch/>
        </p:blipFill>
        <p:spPr>
          <a:xfrm>
            <a:off x="1467452" y="-27384"/>
            <a:ext cx="7680960" cy="348563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0"/>
            <a:ext cx="14674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4000" b="1" dirty="0" smtClean="0">
                <a:solidFill>
                  <a:srgbClr val="E55300"/>
                </a:solidFill>
                <a:effectLst>
                  <a:outerShdw dist="63500" dir="2700000" algn="tl" rotWithShape="0">
                    <a:schemeClr val="bg1">
                      <a:alpha val="40000"/>
                    </a:schemeClr>
                  </a:outerShdw>
                </a:effectLst>
                <a:latin typeface="Arial Narrow" pitchFamily="34" charset="0"/>
                <a:ea typeface="Cambria Math" pitchFamily="18" charset="0"/>
              </a:rPr>
              <a:t>INTRODUCTION</a:t>
            </a:r>
            <a:endParaRPr lang="ms-MY" sz="4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50257"/>
          <a:stretch/>
        </p:blipFill>
        <p:spPr>
          <a:xfrm>
            <a:off x="6012160" y="3458254"/>
            <a:ext cx="3393861" cy="326643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4777" y="3559438"/>
            <a:ext cx="288032" cy="46085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467452" y="3573016"/>
            <a:ext cx="5947090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Blip>
                <a:blip r:embed="rId5"/>
              </a:buBlip>
            </a:pPr>
            <a:r>
              <a:rPr lang="en-US" sz="2400" dirty="0" smtClean="0">
                <a:latin typeface="Arial Narrow" pitchFamily="34" charset="0"/>
              </a:rPr>
              <a:t> </a:t>
            </a:r>
            <a:r>
              <a:rPr lang="en-US" dirty="0" err="1" smtClean="0">
                <a:latin typeface="Arial Rounded MT Bold" panose="020F0704030504030204" pitchFamily="34" charset="0"/>
              </a:rPr>
              <a:t>Universiti</a:t>
            </a:r>
            <a:r>
              <a:rPr lang="en-US" dirty="0" smtClean="0">
                <a:latin typeface="Arial Rounded MT Bold" panose="020F0704030504030204" pitchFamily="34" charset="0"/>
              </a:rPr>
              <a:t> Utara Malaysia (UUM) was </a:t>
            </a:r>
          </a:p>
          <a:p>
            <a:r>
              <a:rPr lang="en-US" dirty="0" smtClean="0">
                <a:latin typeface="Arial Rounded MT Bold" panose="020F0704030504030204" pitchFamily="34" charset="0"/>
              </a:rPr>
              <a:t>     officially established on 16 February 1984.</a:t>
            </a:r>
          </a:p>
          <a:p>
            <a:pPr marL="285750" indent="-285750">
              <a:buBlip>
                <a:blip r:embed="rId5"/>
              </a:buBlip>
            </a:pPr>
            <a:r>
              <a:rPr lang="en-US" b="1" dirty="0" smtClean="0">
                <a:latin typeface="Arial Rounded MT Bold" panose="020F0704030504030204" pitchFamily="34" charset="0"/>
              </a:rPr>
              <a:t> </a:t>
            </a:r>
            <a:r>
              <a:rPr lang="en-US" dirty="0" smtClean="0">
                <a:latin typeface="Arial Rounded MT Bold" panose="020F0704030504030204" pitchFamily="34" charset="0"/>
              </a:rPr>
              <a:t>The main campus is located in </a:t>
            </a:r>
          </a:p>
          <a:p>
            <a:r>
              <a:rPr lang="en-US" dirty="0" smtClean="0">
                <a:latin typeface="Arial Rounded MT Bold" panose="020F0704030504030204" pitchFamily="34" charset="0"/>
              </a:rPr>
              <a:t>      the state of Kedah (North of Malaysia)</a:t>
            </a:r>
          </a:p>
          <a:p>
            <a:endParaRPr lang="en-GB" dirty="0" smtClean="0">
              <a:latin typeface="Arial Rounded MT Bold" panose="020F0704030504030204" pitchFamily="34" charset="0"/>
            </a:endParaRPr>
          </a:p>
          <a:p>
            <a:r>
              <a:rPr lang="en-GB" dirty="0" smtClean="0">
                <a:latin typeface="Arial Rounded MT Bold" panose="020F0704030504030204" pitchFamily="34" charset="0"/>
              </a:rPr>
              <a:t>The campus encompasses an area of 1,061 hectares of lush tropical forest and to-date, only 107 hectares out of the campus area has been developed into various university facilities</a:t>
            </a:r>
            <a:endParaRPr lang="en-MY" dirty="0" smtClean="0">
              <a:latin typeface="Arial Rounded MT Bold" panose="020F0704030504030204" pitchFamily="34" charset="0"/>
            </a:endParaRPr>
          </a:p>
          <a:p>
            <a:pPr marL="285750" indent="-285750">
              <a:buBlip>
                <a:blip r:embed="rId5"/>
              </a:buBlip>
            </a:pPr>
            <a:r>
              <a:rPr lang="en-US" dirty="0" smtClean="0">
                <a:latin typeface="Arial Rounded MT Bold" panose="020F0704030504030204" pitchFamily="34" charset="0"/>
              </a:rPr>
              <a:t>This year, UUM organizes the “Discover UUM 2016” </a:t>
            </a:r>
            <a:r>
              <a:rPr lang="en-US" dirty="0" err="1" smtClean="0">
                <a:latin typeface="Arial Rounded MT Bold" panose="020F0704030504030204" pitchFamily="34" charset="0"/>
              </a:rPr>
              <a:t>programme</a:t>
            </a:r>
            <a:endParaRPr lang="en-US" dirty="0" smtClean="0">
              <a:latin typeface="Arial Rounded MT Bold" panose="020F0704030504030204" pitchFamily="34" charset="0"/>
            </a:endParaRPr>
          </a:p>
          <a:p>
            <a:pPr marL="285750" indent="-285750">
              <a:buBlip>
                <a:blip r:embed="rId5"/>
              </a:buBlip>
            </a:pPr>
            <a:endParaRPr lang="en-US" sz="2400" dirty="0" smtClean="0">
              <a:latin typeface="Arial Narrow" pitchFamily="34" charset="0"/>
            </a:endParaRP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74EE24-1F99-4E7B-A4CF-33FD545698B0}" type="datetime1">
              <a:rPr lang="en-MY" smtClean="0"/>
              <a:pPr/>
              <a:t>21/4/2016</a:t>
            </a:fld>
            <a:endParaRPr lang="en-MY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E6A01-1B87-41D8-9C7E-D2138B365162}" type="slidenum">
              <a:rPr lang="en-MY" smtClean="0"/>
              <a:pPr/>
              <a:t>3</a:t>
            </a:fld>
            <a:endParaRPr lang="en-MY"/>
          </a:p>
        </p:txBody>
      </p:sp>
    </p:spTree>
    <p:extLst>
      <p:ext uri="{BB962C8B-B14F-4D97-AF65-F5344CB8AC3E}">
        <p14:creationId xmlns="" xmlns:p14="http://schemas.microsoft.com/office/powerpoint/2010/main" val="3598967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1637665" y="3352800"/>
          <a:ext cx="5868670" cy="152400"/>
        </p:xfrm>
        <a:graphic>
          <a:graphicData uri="http://schemas.openxmlformats.org/drawingml/2006/table">
            <a:tbl>
              <a:tblPr/>
              <a:tblGrid>
                <a:gridCol w="2934335"/>
                <a:gridCol w="2934335"/>
              </a:tblGrid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en-GB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en-GB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79512" y="620688"/>
            <a:ext cx="87849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dobe Garamond Pro Bold" pitchFamily="18" charset="0"/>
              </a:rPr>
              <a:t>Discover UUM 2016- Deer Park and Three-Siblings Tree (</a:t>
            </a:r>
            <a:r>
              <a:rPr lang="en-US" sz="2800" dirty="0" err="1" smtClean="0">
                <a:latin typeface="Adobe Garamond Pro Bold" pitchFamily="18" charset="0"/>
              </a:rPr>
              <a:t>Tetrameles</a:t>
            </a:r>
            <a:r>
              <a:rPr lang="en-US" sz="2800" dirty="0" smtClean="0">
                <a:latin typeface="Adobe Garamond Pro Bold" pitchFamily="18" charset="0"/>
              </a:rPr>
              <a:t> </a:t>
            </a:r>
            <a:r>
              <a:rPr lang="en-US" sz="2800" dirty="0" err="1" smtClean="0">
                <a:latin typeface="Adobe Garamond Pro Bold" pitchFamily="18" charset="0"/>
              </a:rPr>
              <a:t>Nudiflora</a:t>
            </a:r>
            <a:r>
              <a:rPr lang="en-US" sz="3200" dirty="0" smtClean="0">
                <a:latin typeface="Adobe Garamond Pro Bold" pitchFamily="18" charset="0"/>
              </a:rPr>
              <a:t>)</a:t>
            </a:r>
            <a:endParaRPr lang="en-MY" sz="3200" dirty="0">
              <a:latin typeface="Adobe Garamond Pro Bold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55576" y="4797152"/>
            <a:ext cx="34563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a. UUM Deer Park offers the unique opportunity to </a:t>
            </a:r>
            <a:r>
              <a:rPr lang="en-MY" dirty="0" smtClean="0"/>
              <a:t>explore, enjoy &amp; feed over 100 deer</a:t>
            </a:r>
          </a:p>
          <a:p>
            <a:endParaRPr lang="en-MY" dirty="0"/>
          </a:p>
        </p:txBody>
      </p:sp>
      <p:sp>
        <p:nvSpPr>
          <p:cNvPr id="8" name="TextBox 7"/>
          <p:cNvSpPr txBox="1"/>
          <p:nvPr/>
        </p:nvSpPr>
        <p:spPr>
          <a:xfrm>
            <a:off x="4932040" y="4869160"/>
            <a:ext cx="36724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b. </a:t>
            </a:r>
            <a:r>
              <a:rPr lang="en-GB" dirty="0" smtClean="0"/>
              <a:t>The diameter of each tree is said to be about 10 hugs</a:t>
            </a:r>
            <a:endParaRPr lang="en-MY" dirty="0"/>
          </a:p>
        </p:txBody>
      </p:sp>
      <p:pic>
        <p:nvPicPr>
          <p:cNvPr id="9" name="Picture 3" descr="slide 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278" y="1528107"/>
            <a:ext cx="4373468" cy="294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 descr="slide 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6328" y="1528107"/>
            <a:ext cx="4419984" cy="294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BB185D-8F30-4EA3-A0F7-287A36A6D647}" type="datetime1">
              <a:rPr lang="en-MY" smtClean="0"/>
              <a:pPr/>
              <a:t>21/4/2016</a:t>
            </a:fld>
            <a:endParaRPr lang="en-MY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E6A01-1B87-41D8-9C7E-D2138B365162}" type="slidenum">
              <a:rPr lang="en-MY" smtClean="0"/>
              <a:pPr/>
              <a:t>4</a:t>
            </a:fld>
            <a:endParaRPr lang="en-MY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20204" y="4221088"/>
            <a:ext cx="9164204" cy="2636912"/>
          </a:xfrm>
          <a:prstGeom prst="rect">
            <a:avLst/>
          </a:prstGeom>
          <a:blipFill dpi="0" rotWithShape="1">
            <a:blip r:embed="rId2" cstate="print">
              <a:alphaModFix amt="79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204" y="0"/>
            <a:ext cx="9164204" cy="4221088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sp>
        <p:nvSpPr>
          <p:cNvPr id="5" name="TextBox 4"/>
          <p:cNvSpPr txBox="1"/>
          <p:nvPr/>
        </p:nvSpPr>
        <p:spPr>
          <a:xfrm>
            <a:off x="4788024" y="836712"/>
            <a:ext cx="410250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n>
                  <a:solidFill>
                    <a:srgbClr val="00CC00"/>
                  </a:solidFill>
                </a:ln>
                <a:solidFill>
                  <a:srgbClr val="006600"/>
                </a:solidFill>
                <a:effectLst>
                  <a:outerShdw dist="76200" dir="2700000" algn="tl" rotWithShape="0">
                    <a:schemeClr val="tx1">
                      <a:alpha val="40000"/>
                    </a:schemeClr>
                  </a:outerShdw>
                </a:effectLst>
                <a:latin typeface="Algerian" pitchFamily="82" charset="0"/>
              </a:rPr>
              <a:t>The University</a:t>
            </a:r>
          </a:p>
          <a:p>
            <a:r>
              <a:rPr lang="en-US" sz="3200" b="1" dirty="0" smtClean="0">
                <a:ln>
                  <a:solidFill>
                    <a:srgbClr val="00CC00"/>
                  </a:solidFill>
                </a:ln>
                <a:solidFill>
                  <a:srgbClr val="006600"/>
                </a:solidFill>
                <a:effectLst>
                  <a:outerShdw dist="76200" dir="2700000" algn="tl" rotWithShape="0">
                    <a:schemeClr val="tx1">
                      <a:alpha val="40000"/>
                    </a:schemeClr>
                  </a:outerShdw>
                </a:effectLst>
                <a:latin typeface="Algerian" pitchFamily="82" charset="0"/>
              </a:rPr>
              <a:t>in a Green Forest</a:t>
            </a:r>
            <a:endParaRPr lang="ms-MY" sz="3200" b="1" dirty="0">
              <a:ln>
                <a:solidFill>
                  <a:srgbClr val="00CC00"/>
                </a:solidFill>
              </a:ln>
              <a:solidFill>
                <a:srgbClr val="006600"/>
              </a:solidFill>
              <a:effectLst>
                <a:outerShdw dist="76200" dir="2700000" algn="tl" rotWithShape="0">
                  <a:schemeClr val="tx1">
                    <a:alpha val="40000"/>
                  </a:schemeClr>
                </a:outerShdw>
              </a:effectLst>
              <a:latin typeface="Algerian" pitchFamily="82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369392" y="4761950"/>
            <a:ext cx="216024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8000" b="1" cap="none" spc="0" dirty="0" smtClean="0">
                <a:ln w="11430"/>
                <a:solidFill>
                  <a:schemeClr val="bg1"/>
                </a:solidFill>
                <a:effectLst>
                  <a:outerShdw dist="63500" dir="2700000" algn="tl" rotWithShape="0">
                    <a:schemeClr val="bg1">
                      <a:alpha val="40000"/>
                    </a:schemeClr>
                  </a:outerShdw>
                </a:effectLst>
                <a:latin typeface="Arial Narrow" pitchFamily="34" charset="0"/>
              </a:rPr>
              <a:t>60%</a:t>
            </a:r>
            <a:endParaRPr lang="en-US" sz="8000" b="1" cap="none" spc="0" dirty="0">
              <a:ln w="11430"/>
              <a:solidFill>
                <a:schemeClr val="bg1"/>
              </a:solidFill>
              <a:effectLst>
                <a:outerShdw dist="63500" dir="2700000" algn="tl" rotWithShape="0">
                  <a:schemeClr val="bg1">
                    <a:alpha val="40000"/>
                  </a:schemeClr>
                </a:outerShdw>
              </a:effectLst>
              <a:latin typeface="Arial Narrow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273696" y="5236043"/>
            <a:ext cx="2721811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000" b="1" dirty="0" smtClean="0">
                <a:ln w="11430"/>
                <a:solidFill>
                  <a:schemeClr val="bg1"/>
                </a:solidFill>
                <a:effectLst>
                  <a:outerShdw dist="63500" dir="2700000" algn="tl" rotWithShape="0">
                    <a:schemeClr val="bg1">
                      <a:alpha val="40000"/>
                    </a:schemeClr>
                  </a:outerShdw>
                </a:effectLst>
                <a:latin typeface="Arial Narrow" pitchFamily="34" charset="0"/>
              </a:rPr>
              <a:t>Green areas</a:t>
            </a:r>
            <a:endParaRPr lang="en-US" sz="4000" b="1" cap="none" spc="0" dirty="0">
              <a:ln w="11430"/>
              <a:solidFill>
                <a:schemeClr val="bg1"/>
              </a:solidFill>
              <a:effectLst>
                <a:outerShdw dist="63500" dir="2700000" algn="tl" rotWithShape="0">
                  <a:schemeClr val="bg1">
                    <a:alpha val="40000"/>
                  </a:schemeClr>
                </a:outerShdw>
              </a:effectLst>
              <a:latin typeface="Arial Narrow" pitchFamily="34" charset="0"/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8A14A-C583-4BBC-81F3-17A5D42D3B7B}" type="datetime1">
              <a:rPr lang="en-MY" smtClean="0"/>
              <a:pPr/>
              <a:t>21/4/2016</a:t>
            </a:fld>
            <a:endParaRPr lang="en-MY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E6A01-1B87-41D8-9C7E-D2138B365162}" type="slidenum">
              <a:rPr lang="en-MY" smtClean="0"/>
              <a:pPr/>
              <a:t>5</a:t>
            </a:fld>
            <a:endParaRPr lang="en-MY"/>
          </a:p>
        </p:txBody>
      </p:sp>
    </p:spTree>
    <p:extLst>
      <p:ext uri="{BB962C8B-B14F-4D97-AF65-F5344CB8AC3E}">
        <p14:creationId xmlns="" xmlns:p14="http://schemas.microsoft.com/office/powerpoint/2010/main" val="396289245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lide 1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6865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3. Green Initiatives</a:t>
            </a:r>
            <a:endParaRPr lang="en-MY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solidFill>
            <a:schemeClr val="accent5">
              <a:lumMod val="40000"/>
              <a:lumOff val="60000"/>
              <a:alpha val="70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smtClean="0"/>
              <a:t>3.1Green Community Engagement Activities</a:t>
            </a:r>
          </a:p>
          <a:p>
            <a:pPr lvl="1"/>
            <a:r>
              <a:rPr lang="en-US" dirty="0" smtClean="0"/>
              <a:t>Mangrove Clean-up which includes the S.O.S.-Save Our Shores series</a:t>
            </a:r>
          </a:p>
          <a:p>
            <a:pPr lvl="1"/>
            <a:r>
              <a:rPr lang="en-US" dirty="0" smtClean="0"/>
              <a:t>More than 600 mangrove seedlings were planted along the coast of Kuala </a:t>
            </a:r>
            <a:r>
              <a:rPr lang="en-US" dirty="0" err="1" smtClean="0"/>
              <a:t>Ibus</a:t>
            </a:r>
            <a:r>
              <a:rPr lang="en-US" dirty="0" smtClean="0"/>
              <a:t>.</a:t>
            </a:r>
          </a:p>
          <a:p>
            <a:pPr lvl="1"/>
            <a:r>
              <a:rPr lang="en-US" dirty="0" smtClean="0"/>
              <a:t>3R </a:t>
            </a:r>
            <a:r>
              <a:rPr lang="en-US" dirty="0" err="1" smtClean="0"/>
              <a:t>programme</a:t>
            </a:r>
            <a:r>
              <a:rPr lang="en-US" dirty="0" smtClean="0"/>
              <a:t> (Reuse, Reduce, Recycle)- run by Students Consumer Movement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0D2CF-DEC1-4D86-90F0-10E3BEC2D36F}" type="datetime1">
              <a:rPr lang="en-MY" smtClean="0"/>
              <a:pPr/>
              <a:t>21/4/2016</a:t>
            </a:fld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E6A01-1B87-41D8-9C7E-D2138B365162}" type="slidenum">
              <a:rPr lang="en-MY" smtClean="0"/>
              <a:pPr/>
              <a:t>6</a:t>
            </a:fld>
            <a:endParaRPr lang="en-MY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lide 1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7650" cy="6957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4025" y="1215714"/>
            <a:ext cx="8229600" cy="4525963"/>
          </a:xfrm>
          <a:solidFill>
            <a:schemeClr val="accent1">
              <a:lumMod val="60000"/>
              <a:lumOff val="40000"/>
              <a:alpha val="90000"/>
            </a:schemeClr>
          </a:solidFill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b="1" dirty="0" smtClean="0"/>
              <a:t>3.2 Green Research</a:t>
            </a:r>
          </a:p>
          <a:p>
            <a:pPr lvl="1"/>
            <a:r>
              <a:rPr lang="en-US" dirty="0" smtClean="0"/>
              <a:t>Development of a model for Sustainable Agriculture in Rural Area: A Case of </a:t>
            </a:r>
            <a:r>
              <a:rPr lang="en-US" dirty="0" err="1" smtClean="0"/>
              <a:t>Agropolitan</a:t>
            </a:r>
            <a:r>
              <a:rPr lang="en-US" dirty="0" smtClean="0"/>
              <a:t> Project in an Abandoned Area.</a:t>
            </a:r>
          </a:p>
          <a:p>
            <a:pPr lvl="1"/>
            <a:r>
              <a:rPr lang="en-US" dirty="0" smtClean="0"/>
              <a:t>Developing a Total Economic Evaluation (TEV) and Management Effectiveness model for Marine Area Protection (MAPs) in Malaysia.</a:t>
            </a:r>
          </a:p>
          <a:p>
            <a:pPr lvl="1"/>
            <a:r>
              <a:rPr lang="en-US" dirty="0" err="1" smtClean="0"/>
              <a:t>Organising</a:t>
            </a:r>
            <a:r>
              <a:rPr lang="en-US" dirty="0" smtClean="0"/>
              <a:t> the Symposium on Technology Management, Operations and Logistics (SIPTIK) every single semester since 2012 up to the present time. </a:t>
            </a:r>
          </a:p>
          <a:p>
            <a:pPr lvl="1"/>
            <a:endParaRPr lang="en-MY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B6BB6C-1E29-4BC6-83B6-19A125F3B2F0}" type="datetime1">
              <a:rPr lang="en-MY" smtClean="0"/>
              <a:pPr/>
              <a:t>21/4/2016</a:t>
            </a:fld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E6A01-1B87-41D8-9C7E-D2138B365162}" type="slidenum">
              <a:rPr lang="en-MY" smtClean="0"/>
              <a:pPr/>
              <a:t>7</a:t>
            </a:fld>
            <a:endParaRPr lang="en-MY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slide 1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8081" y="0"/>
            <a:ext cx="921782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2" y="404664"/>
            <a:ext cx="8229600" cy="5793507"/>
          </a:xfrm>
          <a:solidFill>
            <a:schemeClr val="accent3">
              <a:alpha val="67000"/>
            </a:schemeClr>
          </a:solidFill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dirty="0" smtClean="0"/>
              <a:t>3.3 Green Energy Saving</a:t>
            </a:r>
            <a:endParaRPr lang="en-MY" b="1" dirty="0" smtClean="0"/>
          </a:p>
          <a:p>
            <a:pPr lvl="1"/>
            <a:r>
              <a:rPr lang="en-US" dirty="0" smtClean="0"/>
              <a:t>Retrofitting the fluorescent tubes (T8) to (T5) and LED tubes</a:t>
            </a:r>
          </a:p>
          <a:p>
            <a:pPr lvl="1"/>
            <a:r>
              <a:rPr lang="en-US" dirty="0" smtClean="0"/>
              <a:t>Replacing the (SON) street light to LED fittings</a:t>
            </a:r>
          </a:p>
          <a:p>
            <a:pPr lvl="1"/>
            <a:r>
              <a:rPr lang="en-US" dirty="0" smtClean="0"/>
              <a:t>Lighting management system at lecture theatres</a:t>
            </a:r>
          </a:p>
          <a:p>
            <a:pPr lvl="1"/>
            <a:r>
              <a:rPr lang="en-US" dirty="0" smtClean="0"/>
              <a:t>Building automation system for air-conditioning operation system in administration, academic buildings and lecture halls</a:t>
            </a:r>
          </a:p>
          <a:p>
            <a:pPr lvl="1"/>
            <a:r>
              <a:rPr lang="en-US" dirty="0" err="1" smtClean="0"/>
              <a:t>Utilisation</a:t>
            </a:r>
            <a:r>
              <a:rPr lang="en-US" dirty="0" smtClean="0"/>
              <a:t> of natural ventilation, natural lighting</a:t>
            </a:r>
          </a:p>
          <a:p>
            <a:pPr lvl="1"/>
            <a:r>
              <a:rPr lang="en-US" dirty="0" smtClean="0"/>
              <a:t>Application of solar panels for mini golf lighting system</a:t>
            </a:r>
          </a:p>
          <a:p>
            <a:pPr lvl="1"/>
            <a:r>
              <a:rPr lang="en-US" dirty="0" smtClean="0"/>
              <a:t>A policy to reduce the Greenhouse gas emission </a:t>
            </a:r>
            <a:endParaRPr lang="en-MY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E19B7-1791-4117-A67B-D715369830EE}" type="datetime1">
              <a:rPr lang="en-MY" smtClean="0"/>
              <a:pPr/>
              <a:t>21/4/2016</a:t>
            </a:fld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E6A01-1B87-41D8-9C7E-D2138B365162}" type="slidenum">
              <a:rPr lang="en-MY" smtClean="0"/>
              <a:pPr/>
              <a:t>8</a:t>
            </a:fld>
            <a:endParaRPr lang="en-MY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ms-MY"/>
          </a:p>
        </p:txBody>
      </p:sp>
      <p:sp>
        <p:nvSpPr>
          <p:cNvPr id="3" name="TextBox 2"/>
          <p:cNvSpPr txBox="1"/>
          <p:nvPr/>
        </p:nvSpPr>
        <p:spPr>
          <a:xfrm>
            <a:off x="4211960" y="2475480"/>
            <a:ext cx="367240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Arial Narrow" pitchFamily="34" charset="0"/>
              </a:rPr>
              <a:t>Performance Indicators are directly related to UI Green Metric World University Rankings</a:t>
            </a:r>
            <a:endParaRPr lang="ms-MY" sz="2800" b="1" dirty="0">
              <a:latin typeface="Arial Narrow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979712" y="2276872"/>
            <a:ext cx="2281394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3800" b="1" cap="none" spc="0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Narrow" pitchFamily="34" charset="0"/>
              </a:rPr>
              <a:t>5%</a:t>
            </a:r>
            <a:endParaRPr lang="en-US" sz="13800" b="1" cap="none" spc="0" dirty="0">
              <a:ln w="12700">
                <a:solidFill>
                  <a:srgbClr val="FF0000"/>
                </a:solidFill>
                <a:prstDash val="solid"/>
              </a:ln>
              <a:solidFill>
                <a:srgbClr val="FFC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 Narrow" pitchFamily="34" charset="0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828492-115D-4917-BCA1-0645D96E390D}" type="datetime1">
              <a:rPr lang="en-MY" smtClean="0"/>
              <a:pPr/>
              <a:t>21/4/2016</a:t>
            </a:fld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E6A01-1B87-41D8-9C7E-D2138B365162}" type="slidenum">
              <a:rPr lang="en-MY" smtClean="0"/>
              <a:pPr/>
              <a:t>9</a:t>
            </a:fld>
            <a:endParaRPr lang="en-MY"/>
          </a:p>
        </p:txBody>
      </p:sp>
    </p:spTree>
    <p:extLst>
      <p:ext uri="{BB962C8B-B14F-4D97-AF65-F5344CB8AC3E}">
        <p14:creationId xmlns="" xmlns:p14="http://schemas.microsoft.com/office/powerpoint/2010/main" val="34318385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378</TotalTime>
  <Words>528</Words>
  <Application>Microsoft Office PowerPoint</Application>
  <PresentationFormat>On-screen Show (4:3)</PresentationFormat>
  <Paragraphs>89</Paragraphs>
  <Slides>15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Office Theme</vt:lpstr>
      <vt:lpstr>Slide 1</vt:lpstr>
      <vt:lpstr>Slide 2</vt:lpstr>
      <vt:lpstr>Slide 3</vt:lpstr>
      <vt:lpstr>Slide 4</vt:lpstr>
      <vt:lpstr>Slide 5</vt:lpstr>
      <vt:lpstr>3. Green Initiatives</vt:lpstr>
      <vt:lpstr>Slide 7</vt:lpstr>
      <vt:lpstr>Slide 8</vt:lpstr>
      <vt:lpstr>Slide 9</vt:lpstr>
      <vt:lpstr>Slide 10</vt:lpstr>
      <vt:lpstr>Slide 11</vt:lpstr>
      <vt:lpstr>Slide 12</vt:lpstr>
      <vt:lpstr>Slide 13</vt:lpstr>
      <vt:lpstr>4. Summary</vt:lpstr>
      <vt:lpstr>Slide 15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HUSS PRO</dc:creator>
  <cp:lastModifiedBy>Nyoman.Suwartha</cp:lastModifiedBy>
  <cp:revision>15</cp:revision>
  <dcterms:created xsi:type="dcterms:W3CDTF">2016-04-17T23:55:58Z</dcterms:created>
  <dcterms:modified xsi:type="dcterms:W3CDTF">2016-04-21T00:59:52Z</dcterms:modified>
</cp:coreProperties>
</file>