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46" r:id="rId2"/>
    <p:sldId id="257" r:id="rId3"/>
    <p:sldId id="430" r:id="rId4"/>
    <p:sldId id="447" r:id="rId5"/>
    <p:sldId id="306" r:id="rId6"/>
    <p:sldId id="302" r:id="rId7"/>
    <p:sldId id="303" r:id="rId8"/>
    <p:sldId id="408" r:id="rId9"/>
    <p:sldId id="433" r:id="rId10"/>
    <p:sldId id="434" r:id="rId11"/>
    <p:sldId id="436" r:id="rId12"/>
    <p:sldId id="444" r:id="rId13"/>
    <p:sldId id="438" r:id="rId14"/>
    <p:sldId id="448" r:id="rId15"/>
    <p:sldId id="462" r:id="rId16"/>
    <p:sldId id="454" r:id="rId17"/>
    <p:sldId id="455" r:id="rId18"/>
    <p:sldId id="456" r:id="rId19"/>
    <p:sldId id="463" r:id="rId20"/>
    <p:sldId id="464" r:id="rId21"/>
    <p:sldId id="465" r:id="rId22"/>
    <p:sldId id="466" r:id="rId23"/>
    <p:sldId id="461" r:id="rId24"/>
    <p:sldId id="312" r:id="rId25"/>
    <p:sldId id="307" r:id="rId26"/>
    <p:sldId id="431" r:id="rId27"/>
    <p:sldId id="439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009"/>
    <a:srgbClr val="4E7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77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2AD822-87C7-4869-80C7-77E0730925B0}" type="doc">
      <dgm:prSet loTypeId="urn:microsoft.com/office/officeart/2005/8/layout/venn3" loCatId="relationship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pt-BR"/>
        </a:p>
      </dgm:t>
    </dgm:pt>
    <dgm:pt modelId="{1EDC6CEB-507E-4D37-AECD-B2D0630E576F}">
      <dgm:prSet phldrT="[Texto]" custT="1"/>
      <dgm:spPr/>
      <dgm:t>
        <a:bodyPr/>
        <a:lstStyle/>
        <a:p>
          <a:r>
            <a:rPr lang="pt-BR" sz="4000" b="1" dirty="0" smtClean="0"/>
            <a:t>1908</a:t>
          </a:r>
          <a:r>
            <a:rPr lang="pt-BR" sz="3200" b="1" dirty="0" smtClean="0"/>
            <a:t>  </a:t>
          </a:r>
        </a:p>
        <a:p>
          <a:r>
            <a:rPr lang="pt-BR" sz="1800" b="1" dirty="0" smtClean="0"/>
            <a:t>TECHNICAL</a:t>
          </a:r>
        </a:p>
        <a:p>
          <a:r>
            <a:rPr lang="pt-BR" sz="1800" b="1" dirty="0" smtClean="0"/>
            <a:t> HIGH SCHOLL</a:t>
          </a:r>
        </a:p>
        <a:p>
          <a:r>
            <a:rPr lang="pt-BR" sz="1800" b="1" dirty="0" smtClean="0"/>
            <a:t>OF AGRICULTURE</a:t>
          </a:r>
          <a:endParaRPr lang="pt-BR" sz="1800" b="1" dirty="0"/>
        </a:p>
      </dgm:t>
    </dgm:pt>
    <dgm:pt modelId="{594A54EF-2ACB-45CE-80CD-B694D9D9CA34}" type="parTrans" cxnId="{A89E9AC4-4D9E-4D53-80F4-DC981CDC909E}">
      <dgm:prSet/>
      <dgm:spPr/>
      <dgm:t>
        <a:bodyPr/>
        <a:lstStyle/>
        <a:p>
          <a:endParaRPr lang="pt-BR" sz="1100" b="1"/>
        </a:p>
      </dgm:t>
    </dgm:pt>
    <dgm:pt modelId="{D6CDFD7A-0AF2-4600-93AE-191D67DA1652}" type="sibTrans" cxnId="{A89E9AC4-4D9E-4D53-80F4-DC981CDC909E}">
      <dgm:prSet/>
      <dgm:spPr/>
      <dgm:t>
        <a:bodyPr/>
        <a:lstStyle/>
        <a:p>
          <a:endParaRPr lang="pt-BR" sz="1100" b="1"/>
        </a:p>
      </dgm:t>
    </dgm:pt>
    <dgm:pt modelId="{E9CC005C-0978-4938-B5B6-0B2B8174B892}">
      <dgm:prSet phldrT="[Texto]" custT="1"/>
      <dgm:spPr/>
      <dgm:t>
        <a:bodyPr/>
        <a:lstStyle/>
        <a:p>
          <a:r>
            <a:rPr lang="pt-BR" sz="4000" b="1" dirty="0" smtClean="0"/>
            <a:t>1963</a:t>
          </a:r>
          <a:r>
            <a:rPr lang="pt-BR" sz="3200" b="1" dirty="0" smtClean="0"/>
            <a:t>  </a:t>
          </a:r>
        </a:p>
        <a:p>
          <a:r>
            <a:rPr lang="pt-BR" sz="1800" b="1" dirty="0" smtClean="0"/>
            <a:t>FEDERAL SCHOOL OF AGRICULTURE</a:t>
          </a:r>
          <a:endParaRPr lang="pt-BR" sz="1800" b="1" dirty="0"/>
        </a:p>
      </dgm:t>
    </dgm:pt>
    <dgm:pt modelId="{E1F7CD73-8BA2-4016-BED3-27B9E22A9D64}" type="parTrans" cxnId="{0D017303-4EE6-4A37-B675-FA29EC6DDA88}">
      <dgm:prSet/>
      <dgm:spPr/>
      <dgm:t>
        <a:bodyPr/>
        <a:lstStyle/>
        <a:p>
          <a:endParaRPr lang="pt-BR" sz="1100" b="1"/>
        </a:p>
      </dgm:t>
    </dgm:pt>
    <dgm:pt modelId="{CC381250-762D-4B35-9763-31B0F61D67F9}" type="sibTrans" cxnId="{0D017303-4EE6-4A37-B675-FA29EC6DDA88}">
      <dgm:prSet/>
      <dgm:spPr/>
      <dgm:t>
        <a:bodyPr/>
        <a:lstStyle/>
        <a:p>
          <a:endParaRPr lang="pt-BR" sz="1100" b="1"/>
        </a:p>
      </dgm:t>
    </dgm:pt>
    <dgm:pt modelId="{AD0C7F9F-B825-4A4A-8671-33488F05E321}">
      <dgm:prSet phldrT="[Texto]" custT="1"/>
      <dgm:spPr/>
      <dgm:t>
        <a:bodyPr/>
        <a:lstStyle/>
        <a:p>
          <a:r>
            <a:rPr lang="pt-BR" sz="3600" b="1" dirty="0" smtClean="0"/>
            <a:t>1994 </a:t>
          </a:r>
        </a:p>
        <a:p>
          <a:r>
            <a:rPr lang="pt-BR" sz="1800" b="1" dirty="0" smtClean="0"/>
            <a:t>FEDERAL UNIVERSITY OF LAVRAS</a:t>
          </a:r>
          <a:endParaRPr lang="pt-BR" sz="1800" b="1" dirty="0"/>
        </a:p>
      </dgm:t>
    </dgm:pt>
    <dgm:pt modelId="{7E85B178-ED99-4A67-8316-D201C4A5F335}" type="parTrans" cxnId="{6CFDFFE5-64F7-4CB7-BE66-6FCC4A81308E}">
      <dgm:prSet/>
      <dgm:spPr/>
      <dgm:t>
        <a:bodyPr/>
        <a:lstStyle/>
        <a:p>
          <a:endParaRPr lang="pt-BR" sz="1100" b="1"/>
        </a:p>
      </dgm:t>
    </dgm:pt>
    <dgm:pt modelId="{3EC953B2-E627-4E09-B72C-E7D9D2757698}" type="sibTrans" cxnId="{6CFDFFE5-64F7-4CB7-BE66-6FCC4A81308E}">
      <dgm:prSet/>
      <dgm:spPr/>
      <dgm:t>
        <a:bodyPr/>
        <a:lstStyle/>
        <a:p>
          <a:endParaRPr lang="pt-BR" sz="1100" b="1"/>
        </a:p>
      </dgm:t>
    </dgm:pt>
    <dgm:pt modelId="{23167F6C-102B-411E-838E-8AD160E7E097}">
      <dgm:prSet custT="1"/>
      <dgm:spPr/>
      <dgm:t>
        <a:bodyPr/>
        <a:lstStyle/>
        <a:p>
          <a:r>
            <a:rPr lang="pt-BR" sz="4000" b="1" dirty="0" smtClean="0"/>
            <a:t>1938</a:t>
          </a:r>
          <a:r>
            <a:rPr lang="pt-BR" sz="3200" b="1" dirty="0" smtClean="0"/>
            <a:t> </a:t>
          </a:r>
          <a:r>
            <a:rPr lang="pt-BR" sz="1600" b="1" dirty="0" smtClean="0"/>
            <a:t> </a:t>
          </a:r>
        </a:p>
        <a:p>
          <a:r>
            <a:rPr lang="pt-BR" sz="1800" b="1" dirty="0" smtClean="0"/>
            <a:t>AGRICULTURE COLLEGE</a:t>
          </a:r>
          <a:endParaRPr lang="pt-BR" sz="1800" b="1" dirty="0"/>
        </a:p>
      </dgm:t>
    </dgm:pt>
    <dgm:pt modelId="{CCA37278-AEBC-4F61-8473-D899F1ACF7A9}" type="parTrans" cxnId="{F3798DA2-90A9-4062-B407-D990E57D8F2D}">
      <dgm:prSet/>
      <dgm:spPr/>
      <dgm:t>
        <a:bodyPr/>
        <a:lstStyle/>
        <a:p>
          <a:endParaRPr lang="pt-BR" sz="1100" b="1"/>
        </a:p>
      </dgm:t>
    </dgm:pt>
    <dgm:pt modelId="{1E7246D6-7D43-4274-8C0E-00A24C4D12BA}" type="sibTrans" cxnId="{F3798DA2-90A9-4062-B407-D990E57D8F2D}">
      <dgm:prSet/>
      <dgm:spPr/>
      <dgm:t>
        <a:bodyPr/>
        <a:lstStyle/>
        <a:p>
          <a:endParaRPr lang="pt-BR" sz="1100" b="1"/>
        </a:p>
      </dgm:t>
    </dgm:pt>
    <dgm:pt modelId="{2FCB8CD4-6240-495C-8EB3-65FA19B52EEC}" type="pres">
      <dgm:prSet presAssocID="{CE2AD822-87C7-4869-80C7-77E0730925B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540444F-DE8F-4BC7-BEBA-69B168FD0D35}" type="pres">
      <dgm:prSet presAssocID="{1EDC6CEB-507E-4D37-AECD-B2D0630E576F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0B71A1C-B16A-4518-A1AF-1A31828DFE30}" type="pres">
      <dgm:prSet presAssocID="{D6CDFD7A-0AF2-4600-93AE-191D67DA1652}" presName="space" presStyleCnt="0"/>
      <dgm:spPr/>
      <dgm:t>
        <a:bodyPr/>
        <a:lstStyle/>
        <a:p>
          <a:endParaRPr lang="pt-BR"/>
        </a:p>
      </dgm:t>
    </dgm:pt>
    <dgm:pt modelId="{6B10BF12-9DAB-4407-9E88-26F79793FA14}" type="pres">
      <dgm:prSet presAssocID="{23167F6C-102B-411E-838E-8AD160E7E09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3F0E6B3-6E45-415C-8DC4-BC8B8D368B23}" type="pres">
      <dgm:prSet presAssocID="{1E7246D6-7D43-4274-8C0E-00A24C4D12BA}" presName="space" presStyleCnt="0"/>
      <dgm:spPr/>
      <dgm:t>
        <a:bodyPr/>
        <a:lstStyle/>
        <a:p>
          <a:endParaRPr lang="pt-BR"/>
        </a:p>
      </dgm:t>
    </dgm:pt>
    <dgm:pt modelId="{082F49AE-0D08-401F-92A7-B60A0E10E385}" type="pres">
      <dgm:prSet presAssocID="{E9CC005C-0978-4938-B5B6-0B2B8174B892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686B691-4AC1-4ED5-95AE-546C2C64C186}" type="pres">
      <dgm:prSet presAssocID="{CC381250-762D-4B35-9763-31B0F61D67F9}" presName="space" presStyleCnt="0"/>
      <dgm:spPr/>
      <dgm:t>
        <a:bodyPr/>
        <a:lstStyle/>
        <a:p>
          <a:endParaRPr lang="pt-BR"/>
        </a:p>
      </dgm:t>
    </dgm:pt>
    <dgm:pt modelId="{93309FB8-F2E1-4E57-9BF8-83A64EF629EE}" type="pres">
      <dgm:prSet presAssocID="{AD0C7F9F-B825-4A4A-8671-33488F05E321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72B29AC-0671-409C-9475-FB2F799565E8}" type="presOf" srcId="{AD0C7F9F-B825-4A4A-8671-33488F05E321}" destId="{93309FB8-F2E1-4E57-9BF8-83A64EF629EE}" srcOrd="0" destOrd="0" presId="urn:microsoft.com/office/officeart/2005/8/layout/venn3"/>
    <dgm:cxn modelId="{0D017303-4EE6-4A37-B675-FA29EC6DDA88}" srcId="{CE2AD822-87C7-4869-80C7-77E0730925B0}" destId="{E9CC005C-0978-4938-B5B6-0B2B8174B892}" srcOrd="2" destOrd="0" parTransId="{E1F7CD73-8BA2-4016-BED3-27B9E22A9D64}" sibTransId="{CC381250-762D-4B35-9763-31B0F61D67F9}"/>
    <dgm:cxn modelId="{F3798DA2-90A9-4062-B407-D990E57D8F2D}" srcId="{CE2AD822-87C7-4869-80C7-77E0730925B0}" destId="{23167F6C-102B-411E-838E-8AD160E7E097}" srcOrd="1" destOrd="0" parTransId="{CCA37278-AEBC-4F61-8473-D899F1ACF7A9}" sibTransId="{1E7246D6-7D43-4274-8C0E-00A24C4D12BA}"/>
    <dgm:cxn modelId="{A89E9AC4-4D9E-4D53-80F4-DC981CDC909E}" srcId="{CE2AD822-87C7-4869-80C7-77E0730925B0}" destId="{1EDC6CEB-507E-4D37-AECD-B2D0630E576F}" srcOrd="0" destOrd="0" parTransId="{594A54EF-2ACB-45CE-80CD-B694D9D9CA34}" sibTransId="{D6CDFD7A-0AF2-4600-93AE-191D67DA1652}"/>
    <dgm:cxn modelId="{48A5EA52-FB46-4416-9A75-48309B36474B}" type="presOf" srcId="{1EDC6CEB-507E-4D37-AECD-B2D0630E576F}" destId="{B540444F-DE8F-4BC7-BEBA-69B168FD0D35}" srcOrd="0" destOrd="0" presId="urn:microsoft.com/office/officeart/2005/8/layout/venn3"/>
    <dgm:cxn modelId="{D52110E2-1CB0-4EE0-84FD-6239513B519E}" type="presOf" srcId="{E9CC005C-0978-4938-B5B6-0B2B8174B892}" destId="{082F49AE-0D08-401F-92A7-B60A0E10E385}" srcOrd="0" destOrd="0" presId="urn:microsoft.com/office/officeart/2005/8/layout/venn3"/>
    <dgm:cxn modelId="{6CFDFFE5-64F7-4CB7-BE66-6FCC4A81308E}" srcId="{CE2AD822-87C7-4869-80C7-77E0730925B0}" destId="{AD0C7F9F-B825-4A4A-8671-33488F05E321}" srcOrd="3" destOrd="0" parTransId="{7E85B178-ED99-4A67-8316-D201C4A5F335}" sibTransId="{3EC953B2-E627-4E09-B72C-E7D9D2757698}"/>
    <dgm:cxn modelId="{02E7889E-01A2-43AC-B03A-5EF8C77B10D8}" type="presOf" srcId="{23167F6C-102B-411E-838E-8AD160E7E097}" destId="{6B10BF12-9DAB-4407-9E88-26F79793FA14}" srcOrd="0" destOrd="0" presId="urn:microsoft.com/office/officeart/2005/8/layout/venn3"/>
    <dgm:cxn modelId="{236D6573-C2B9-49F9-9ACC-1BAF29383D45}" type="presOf" srcId="{CE2AD822-87C7-4869-80C7-77E0730925B0}" destId="{2FCB8CD4-6240-495C-8EB3-65FA19B52EEC}" srcOrd="0" destOrd="0" presId="urn:microsoft.com/office/officeart/2005/8/layout/venn3"/>
    <dgm:cxn modelId="{5214775A-28E7-4CCF-9E67-447F02DB566F}" type="presParOf" srcId="{2FCB8CD4-6240-495C-8EB3-65FA19B52EEC}" destId="{B540444F-DE8F-4BC7-BEBA-69B168FD0D35}" srcOrd="0" destOrd="0" presId="urn:microsoft.com/office/officeart/2005/8/layout/venn3"/>
    <dgm:cxn modelId="{85BB3D76-BC72-4338-917A-24D5B06DCFE7}" type="presParOf" srcId="{2FCB8CD4-6240-495C-8EB3-65FA19B52EEC}" destId="{40B71A1C-B16A-4518-A1AF-1A31828DFE30}" srcOrd="1" destOrd="0" presId="urn:microsoft.com/office/officeart/2005/8/layout/venn3"/>
    <dgm:cxn modelId="{89D858D2-937E-4A14-8871-9E0C9EB0991E}" type="presParOf" srcId="{2FCB8CD4-6240-495C-8EB3-65FA19B52EEC}" destId="{6B10BF12-9DAB-4407-9E88-26F79793FA14}" srcOrd="2" destOrd="0" presId="urn:microsoft.com/office/officeart/2005/8/layout/venn3"/>
    <dgm:cxn modelId="{7E96C230-1CF3-40F3-BE4B-F8119BF51223}" type="presParOf" srcId="{2FCB8CD4-6240-495C-8EB3-65FA19B52EEC}" destId="{13F0E6B3-6E45-415C-8DC4-BC8B8D368B23}" srcOrd="3" destOrd="0" presId="urn:microsoft.com/office/officeart/2005/8/layout/venn3"/>
    <dgm:cxn modelId="{AC0B09F7-7A09-4D5B-89B4-9EEE3C6A86AF}" type="presParOf" srcId="{2FCB8CD4-6240-495C-8EB3-65FA19B52EEC}" destId="{082F49AE-0D08-401F-92A7-B60A0E10E385}" srcOrd="4" destOrd="0" presId="urn:microsoft.com/office/officeart/2005/8/layout/venn3"/>
    <dgm:cxn modelId="{752748B4-1C6F-44B7-96D7-25EDA26C6730}" type="presParOf" srcId="{2FCB8CD4-6240-495C-8EB3-65FA19B52EEC}" destId="{A686B691-4AC1-4ED5-95AE-546C2C64C186}" srcOrd="5" destOrd="0" presId="urn:microsoft.com/office/officeart/2005/8/layout/venn3"/>
    <dgm:cxn modelId="{1292A9EE-691B-40BB-83A7-2BA3B27DDB66}" type="presParOf" srcId="{2FCB8CD4-6240-495C-8EB3-65FA19B52EEC}" destId="{93309FB8-F2E1-4E57-9BF8-83A64EF629EE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0444F-DE8F-4BC7-BEBA-69B168FD0D35}">
      <dsp:nvSpPr>
        <dsp:cNvPr id="0" name=""/>
        <dsp:cNvSpPr/>
      </dsp:nvSpPr>
      <dsp:spPr>
        <a:xfrm>
          <a:off x="2678" y="35485"/>
          <a:ext cx="2687835" cy="2687835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50800" rIns="1479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/>
            <a:t>1908</a:t>
          </a:r>
          <a:r>
            <a:rPr lang="pt-BR" sz="3200" b="1" kern="1200" dirty="0" smtClean="0"/>
            <a:t> 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TECHNICAL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 HIGH SCHOLL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OF AGRICULTURE</a:t>
          </a:r>
          <a:endParaRPr lang="pt-BR" sz="1800" b="1" kern="1200" dirty="0"/>
        </a:p>
      </dsp:txBody>
      <dsp:txXfrm>
        <a:off x="396302" y="429109"/>
        <a:ext cx="1900587" cy="1900587"/>
      </dsp:txXfrm>
    </dsp:sp>
    <dsp:sp modelId="{6B10BF12-9DAB-4407-9E88-26F79793FA14}">
      <dsp:nvSpPr>
        <dsp:cNvPr id="0" name=""/>
        <dsp:cNvSpPr/>
      </dsp:nvSpPr>
      <dsp:spPr>
        <a:xfrm>
          <a:off x="2152947" y="35485"/>
          <a:ext cx="2687835" cy="2687835"/>
        </a:xfrm>
        <a:prstGeom prst="ellipse">
          <a:avLst/>
        </a:prstGeom>
        <a:solidFill>
          <a:schemeClr val="accent3">
            <a:shade val="80000"/>
            <a:alpha val="50000"/>
            <a:hueOff val="-6"/>
            <a:satOff val="2006"/>
            <a:lumOff val="1765"/>
            <a:alpha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50800" rIns="1479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/>
            <a:t>1938</a:t>
          </a:r>
          <a:r>
            <a:rPr lang="pt-BR" sz="3200" b="1" kern="1200" dirty="0" smtClean="0"/>
            <a:t> </a:t>
          </a:r>
          <a:r>
            <a:rPr lang="pt-BR" sz="1600" b="1" kern="1200" dirty="0" smtClean="0"/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AGRICULTURE COLLEGE</a:t>
          </a:r>
          <a:endParaRPr lang="pt-BR" sz="1800" b="1" kern="1200" dirty="0"/>
        </a:p>
      </dsp:txBody>
      <dsp:txXfrm>
        <a:off x="2546571" y="429109"/>
        <a:ext cx="1900587" cy="1900587"/>
      </dsp:txXfrm>
    </dsp:sp>
    <dsp:sp modelId="{082F49AE-0D08-401F-92A7-B60A0E10E385}">
      <dsp:nvSpPr>
        <dsp:cNvPr id="0" name=""/>
        <dsp:cNvSpPr/>
      </dsp:nvSpPr>
      <dsp:spPr>
        <a:xfrm>
          <a:off x="4303216" y="35485"/>
          <a:ext cx="2687835" cy="2687835"/>
        </a:xfrm>
        <a:prstGeom prst="ellipse">
          <a:avLst/>
        </a:prstGeom>
        <a:solidFill>
          <a:schemeClr val="accent3">
            <a:shade val="80000"/>
            <a:alpha val="50000"/>
            <a:hueOff val="-13"/>
            <a:satOff val="4012"/>
            <a:lumOff val="3529"/>
            <a:alphaOff val="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50800" rIns="1479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/>
            <a:t>1963</a:t>
          </a:r>
          <a:r>
            <a:rPr lang="pt-BR" sz="3200" b="1" kern="1200" dirty="0" smtClean="0"/>
            <a:t> 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FEDERAL SCHOOL OF AGRICULTURE</a:t>
          </a:r>
          <a:endParaRPr lang="pt-BR" sz="1800" b="1" kern="1200" dirty="0"/>
        </a:p>
      </dsp:txBody>
      <dsp:txXfrm>
        <a:off x="4696840" y="429109"/>
        <a:ext cx="1900587" cy="1900587"/>
      </dsp:txXfrm>
    </dsp:sp>
    <dsp:sp modelId="{93309FB8-F2E1-4E57-9BF8-83A64EF629EE}">
      <dsp:nvSpPr>
        <dsp:cNvPr id="0" name=""/>
        <dsp:cNvSpPr/>
      </dsp:nvSpPr>
      <dsp:spPr>
        <a:xfrm>
          <a:off x="6453485" y="35485"/>
          <a:ext cx="2687835" cy="2687835"/>
        </a:xfrm>
        <a:prstGeom prst="ellipse">
          <a:avLst/>
        </a:prstGeom>
        <a:solidFill>
          <a:schemeClr val="accent3">
            <a:shade val="80000"/>
            <a:alpha val="50000"/>
            <a:hueOff val="-19"/>
            <a:satOff val="6018"/>
            <a:lumOff val="5294"/>
            <a:alphaOff val="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45720" rIns="147921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1994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FEDERAL UNIVERSITY OF LAVRAS</a:t>
          </a:r>
          <a:endParaRPr lang="pt-BR" sz="1800" b="1" kern="1200" dirty="0"/>
        </a:p>
      </dsp:txBody>
      <dsp:txXfrm>
        <a:off x="6847109" y="429109"/>
        <a:ext cx="1900587" cy="1900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DDB14-1C6B-425C-ABFB-24AA2E642A09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57DEF-8C73-44A7-800A-7B2B31AC8E9A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26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F62AC-E724-4C20-A095-EB103393FB2D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103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F62AC-E724-4C20-A095-EB103393FB2D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10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89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18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25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mente Plano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pt-BR"/>
              <a:pPr/>
              <a:t>4/20/16</a:t>
            </a:fld>
            <a:endParaRPr kumimoji="0"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kumimoji="0" lang="pt-BR"/>
          </a:p>
        </p:txBody>
      </p:sp>
    </p:spTree>
    <p:extLst>
      <p:ext uri="{BB962C8B-B14F-4D97-AF65-F5344CB8AC3E}">
        <p14:creationId xmlns:p14="http://schemas.microsoft.com/office/powerpoint/2010/main" val="61396618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52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63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72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87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20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1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53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6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F09F1-6D9B-4C28-B3B9-0816E87A6DF7}" type="datetimeFigureOut">
              <a:rPr lang="pt-BR" smtClean="0"/>
              <a:pPr/>
              <a:t>4/20/16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B2226-6774-4484-A17F-46B546E9273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77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Relationship Id="rId3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Relationship Id="rId3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jpe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 txBox="1">
            <a:spLocks/>
          </p:cNvSpPr>
          <p:nvPr/>
        </p:nvSpPr>
        <p:spPr>
          <a:xfrm>
            <a:off x="-261920" y="-2605682"/>
            <a:ext cx="11776841" cy="2062370"/>
          </a:xfrm>
          <a:prstGeom prst="rect">
            <a:avLst/>
          </a:prstGeom>
        </p:spPr>
        <p:txBody>
          <a:bodyPr vert="horz" lIns="432054" tIns="216027" rIns="432054" bIns="216027" rtlCol="0" anchor="ctr">
            <a:normAutofit fontScale="62500" lnSpcReduction="20000"/>
          </a:bodyPr>
          <a:lstStyle/>
          <a:p>
            <a:pPr marL="0" marR="0" lvl="0" indent="0" algn="ctr" defTabSz="43205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20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ítulo 6"/>
          <p:cNvSpPr txBox="1">
            <a:spLocks/>
          </p:cNvSpPr>
          <p:nvPr/>
        </p:nvSpPr>
        <p:spPr>
          <a:xfrm>
            <a:off x="-177697" y="-749895"/>
            <a:ext cx="11122572" cy="2652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/>
              <a:t> </a:t>
            </a:r>
            <a:endParaRPr lang="pt-BR" sz="5400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5536" y="1366317"/>
            <a:ext cx="8352928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The Strategic Environmental Plan of Federal University of Lavras,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Brazil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Who We Are, Where We Came From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, Where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We Want to Go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785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150"/>
            <a:ext cx="1694185" cy="1085594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23728" y="211867"/>
            <a:ext cx="658455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 2</a:t>
            </a:r>
            <a:r>
              <a:rPr kumimoji="0" lang="en-GB" sz="2000" b="1" i="0" u="none" strike="noStrike" cap="none" normalizeH="0" baseline="3000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nd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International Workshop on UI </a:t>
            </a:r>
            <a:r>
              <a:rPr kumimoji="0" lang="en-GB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GreenMetric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 Margo Hotel </a:t>
            </a:r>
            <a:r>
              <a:rPr kumimoji="0" lang="en-GB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Depok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, West Java, Indonesia, 21 April 2016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429000"/>
            <a:ext cx="849694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José Roberto </a:t>
            </a:r>
            <a:r>
              <a:rPr lang="en-US" sz="2000" b="1" dirty="0" err="1">
                <a:solidFill>
                  <a:srgbClr val="008000"/>
                </a:solidFill>
              </a:rPr>
              <a:t>Soares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Scolforo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1</a:t>
            </a:r>
            <a:r>
              <a:rPr lang="en-US" sz="2000" b="1" dirty="0" smtClean="0">
                <a:solidFill>
                  <a:srgbClr val="008000"/>
                </a:solidFill>
              </a:rPr>
              <a:t>, </a:t>
            </a:r>
            <a:r>
              <a:rPr lang="en-US" sz="2000" dirty="0" err="1">
                <a:solidFill>
                  <a:srgbClr val="008000"/>
                </a:solidFill>
              </a:rPr>
              <a:t>Zuy</a:t>
            </a:r>
            <a:r>
              <a:rPr lang="en-US" sz="2000" dirty="0">
                <a:solidFill>
                  <a:srgbClr val="008000"/>
                </a:solidFill>
              </a:rPr>
              <a:t> Maria </a:t>
            </a:r>
            <a:r>
              <a:rPr lang="en-US" sz="2000" dirty="0" smtClean="0">
                <a:solidFill>
                  <a:srgbClr val="008000"/>
                </a:solidFill>
              </a:rPr>
              <a:t>Magriotis</a:t>
            </a:r>
            <a:r>
              <a:rPr lang="en-US" sz="2000" baseline="30000" dirty="0" smtClean="0">
                <a:solidFill>
                  <a:srgbClr val="008000"/>
                </a:solidFill>
              </a:rPr>
              <a:t>2</a:t>
            </a:r>
            <a:r>
              <a:rPr lang="en-US" sz="2000" dirty="0" smtClean="0">
                <a:solidFill>
                  <a:srgbClr val="008000"/>
                </a:solidFill>
              </a:rPr>
              <a:t>,</a:t>
            </a:r>
            <a:r>
              <a:rPr lang="en-US" sz="2000" baseline="30000" dirty="0" smtClean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008000"/>
                </a:solidFill>
              </a:rPr>
              <a:t>Ana Carla Marques </a:t>
            </a:r>
            <a:r>
              <a:rPr lang="en-US" sz="2000" dirty="0" smtClean="0">
                <a:solidFill>
                  <a:srgbClr val="008000"/>
                </a:solidFill>
              </a:rPr>
              <a:t>Pinheiro</a:t>
            </a:r>
            <a:r>
              <a:rPr lang="en-US" sz="2000" baseline="30000" dirty="0" smtClean="0">
                <a:solidFill>
                  <a:srgbClr val="008000"/>
                </a:solidFill>
              </a:rPr>
              <a:t>3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José Maria de </a:t>
            </a:r>
            <a:r>
              <a:rPr lang="en-US" sz="2000" dirty="0" smtClean="0">
                <a:solidFill>
                  <a:srgbClr val="008000"/>
                </a:solidFill>
              </a:rPr>
              <a:t>Lima</a:t>
            </a:r>
            <a:r>
              <a:rPr lang="en-US" sz="2000" baseline="30000" dirty="0" smtClean="0">
                <a:solidFill>
                  <a:srgbClr val="008000"/>
                </a:solidFill>
              </a:rPr>
              <a:t>4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 err="1">
                <a:solidFill>
                  <a:srgbClr val="008000"/>
                </a:solidFill>
              </a:rPr>
              <a:t>Cibele</a:t>
            </a:r>
            <a:r>
              <a:rPr lang="en-US" sz="2000" dirty="0">
                <a:solidFill>
                  <a:srgbClr val="008000"/>
                </a:solidFill>
              </a:rPr>
              <a:t> Maria Garcia de </a:t>
            </a:r>
            <a:r>
              <a:rPr lang="en-US" sz="2000" dirty="0" smtClean="0">
                <a:solidFill>
                  <a:srgbClr val="008000"/>
                </a:solidFill>
              </a:rPr>
              <a:t>Aguiar</a:t>
            </a:r>
            <a:r>
              <a:rPr lang="en-US" sz="2000" baseline="30000" dirty="0" smtClean="0">
                <a:solidFill>
                  <a:srgbClr val="008000"/>
                </a:solidFill>
              </a:rPr>
              <a:t>5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</a:rPr>
              <a:t>Luiz </a:t>
            </a:r>
            <a:r>
              <a:rPr lang="en-US" sz="2000" b="1" dirty="0">
                <a:solidFill>
                  <a:srgbClr val="008000"/>
                </a:solidFill>
              </a:rPr>
              <a:t>Roberto </a:t>
            </a:r>
            <a:r>
              <a:rPr lang="en-US" sz="2000" b="1" dirty="0" err="1">
                <a:solidFill>
                  <a:srgbClr val="008000"/>
                </a:solidFill>
              </a:rPr>
              <a:t>Guimarães</a:t>
            </a:r>
            <a:r>
              <a:rPr lang="en-US" sz="2000" b="1" dirty="0">
                <a:solidFill>
                  <a:srgbClr val="008000"/>
                </a:solidFill>
              </a:rPr>
              <a:t> Guilherme</a:t>
            </a:r>
            <a:r>
              <a:rPr lang="en-US" sz="2000" b="1" baseline="30000" dirty="0">
                <a:solidFill>
                  <a:srgbClr val="008000"/>
                </a:solidFill>
              </a:rPr>
              <a:t>*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6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</a:p>
          <a:p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b="1" i="1" baseline="30000" dirty="0"/>
              <a:t>1</a:t>
            </a:r>
            <a:r>
              <a:rPr lang="en-US" b="1" i="1" dirty="0"/>
              <a:t>Office of the Rector / Department of Forestry, Federal University of </a:t>
            </a:r>
            <a:r>
              <a:rPr lang="en-US" b="1" i="1" dirty="0" smtClean="0"/>
              <a:t>Lavras (UFLA) </a:t>
            </a:r>
            <a:r>
              <a:rPr lang="en-US" i="1" dirty="0" smtClean="0"/>
              <a:t>37200</a:t>
            </a:r>
            <a:r>
              <a:rPr lang="en-US" i="1" dirty="0"/>
              <a:t>-000 Lavras (MG), </a:t>
            </a:r>
            <a:r>
              <a:rPr lang="en-US" i="1" dirty="0" smtClean="0"/>
              <a:t>Brazil, </a:t>
            </a:r>
          </a:p>
          <a:p>
            <a:r>
              <a:rPr lang="en-US" i="1" baseline="30000" dirty="0" smtClean="0"/>
              <a:t>2 </a:t>
            </a:r>
            <a:r>
              <a:rPr lang="en-US" i="1" dirty="0"/>
              <a:t>Office of Environment / Department of Engineering, </a:t>
            </a:r>
            <a:r>
              <a:rPr lang="en-US" i="1" dirty="0" smtClean="0"/>
              <a:t>UFLA</a:t>
            </a:r>
          </a:p>
          <a:p>
            <a:r>
              <a:rPr lang="en-US" i="1" baseline="30000" dirty="0" smtClean="0"/>
              <a:t>3 </a:t>
            </a:r>
            <a:r>
              <a:rPr lang="en-US" i="1" dirty="0"/>
              <a:t>Office of the Chief of Staff / Department of Food Science, </a:t>
            </a:r>
            <a:r>
              <a:rPr lang="en-US" i="1" dirty="0" smtClean="0"/>
              <a:t>UFLA</a:t>
            </a:r>
          </a:p>
          <a:p>
            <a:r>
              <a:rPr lang="en-US" i="1" baseline="30000" dirty="0" smtClean="0"/>
              <a:t>4 </a:t>
            </a:r>
            <a:r>
              <a:rPr lang="en-US" i="1" dirty="0"/>
              <a:t>Office of Research / Department of Soil Science, </a:t>
            </a:r>
            <a:r>
              <a:rPr lang="en-US" i="1" dirty="0" smtClean="0"/>
              <a:t>UFLA</a:t>
            </a:r>
          </a:p>
          <a:p>
            <a:r>
              <a:rPr lang="en-US" i="1" baseline="30000" dirty="0" smtClean="0"/>
              <a:t>5</a:t>
            </a:r>
            <a:r>
              <a:rPr lang="en-US" i="1" dirty="0" smtClean="0"/>
              <a:t>Office </a:t>
            </a:r>
            <a:r>
              <a:rPr lang="en-US" i="1" dirty="0"/>
              <a:t>of the Rector / Social Communication, </a:t>
            </a:r>
            <a:r>
              <a:rPr lang="en-US" i="1" dirty="0" smtClean="0"/>
              <a:t>UFLA</a:t>
            </a:r>
          </a:p>
          <a:p>
            <a:r>
              <a:rPr lang="en-US" b="1" i="1" baseline="30000" dirty="0" smtClean="0"/>
              <a:t>6 </a:t>
            </a:r>
            <a:r>
              <a:rPr lang="en-US" b="1" i="1" dirty="0"/>
              <a:t>Office of International Affairs / Department of Soil Science, </a:t>
            </a:r>
            <a:r>
              <a:rPr lang="en-US" b="1" i="1" dirty="0" smtClean="0"/>
              <a:t>UFLA</a:t>
            </a:r>
          </a:p>
        </p:txBody>
      </p:sp>
      <p:pic>
        <p:nvPicPr>
          <p:cNvPr id="16" name="Picture 2" descr="http://www.lavras24horas.com.br/portal/wp-content/uploads/2010/09/UFL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6109021"/>
            <a:ext cx="1619672" cy="656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978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Qq7SMyM7y24/Uc2ZvsvPzKI/AAAAAAAAZ20/sDaY3pHS6IU/s640/%C3%8Dndi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620688"/>
            <a:ext cx="4932040" cy="3273000"/>
          </a:xfrm>
          <a:prstGeom prst="rect">
            <a:avLst/>
          </a:prstGeom>
          <a:noFill/>
        </p:spPr>
      </p:pic>
      <p:pic>
        <p:nvPicPr>
          <p:cNvPr id="2" name="Picture 2" descr="Z:\FOTOS\Juninho ponto Carona\IMG_3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251520" y="836712"/>
            <a:ext cx="3888432" cy="2592288"/>
          </a:xfrm>
          <a:prstGeom prst="rect">
            <a:avLst/>
          </a:prstGeom>
          <a:noFill/>
        </p:spPr>
      </p:pic>
      <p:pic>
        <p:nvPicPr>
          <p:cNvPr id="3" name="Picture 4" descr="http://www.ufla.br/ascom/wp-content/gallery/mamute/DSC02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4495850" cy="3009576"/>
          </a:xfrm>
          <a:prstGeom prst="rect">
            <a:avLst/>
          </a:prstGeom>
          <a:noFill/>
        </p:spPr>
      </p:pic>
      <p:pic>
        <p:nvPicPr>
          <p:cNvPr id="4" name="Picture 6" descr="Z:\FOTOS\RELATORIO\Pasta RELATORIO\DSC018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3872430" cy="2592288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4211960" y="620688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Bike </a:t>
            </a:r>
            <a:r>
              <a:rPr lang="pt-BR" sz="2400" b="1" dirty="0" err="1" smtClean="0">
                <a:solidFill>
                  <a:schemeClr val="accent1">
                    <a:lumMod val="50000"/>
                  </a:schemeClr>
                </a:solidFill>
              </a:rPr>
              <a:t>lanes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400" b="1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 Eco-parking </a:t>
            </a:r>
            <a:r>
              <a:rPr lang="pt-BR" sz="2400" b="1" dirty="0" err="1" smtClean="0">
                <a:solidFill>
                  <a:schemeClr val="accent1">
                    <a:lumMod val="50000"/>
                  </a:schemeClr>
                </a:solidFill>
              </a:rPr>
              <a:t>lots</a:t>
            </a:r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9512" y="-27384"/>
            <a:ext cx="5112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 err="1" smtClean="0">
                <a:solidFill>
                  <a:srgbClr val="4F81BD"/>
                </a:solidFill>
              </a:rPr>
              <a:t>Transportation</a:t>
            </a:r>
            <a:endParaRPr lang="pt-BR" sz="4400" b="1" dirty="0">
              <a:solidFill>
                <a:srgbClr val="4F81BD"/>
              </a:solidFill>
            </a:endParaRPr>
          </a:p>
        </p:txBody>
      </p:sp>
      <p:pic>
        <p:nvPicPr>
          <p:cNvPr id="8" name="Imagem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2.glbimg.com/SPtHItOSZzkjmbjkVX-81eJY3vk=/300x225/s.glbimg.com/jo/g1/f/original/2015/06/05/ufla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952328" cy="2214246"/>
          </a:xfrm>
          <a:prstGeom prst="rect">
            <a:avLst/>
          </a:prstGeom>
          <a:noFill/>
        </p:spPr>
      </p:pic>
      <p:pic>
        <p:nvPicPr>
          <p:cNvPr id="6150" name="Picture 6" descr="http://www.ufla.br/ascom/wp-content/gallery/chapingo/10257681_859452784112194_154267828283335348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3223342" cy="1813130"/>
          </a:xfrm>
          <a:prstGeom prst="rect">
            <a:avLst/>
          </a:prstGeom>
          <a:noFill/>
        </p:spPr>
      </p:pic>
      <p:pic>
        <p:nvPicPr>
          <p:cNvPr id="6152" name="Picture 8" descr="http://www.ufla.br/ascom/wp-content/uploads/2016/01/pesquisa-madeir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88640"/>
            <a:ext cx="3014712" cy="2307333"/>
          </a:xfrm>
          <a:prstGeom prst="rect">
            <a:avLst/>
          </a:prstGeom>
          <a:noFill/>
        </p:spPr>
      </p:pic>
      <p:pic>
        <p:nvPicPr>
          <p:cNvPr id="6154" name="Picture 10" descr="https://encrypted-tbn2.gstatic.com/images?q=tbn:ANd9GcQIW6u5ul1s23cDp5prXnQZDUzinH4SYmtZ5Gpu-x_V2SzZbu_V8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636912"/>
            <a:ext cx="3168352" cy="2108395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323528" y="6021288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4F81BD"/>
                </a:solidFill>
              </a:rPr>
              <a:t>Environmental Education</a:t>
            </a:r>
            <a:endParaRPr lang="pt-BR" sz="4400" dirty="0">
              <a:solidFill>
                <a:srgbClr val="4F81BD"/>
              </a:solidFill>
            </a:endParaRPr>
          </a:p>
        </p:txBody>
      </p:sp>
      <p:pic>
        <p:nvPicPr>
          <p:cNvPr id="6156" name="Picture 12" descr="http://www.ufla.br/ascom/wp-content/uploads/2016/03/pesquisa-austral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88640"/>
            <a:ext cx="2182754" cy="3450678"/>
          </a:xfrm>
          <a:prstGeom prst="rect">
            <a:avLst/>
          </a:prstGeom>
          <a:noFill/>
        </p:spPr>
      </p:pic>
      <p:pic>
        <p:nvPicPr>
          <p:cNvPr id="6158" name="Picture 14" descr="http://www.ufla.br/ascom/wp-content/gallery/formigas-do-brasil/image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3789040"/>
            <a:ext cx="3328342" cy="2218894"/>
          </a:xfrm>
          <a:prstGeom prst="rect">
            <a:avLst/>
          </a:prstGeom>
          <a:noFill/>
        </p:spPr>
      </p:pic>
      <p:pic>
        <p:nvPicPr>
          <p:cNvPr id="6160" name="Picture 16" descr="http://www.ufla.br/ascom/wp-content/gallery/formigas-do-brasil/image008.jpg"/>
          <p:cNvPicPr>
            <a:picLocks noChangeAspect="1" noChangeArrowheads="1"/>
          </p:cNvPicPr>
          <p:nvPr/>
        </p:nvPicPr>
        <p:blipFill>
          <a:blip r:embed="rId8" cstate="print"/>
          <a:srcRect t="13249"/>
          <a:stretch>
            <a:fillRect/>
          </a:stretch>
        </p:blipFill>
        <p:spPr bwMode="auto">
          <a:xfrm>
            <a:off x="6969984" y="3912392"/>
            <a:ext cx="2174016" cy="2828976"/>
          </a:xfrm>
          <a:prstGeom prst="rect">
            <a:avLst/>
          </a:prstGeom>
          <a:noFill/>
        </p:spPr>
      </p:pic>
      <p:pic>
        <p:nvPicPr>
          <p:cNvPr id="10" name="Imagem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-7938"/>
            <a:ext cx="9121775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52459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64008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" name="Picture 1" descr="Z:\FOTOS\RELATORIO\Pasta RELATORIO\DSC09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4087565" cy="2736304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07504" y="513254"/>
            <a:ext cx="35283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err="1" smtClean="0">
                <a:solidFill>
                  <a:srgbClr val="4F81BD"/>
                </a:solidFill>
              </a:rPr>
              <a:t>Main</a:t>
            </a:r>
            <a:r>
              <a:rPr lang="pt-BR" sz="4400" b="1" dirty="0" smtClean="0">
                <a:solidFill>
                  <a:srgbClr val="4F81BD"/>
                </a:solidFill>
              </a:rPr>
              <a:t> </a:t>
            </a:r>
            <a:r>
              <a:rPr lang="pt-BR" sz="4400" b="1" dirty="0" err="1" smtClean="0">
                <a:solidFill>
                  <a:srgbClr val="4F81BD"/>
                </a:solidFill>
              </a:rPr>
              <a:t>Actions</a:t>
            </a:r>
            <a:r>
              <a:rPr lang="pt-BR" sz="4400" b="1" dirty="0" smtClean="0">
                <a:solidFill>
                  <a:srgbClr val="4F81BD"/>
                </a:solidFill>
              </a:rPr>
              <a:t> </a:t>
            </a:r>
            <a:r>
              <a:rPr lang="pt-BR" sz="4400" b="1" dirty="0" err="1" smtClean="0">
                <a:solidFill>
                  <a:srgbClr val="4F81BD"/>
                </a:solidFill>
              </a:rPr>
              <a:t>on</a:t>
            </a:r>
            <a:r>
              <a:rPr lang="pt-BR" sz="4400" b="1" dirty="0" smtClean="0">
                <a:solidFill>
                  <a:srgbClr val="4F81BD"/>
                </a:solidFill>
              </a:rPr>
              <a:t> </a:t>
            </a:r>
          </a:p>
          <a:p>
            <a:pPr algn="ctr"/>
            <a:r>
              <a:rPr lang="pt-BR" sz="4400" b="1" dirty="0" err="1" smtClean="0">
                <a:solidFill>
                  <a:srgbClr val="4F81BD"/>
                </a:solidFill>
              </a:rPr>
              <a:t>Water</a:t>
            </a:r>
            <a:r>
              <a:rPr lang="pt-BR" sz="4400" b="1" dirty="0" smtClean="0">
                <a:solidFill>
                  <a:srgbClr val="4F81BD"/>
                </a:solidFill>
              </a:rPr>
              <a:t> </a:t>
            </a:r>
            <a:r>
              <a:rPr lang="pt-BR" sz="4400" b="1" dirty="0" err="1" smtClean="0">
                <a:solidFill>
                  <a:srgbClr val="4F81BD"/>
                </a:solidFill>
              </a:rPr>
              <a:t>Usage</a:t>
            </a:r>
            <a:endParaRPr lang="pt-BR" sz="4400" b="1" dirty="0">
              <a:solidFill>
                <a:srgbClr val="4F81BD"/>
              </a:solidFill>
            </a:endParaRPr>
          </a:p>
        </p:txBody>
      </p:sp>
      <p:pic>
        <p:nvPicPr>
          <p:cNvPr id="10244" name="Picture 4" descr="Z:\FOTOS\EVENTOS\2016\descarregadas 29-02-2016\IMG_1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0"/>
            <a:ext cx="5040560" cy="3360373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467544" y="573325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Preventing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streambank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erosion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7" name="Image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4034826" y="188640"/>
            <a:ext cx="50016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– Action 1: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Improving our </a:t>
            </a:r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Treatment Plant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with a capacity of treating 1.4 million L/day.</a:t>
            </a:r>
            <a:endParaRPr lang="en-CA" sz="2800" dirty="0" smtClean="0">
              <a:solidFill>
                <a:schemeClr val="accent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We </a:t>
            </a:r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“produce”</a:t>
            </a:r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 our water!!!</a:t>
            </a:r>
            <a:endParaRPr lang="en-CA" sz="28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1" descr="Z:\FOTOS\EVENTOS\2016\descarregadas 29-02-2016\IMG_1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736"/>
            <a:ext cx="3744416" cy="2496277"/>
          </a:xfrm>
          <a:prstGeom prst="rect">
            <a:avLst/>
          </a:prstGeom>
          <a:noFill/>
        </p:spPr>
      </p:pic>
      <p:sp>
        <p:nvSpPr>
          <p:cNvPr id="6" name="CaixaDeTexto 9"/>
          <p:cNvSpPr txBox="1"/>
          <p:nvPr/>
        </p:nvSpPr>
        <p:spPr>
          <a:xfrm>
            <a:off x="0" y="2708920"/>
            <a:ext cx="3851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– Action 2: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Distillers have been replaced by Reverse Osmosis.</a:t>
            </a:r>
          </a:p>
          <a:p>
            <a:endParaRPr lang="en-CA" sz="2800" b="1" dirty="0" smtClean="0">
              <a:solidFill>
                <a:schemeClr val="accent1"/>
              </a:solidFill>
              <a:latin typeface="+mj-lt"/>
              <a:cs typeface="Arial" pitchFamily="34" charset="0"/>
            </a:endParaRPr>
          </a:p>
          <a:p>
            <a:r>
              <a:rPr lang="en-CA" sz="2800" b="1" dirty="0">
                <a:solidFill>
                  <a:schemeClr val="accent1"/>
                </a:solidFill>
                <a:cs typeface="Arial" pitchFamily="34" charset="0"/>
              </a:rPr>
              <a:t>Water </a:t>
            </a:r>
            <a:r>
              <a:rPr lang="en-CA" sz="2800" b="1" dirty="0" smtClean="0">
                <a:solidFill>
                  <a:schemeClr val="accent1"/>
                </a:solidFill>
                <a:cs typeface="Arial" pitchFamily="34" charset="0"/>
              </a:rPr>
              <a:t>consumption </a:t>
            </a:r>
            <a:r>
              <a:rPr lang="en-CA" sz="2800" b="1" dirty="0">
                <a:solidFill>
                  <a:schemeClr val="accent1"/>
                </a:solidFill>
                <a:cs typeface="Arial" pitchFamily="34" charset="0"/>
              </a:rPr>
              <a:t>in Lab. </a:t>
            </a:r>
            <a:r>
              <a:rPr lang="en-CA" sz="2800" b="1" dirty="0" smtClean="0">
                <a:solidFill>
                  <a:schemeClr val="accent1"/>
                </a:solidFill>
                <a:cs typeface="Arial" pitchFamily="34" charset="0"/>
              </a:rPr>
              <a:t>activities </a:t>
            </a:r>
            <a:r>
              <a:rPr lang="en-CA" sz="2800" b="1" dirty="0" err="1" smtClean="0">
                <a:solidFill>
                  <a:schemeClr val="accent1"/>
                </a:solidFill>
                <a:cs typeface="Arial" pitchFamily="34" charset="0"/>
              </a:rPr>
              <a:t>droppped</a:t>
            </a:r>
            <a:r>
              <a:rPr lang="en-CA" sz="2800" b="1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CA" sz="2800" b="1" dirty="0">
                <a:solidFill>
                  <a:schemeClr val="accent1"/>
                </a:solidFill>
                <a:cs typeface="Arial" pitchFamily="34" charset="0"/>
              </a:rPr>
              <a:t>from </a:t>
            </a:r>
            <a:r>
              <a:rPr lang="en-CA" sz="2800" b="1" dirty="0" smtClean="0">
                <a:solidFill>
                  <a:schemeClr val="accent1"/>
                </a:solidFill>
                <a:cs typeface="Arial" pitchFamily="34" charset="0"/>
              </a:rPr>
              <a:t>100,000 </a:t>
            </a:r>
            <a:r>
              <a:rPr lang="en-CA" sz="2800" b="1" dirty="0">
                <a:solidFill>
                  <a:schemeClr val="accent1"/>
                </a:solidFill>
                <a:cs typeface="Arial" pitchFamily="34" charset="0"/>
              </a:rPr>
              <a:t>to 10,000 L/</a:t>
            </a:r>
            <a:r>
              <a:rPr lang="en-CA" sz="2800" b="1" dirty="0" smtClean="0">
                <a:solidFill>
                  <a:schemeClr val="accent1"/>
                </a:solidFill>
                <a:cs typeface="Arial" pitchFamily="34" charset="0"/>
              </a:rPr>
              <a:t>day.</a:t>
            </a:r>
            <a:endParaRPr lang="en-CA" sz="28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4079"/>
          <a:stretch>
            <a:fillRect/>
          </a:stretch>
        </p:blipFill>
        <p:spPr bwMode="auto">
          <a:xfrm>
            <a:off x="3779912" y="2924944"/>
            <a:ext cx="2304256" cy="351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6" descr="IMG_04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024108" y="3513020"/>
            <a:ext cx="3528456" cy="235230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6156176" y="4437112"/>
            <a:ext cx="432048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/>
          <p:cNvSpPr/>
          <p:nvPr/>
        </p:nvSpPr>
        <p:spPr>
          <a:xfrm>
            <a:off x="3851920" y="2924944"/>
            <a:ext cx="2160240" cy="3528392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Image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25344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52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79512" y="44624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– Action 3: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Planting trees for recovering </a:t>
            </a:r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Degraded Areas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and protecting </a:t>
            </a:r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Springs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and </a:t>
            </a:r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Riparian Zones</a:t>
            </a:r>
            <a:endParaRPr lang="en-CA" sz="2800" dirty="0" smtClean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Imagem 5" descr="cerca buffer red.jpg"/>
          <p:cNvPicPr>
            <a:picLocks noChangeAspect="1"/>
          </p:cNvPicPr>
          <p:nvPr/>
        </p:nvPicPr>
        <p:blipFill rotWithShape="1">
          <a:blip r:embed="rId2" cstate="print"/>
          <a:srcRect b="2975"/>
          <a:stretch/>
        </p:blipFill>
        <p:spPr>
          <a:xfrm>
            <a:off x="27045" y="928508"/>
            <a:ext cx="9116955" cy="5989320"/>
          </a:xfrm>
          <a:prstGeom prst="rect">
            <a:avLst/>
          </a:prstGeom>
        </p:spPr>
      </p:pic>
      <p:pic>
        <p:nvPicPr>
          <p:cNvPr id="11" name="Imagem 6" descr="recomendacoes tudo 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314067"/>
            <a:ext cx="6467591" cy="4572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96" y="112474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  <a:cs typeface="Arial" pitchFamily="34" charset="0"/>
              </a:rPr>
              <a:t>Campus </a:t>
            </a:r>
            <a:r>
              <a:rPr lang="en-CA" sz="2800" b="1" dirty="0">
                <a:solidFill>
                  <a:schemeClr val="bg1"/>
                </a:solidFill>
                <a:cs typeface="Arial" pitchFamily="34" charset="0"/>
              </a:rPr>
              <a:t>Area </a:t>
            </a:r>
            <a:r>
              <a:rPr lang="en-CA" sz="2800" b="1" dirty="0" smtClean="0">
                <a:solidFill>
                  <a:schemeClr val="bg1"/>
                </a:solidFill>
                <a:cs typeface="Arial" pitchFamily="34" charset="0"/>
              </a:rPr>
              <a:t>~ </a:t>
            </a:r>
            <a:r>
              <a:rPr lang="en-CA" sz="2800" b="1" dirty="0" smtClean="0">
                <a:solidFill>
                  <a:schemeClr val="bg1"/>
                </a:solidFill>
                <a:cs typeface="Arial" pitchFamily="34" charset="0"/>
              </a:rPr>
              <a:t>500 hectares, 12,300 m of perimeter </a:t>
            </a:r>
            <a:endParaRPr lang="en-CA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7744" y="6309320"/>
            <a:ext cx="687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solidFill>
                  <a:schemeClr val="accent1"/>
                </a:solidFill>
                <a:cs typeface="Arial" pitchFamily="34" charset="0"/>
              </a:rPr>
              <a:t>Different techniques for </a:t>
            </a:r>
            <a:r>
              <a:rPr lang="en-CA" sz="2800" b="1" dirty="0" smtClean="0">
                <a:solidFill>
                  <a:schemeClr val="accent1"/>
                </a:solidFill>
                <a:cs typeface="Arial" pitchFamily="34" charset="0"/>
              </a:rPr>
              <a:t>protection of ~ 60 ha </a:t>
            </a:r>
            <a:endParaRPr lang="en-CA" sz="28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3" name="Image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43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DSC062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208911" cy="6156683"/>
          </a:xfrm>
        </p:spPr>
      </p:pic>
      <p:pic>
        <p:nvPicPr>
          <p:cNvPr id="5" name="Imagem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4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643702" y="142852"/>
            <a:ext cx="2148433" cy="1143008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pt-BR" sz="6000" b="1" cap="none" spc="0" dirty="0" smtClean="0">
                <a:ln w="25400">
                  <a:solidFill>
                    <a:srgbClr val="92D05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DMA</a:t>
            </a:r>
          </a:p>
          <a:p>
            <a:pPr algn="ctr"/>
            <a:r>
              <a:rPr lang="pt-BR" sz="1200" dirty="0" smtClean="0">
                <a:solidFill>
                  <a:srgbClr val="008000"/>
                </a:solidFill>
              </a:rPr>
              <a:t>DIRETORIA DE MEIO AMBIENTE</a:t>
            </a:r>
          </a:p>
          <a:p>
            <a:pPr algn="ctr"/>
            <a:endParaRPr lang="pt-BR" sz="5400" b="1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rgbClr val="008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Imagem 5" descr="_ANT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32146"/>
            <a:ext cx="9144001" cy="6121190"/>
          </a:xfrm>
          <a:prstGeom prst="rect">
            <a:avLst/>
          </a:prstGeom>
        </p:spPr>
      </p:pic>
      <p:pic>
        <p:nvPicPr>
          <p:cNvPr id="7" name="Imagem 6" descr="_ANT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9"/>
            <a:ext cx="5501042" cy="3682515"/>
          </a:xfrm>
          <a:prstGeom prst="rect">
            <a:avLst/>
          </a:prstGeom>
        </p:spPr>
      </p:pic>
      <p:pic>
        <p:nvPicPr>
          <p:cNvPr id="8" name="Imagem 7" descr="_ANT0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439158"/>
            <a:ext cx="5148064" cy="3446225"/>
          </a:xfrm>
          <a:prstGeom prst="rect">
            <a:avLst/>
          </a:prstGeom>
        </p:spPr>
      </p:pic>
      <p:pic>
        <p:nvPicPr>
          <p:cNvPr id="9" name="Image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29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DSC06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916832"/>
            <a:ext cx="5472608" cy="4104456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008000"/>
                </a:solidFill>
              </a:rPr>
              <a:t>94,500 </a:t>
            </a:r>
            <a:r>
              <a:rPr lang="pt-BR" sz="3200" b="1" dirty="0" err="1" smtClean="0">
                <a:solidFill>
                  <a:srgbClr val="008000"/>
                </a:solidFill>
              </a:rPr>
              <a:t>trees</a:t>
            </a:r>
            <a:r>
              <a:rPr lang="pt-BR" sz="3200" b="1" dirty="0" smtClean="0">
                <a:solidFill>
                  <a:srgbClr val="008000"/>
                </a:solidFill>
              </a:rPr>
              <a:t> </a:t>
            </a:r>
            <a:br>
              <a:rPr lang="pt-BR" sz="3200" b="1" dirty="0" smtClean="0">
                <a:solidFill>
                  <a:srgbClr val="008000"/>
                </a:solidFill>
              </a:rPr>
            </a:br>
            <a:r>
              <a:rPr lang="pt-BR" sz="3200" b="1" dirty="0" smtClean="0">
                <a:solidFill>
                  <a:srgbClr val="008000"/>
                </a:solidFill>
              </a:rPr>
              <a:t>(53 </a:t>
            </a:r>
            <a:r>
              <a:rPr lang="pt-BR" sz="3200" b="1" dirty="0" err="1" smtClean="0">
                <a:solidFill>
                  <a:srgbClr val="008000"/>
                </a:solidFill>
              </a:rPr>
              <a:t>native</a:t>
            </a:r>
            <a:r>
              <a:rPr lang="pt-BR" sz="3200" b="1" dirty="0" smtClean="0">
                <a:solidFill>
                  <a:srgbClr val="008000"/>
                </a:solidFill>
              </a:rPr>
              <a:t> </a:t>
            </a:r>
            <a:r>
              <a:rPr lang="pt-BR" sz="3200" b="1" dirty="0" err="1" smtClean="0">
                <a:solidFill>
                  <a:srgbClr val="008000"/>
                </a:solidFill>
              </a:rPr>
              <a:t>species</a:t>
            </a:r>
            <a:r>
              <a:rPr lang="pt-BR" sz="3200" b="1" dirty="0" smtClean="0">
                <a:solidFill>
                  <a:srgbClr val="008000"/>
                </a:solidFill>
              </a:rPr>
              <a:t>)</a:t>
            </a:r>
            <a:br>
              <a:rPr lang="pt-BR" sz="3200" b="1" dirty="0" smtClean="0">
                <a:solidFill>
                  <a:srgbClr val="008000"/>
                </a:solidFill>
              </a:rPr>
            </a:br>
            <a:r>
              <a:rPr lang="pt-BR" sz="3200" b="1" dirty="0" smtClean="0">
                <a:solidFill>
                  <a:srgbClr val="008000"/>
                </a:solidFill>
              </a:rPr>
              <a:t>2009 </a:t>
            </a:r>
            <a:r>
              <a:rPr lang="pt-BR" sz="3200" b="1" dirty="0" err="1" smtClean="0">
                <a:solidFill>
                  <a:srgbClr val="008000"/>
                </a:solidFill>
              </a:rPr>
              <a:t>to</a:t>
            </a:r>
            <a:r>
              <a:rPr lang="pt-BR" sz="3200" b="1" dirty="0" smtClean="0">
                <a:solidFill>
                  <a:srgbClr val="008000"/>
                </a:solidFill>
              </a:rPr>
              <a:t> </a:t>
            </a:r>
            <a:r>
              <a:rPr lang="pt-BR" sz="3200" b="1" dirty="0">
                <a:solidFill>
                  <a:srgbClr val="008000"/>
                </a:solidFill>
              </a:rPr>
              <a:t>2015</a:t>
            </a:r>
          </a:p>
        </p:txBody>
      </p:sp>
      <p:pic>
        <p:nvPicPr>
          <p:cNvPr id="5" name="Image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92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4034826" y="188640"/>
            <a:ext cx="500167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– Action 4: </a:t>
            </a:r>
            <a:r>
              <a:rPr lang="en-CA" sz="2800" dirty="0" err="1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Buiding</a:t>
            </a:r>
            <a:r>
              <a:rPr lang="en-CA" sz="2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 a </a:t>
            </a:r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Sewage Treatment Plant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with a capacity of treating 800,000 L/day.</a:t>
            </a:r>
            <a:endParaRPr lang="en-CA" sz="2800" dirty="0" smtClean="0">
              <a:solidFill>
                <a:schemeClr val="accent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de-DE" sz="2800" b="1" dirty="0" err="1" smtClean="0">
                <a:solidFill>
                  <a:schemeClr val="accent1"/>
                </a:solidFill>
              </a:rPr>
              <a:t>Treated</a:t>
            </a:r>
            <a:r>
              <a:rPr lang="de-DE" sz="2800" b="1" dirty="0" smtClean="0">
                <a:solidFill>
                  <a:schemeClr val="accent1"/>
                </a:solidFill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</a:rPr>
              <a:t>water</a:t>
            </a:r>
            <a:r>
              <a:rPr lang="de-DE" sz="2800" b="1" dirty="0" smtClean="0">
                <a:solidFill>
                  <a:schemeClr val="accent1"/>
                </a:solidFill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</a:rPr>
              <a:t>used</a:t>
            </a:r>
            <a:r>
              <a:rPr lang="de-DE" sz="2800" b="1" dirty="0" smtClean="0">
                <a:solidFill>
                  <a:schemeClr val="accent1"/>
                </a:solidFill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</a:rPr>
              <a:t>for</a:t>
            </a:r>
            <a:r>
              <a:rPr lang="de-DE" sz="2800" b="1" dirty="0" smtClean="0">
                <a:solidFill>
                  <a:schemeClr val="accent1"/>
                </a:solidFill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</a:rPr>
              <a:t>toilets</a:t>
            </a:r>
            <a:r>
              <a:rPr lang="de-DE" sz="2800" b="1" dirty="0" smtClean="0">
                <a:solidFill>
                  <a:schemeClr val="accent1"/>
                </a:solidFill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</a:rPr>
              <a:t>flushing</a:t>
            </a:r>
            <a:r>
              <a:rPr lang="de-DE" sz="2800" b="1" dirty="0">
                <a:solidFill>
                  <a:schemeClr val="accent1"/>
                </a:solidFill>
              </a:rPr>
              <a:t>, </a:t>
            </a:r>
            <a:r>
              <a:rPr lang="de-DE" sz="2800" b="1" dirty="0" err="1">
                <a:solidFill>
                  <a:schemeClr val="accent1"/>
                </a:solidFill>
              </a:rPr>
              <a:t>external</a:t>
            </a:r>
            <a:r>
              <a:rPr lang="de-DE" sz="2800" b="1" dirty="0">
                <a:solidFill>
                  <a:schemeClr val="accent1"/>
                </a:solidFill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</a:rPr>
              <a:t>cleaning</a:t>
            </a:r>
            <a:r>
              <a:rPr lang="de-DE" sz="2800" b="1" dirty="0">
                <a:solidFill>
                  <a:schemeClr val="accent1"/>
                </a:solidFill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</a:rPr>
              <a:t>and</a:t>
            </a:r>
            <a:r>
              <a:rPr lang="de-DE" sz="2800" b="1" dirty="0">
                <a:solidFill>
                  <a:schemeClr val="accent1"/>
                </a:solidFill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</a:rPr>
              <a:t>irrigation</a:t>
            </a:r>
            <a:endParaRPr lang="en-CA" sz="28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964149"/>
            <a:ext cx="4648361" cy="377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3123" t="52493" r="59580" b="19318"/>
          <a:stretch>
            <a:fillRect/>
          </a:stretch>
        </p:blipFill>
        <p:spPr bwMode="auto">
          <a:xfrm>
            <a:off x="22502" y="30482"/>
            <a:ext cx="3744052" cy="24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45669" t="47034" r="12336" b="15538"/>
          <a:stretch>
            <a:fillRect/>
          </a:stretch>
        </p:blipFill>
        <p:spPr bwMode="auto">
          <a:xfrm>
            <a:off x="4513628" y="3789040"/>
            <a:ext cx="4605529" cy="256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67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51520" y="-27383"/>
            <a:ext cx="4680520" cy="792088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4400" b="1" dirty="0" smtClean="0">
                <a:solidFill>
                  <a:srgbClr val="FDC009"/>
                </a:solidFill>
              </a:rPr>
              <a:t>OUTLINE</a:t>
            </a:r>
            <a:endParaRPr lang="pt-BR" sz="4400" b="1" dirty="0">
              <a:solidFill>
                <a:srgbClr val="FDC0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755576" y="740296"/>
            <a:ext cx="7632848" cy="175260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Who We </a:t>
            </a:r>
            <a:r>
              <a:rPr lang="en-US" sz="4000" dirty="0" smtClean="0">
                <a:solidFill>
                  <a:schemeClr val="bg1"/>
                </a:solidFill>
              </a:rPr>
              <a:t>Are</a:t>
            </a: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Where </a:t>
            </a:r>
            <a:r>
              <a:rPr lang="en-US" sz="4000" dirty="0">
                <a:solidFill>
                  <a:schemeClr val="bg1"/>
                </a:solidFill>
              </a:rPr>
              <a:t>We Came </a:t>
            </a:r>
            <a:r>
              <a:rPr lang="en-US" sz="4000" dirty="0" smtClean="0">
                <a:solidFill>
                  <a:schemeClr val="bg1"/>
                </a:solidFill>
              </a:rPr>
              <a:t>From</a:t>
            </a:r>
          </a:p>
          <a:p>
            <a:pPr marL="914400" lvl="1" indent="-457200" algn="l">
              <a:spcBef>
                <a:spcPts val="0"/>
              </a:spcBef>
              <a:buFont typeface="Arial"/>
              <a:buChar char="•"/>
            </a:pPr>
            <a:r>
              <a:rPr lang="de-DE" sz="3600" dirty="0" smtClean="0">
                <a:solidFill>
                  <a:schemeClr val="bg1"/>
                </a:solidFill>
              </a:rPr>
              <a:t>Strategic </a:t>
            </a:r>
            <a:r>
              <a:rPr lang="de-DE" sz="3600" dirty="0" err="1" smtClean="0">
                <a:solidFill>
                  <a:schemeClr val="bg1"/>
                </a:solidFill>
              </a:rPr>
              <a:t>Enviromental</a:t>
            </a:r>
            <a:r>
              <a:rPr lang="de-DE" sz="3600" dirty="0" smtClean="0">
                <a:solidFill>
                  <a:schemeClr val="bg1"/>
                </a:solidFill>
              </a:rPr>
              <a:t> Plan – UFLA</a:t>
            </a:r>
            <a:endParaRPr lang="pt-BR" sz="36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Setting </a:t>
            </a:r>
            <a:r>
              <a:rPr lang="en-US" sz="3200" dirty="0">
                <a:solidFill>
                  <a:schemeClr val="bg1"/>
                </a:solidFill>
              </a:rPr>
              <a:t>and </a:t>
            </a:r>
            <a:r>
              <a:rPr lang="en-US" sz="3200" dirty="0" smtClean="0">
                <a:solidFill>
                  <a:schemeClr val="bg1"/>
                </a:solidFill>
              </a:rPr>
              <a:t>Infrastructure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Energy </a:t>
            </a:r>
            <a:r>
              <a:rPr lang="en-US" sz="3200" dirty="0">
                <a:solidFill>
                  <a:schemeClr val="bg1"/>
                </a:solidFill>
              </a:rPr>
              <a:t>and climate </a:t>
            </a:r>
            <a:r>
              <a:rPr lang="en-US" sz="3200" dirty="0" smtClean="0">
                <a:solidFill>
                  <a:schemeClr val="bg1"/>
                </a:solidFill>
              </a:rPr>
              <a:t>change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Waste management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Water usage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Transportation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Environmental Education</a:t>
            </a:r>
          </a:p>
          <a:p>
            <a:pPr marL="914400" lvl="1" indent="-457200" algn="l">
              <a:spcBef>
                <a:spcPts val="0"/>
              </a:spcBef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Main Achievements</a:t>
            </a:r>
            <a:endParaRPr lang="pt-BR" sz="3600" dirty="0" smtClean="0">
              <a:solidFill>
                <a:schemeClr val="bg1"/>
              </a:solidFill>
            </a:endParaRP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pt-BR" sz="4000" dirty="0" err="1" smtClean="0">
                <a:solidFill>
                  <a:schemeClr val="bg1"/>
                </a:solidFill>
              </a:rPr>
              <a:t>Where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We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Want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To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smtClean="0">
                <a:solidFill>
                  <a:schemeClr val="bg1"/>
                </a:solidFill>
              </a:rPr>
              <a:t>Go</a:t>
            </a:r>
            <a:r>
              <a:rPr lang="pt-BR" sz="3600" dirty="0"/>
              <a:t/>
            </a:r>
            <a:br>
              <a:rPr lang="pt-BR" sz="3600" dirty="0"/>
            </a:br>
            <a:endParaRPr lang="en-US" sz="3600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6785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Subtitle 10"/>
          <p:cNvSpPr txBox="1">
            <a:spLocks/>
          </p:cNvSpPr>
          <p:nvPr/>
        </p:nvSpPr>
        <p:spPr>
          <a:xfrm>
            <a:off x="743532" y="728253"/>
            <a:ext cx="763284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Who We Are</a:t>
            </a: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Where We Came From</a:t>
            </a:r>
          </a:p>
          <a:p>
            <a:pPr marL="914400" lvl="1" indent="-457200" algn="l">
              <a:spcBef>
                <a:spcPts val="0"/>
              </a:spcBef>
              <a:buFont typeface="Arial"/>
              <a:buChar char="•"/>
            </a:pPr>
            <a:r>
              <a:rPr lang="de-DE" sz="3600" dirty="0" smtClean="0">
                <a:solidFill>
                  <a:schemeClr val="bg1"/>
                </a:solidFill>
              </a:rPr>
              <a:t>Strategic </a:t>
            </a:r>
            <a:r>
              <a:rPr lang="de-DE" sz="3600" dirty="0" err="1" smtClean="0">
                <a:solidFill>
                  <a:schemeClr val="bg1"/>
                </a:solidFill>
              </a:rPr>
              <a:t>Enviromental</a:t>
            </a:r>
            <a:r>
              <a:rPr lang="de-DE" sz="3600" dirty="0" smtClean="0">
                <a:solidFill>
                  <a:schemeClr val="bg1"/>
                </a:solidFill>
              </a:rPr>
              <a:t> Plan – UFLA</a:t>
            </a:r>
            <a:endParaRPr lang="pt-BR" sz="36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Setting and Infrastructure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Energy and climate change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Waste management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b="1" dirty="0" smtClean="0">
                <a:solidFill>
                  <a:srgbClr val="FDC009"/>
                </a:solidFill>
              </a:rPr>
              <a:t>Water usage</a:t>
            </a:r>
            <a:endParaRPr lang="pt-BR" sz="3200" b="1" dirty="0" smtClean="0">
              <a:solidFill>
                <a:srgbClr val="FDC009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Transportation</a:t>
            </a:r>
            <a:endParaRPr lang="pt-BR" sz="3200" dirty="0" smtClean="0">
              <a:solidFill>
                <a:schemeClr val="bg1"/>
              </a:solidFill>
            </a:endParaRPr>
          </a:p>
          <a:p>
            <a:pPr marL="1371600" lvl="2" indent="-457200" algn="l">
              <a:spcBef>
                <a:spcPts val="0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Environmental Education</a:t>
            </a:r>
          </a:p>
          <a:p>
            <a:pPr marL="914400" lvl="1" indent="-457200" algn="l">
              <a:spcBef>
                <a:spcPts val="0"/>
              </a:spcBef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Main Achievements</a:t>
            </a:r>
            <a:endParaRPr lang="pt-BR" sz="3600" dirty="0" smtClean="0">
              <a:solidFill>
                <a:schemeClr val="bg1"/>
              </a:solidFill>
            </a:endParaRP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pt-BR" sz="4000" dirty="0" err="1" smtClean="0">
                <a:solidFill>
                  <a:schemeClr val="bg1"/>
                </a:solidFill>
              </a:rPr>
              <a:t>Where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We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Want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To</a:t>
            </a:r>
            <a:r>
              <a:rPr lang="pt-BR" sz="4000" dirty="0" smtClean="0">
                <a:solidFill>
                  <a:schemeClr val="bg1"/>
                </a:solidFill>
              </a:rPr>
              <a:t> Go</a:t>
            </a:r>
            <a:r>
              <a:rPr lang="pt-BR" sz="3600" dirty="0" smtClean="0"/>
              <a:t/>
            </a:r>
            <a:br>
              <a:rPr lang="pt-BR" sz="3600" dirty="0" smtClean="0"/>
            </a:b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1262229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314653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– Action 5: </a:t>
            </a:r>
            <a:r>
              <a:rPr lang="en-US" sz="2800" smtClean="0">
                <a:solidFill>
                  <a:schemeClr val="accent1"/>
                </a:solidFill>
                <a:latin typeface="+mj-lt"/>
              </a:rPr>
              <a:t>Water collecting systems to increase water infiltration and promote groundwater recharge</a:t>
            </a:r>
            <a:endParaRPr lang="en-US" sz="280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30444"/>
            <a:ext cx="3472946" cy="498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841313"/>
            <a:ext cx="2904171" cy="49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758" y="2636912"/>
            <a:ext cx="3598738" cy="293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ângulo 10"/>
          <p:cNvSpPr/>
          <p:nvPr/>
        </p:nvSpPr>
        <p:spPr>
          <a:xfrm>
            <a:off x="5436096" y="490148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 smtClean="0">
                <a:solidFill>
                  <a:srgbClr val="4F81BD"/>
                </a:solidFill>
              </a:rPr>
              <a:t>Infiltration</a:t>
            </a:r>
            <a:r>
              <a:rPr lang="pt-BR" sz="2800" b="1" dirty="0" smtClean="0">
                <a:solidFill>
                  <a:srgbClr val="4F81BD"/>
                </a:solidFill>
              </a:rPr>
              <a:t> </a:t>
            </a:r>
            <a:r>
              <a:rPr lang="pt-BR" sz="2800" b="1" dirty="0" err="1" smtClean="0">
                <a:solidFill>
                  <a:srgbClr val="4F81BD"/>
                </a:solidFill>
              </a:rPr>
              <a:t>basin</a:t>
            </a:r>
            <a:endParaRPr lang="pt-BR" sz="2800" b="1" dirty="0">
              <a:solidFill>
                <a:srgbClr val="4F81BD"/>
              </a:solidFill>
            </a:endParaRPr>
          </a:p>
        </p:txBody>
      </p:sp>
      <p:pic>
        <p:nvPicPr>
          <p:cNvPr id="14" name="Image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38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-27384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– Action 6: </a:t>
            </a:r>
            <a:r>
              <a:rPr lang="en-CA" sz="2800" dirty="0">
                <a:solidFill>
                  <a:schemeClr val="accent1"/>
                </a:solidFill>
                <a:latin typeface="+mj-lt"/>
              </a:rPr>
              <a:t>R</a:t>
            </a:r>
            <a:r>
              <a:rPr lang="en-CA" sz="2800" dirty="0" smtClean="0">
                <a:solidFill>
                  <a:schemeClr val="accent1"/>
                </a:solidFill>
                <a:latin typeface="+mj-lt"/>
              </a:rPr>
              <a:t>oofs </a:t>
            </a:r>
            <a:r>
              <a:rPr lang="en-CA" sz="2800" dirty="0">
                <a:solidFill>
                  <a:schemeClr val="accent1"/>
                </a:solidFill>
                <a:latin typeface="+mj-lt"/>
              </a:rPr>
              <a:t>of new buildings, including all classrooms, are now designed for rooftop rainwater harvesting and the water is stored in a reservoir with a capacity of 1.6 million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</a:rPr>
              <a:t>liters</a:t>
            </a:r>
            <a:endParaRPr lang="pt-BR" sz="28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4" name="Imagem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-3" b="36288"/>
          <a:stretch/>
        </p:blipFill>
        <p:spPr bwMode="auto">
          <a:xfrm>
            <a:off x="251520" y="1925433"/>
            <a:ext cx="8742902" cy="452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655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-27384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Water – Action 6: </a:t>
            </a:r>
            <a:r>
              <a:rPr lang="en-CA" sz="2800" dirty="0">
                <a:solidFill>
                  <a:schemeClr val="accent1"/>
                </a:solidFill>
                <a:latin typeface="+mj-lt"/>
              </a:rPr>
              <a:t>R</a:t>
            </a:r>
            <a:r>
              <a:rPr lang="en-CA" sz="2800" dirty="0" smtClean="0">
                <a:solidFill>
                  <a:schemeClr val="accent1"/>
                </a:solidFill>
                <a:latin typeface="+mj-lt"/>
              </a:rPr>
              <a:t>oofs </a:t>
            </a:r>
            <a:r>
              <a:rPr lang="en-CA" sz="2800" dirty="0">
                <a:solidFill>
                  <a:schemeClr val="accent1"/>
                </a:solidFill>
                <a:latin typeface="+mj-lt"/>
              </a:rPr>
              <a:t>of new buildings, including all classrooms, are now designed for rooftop rainwater harvesting and the water is stored in a reservoir with a capacity of 1.6 million </a:t>
            </a:r>
            <a:r>
              <a:rPr lang="en-CA" sz="2800" dirty="0" smtClean="0">
                <a:solidFill>
                  <a:schemeClr val="accent1"/>
                </a:solidFill>
                <a:latin typeface="+mj-lt"/>
              </a:rPr>
              <a:t>liters</a:t>
            </a:r>
            <a:endParaRPr lang="pt-BR" sz="28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4" name="Imagem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0" y="4143380"/>
            <a:ext cx="2555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 smtClean="0">
                <a:solidFill>
                  <a:srgbClr val="4F81BD"/>
                </a:solidFill>
              </a:rPr>
              <a:t>Recovered</a:t>
            </a:r>
            <a:r>
              <a:rPr lang="pt-BR" sz="2800" b="1" dirty="0" smtClean="0">
                <a:solidFill>
                  <a:srgbClr val="4F81BD"/>
                </a:solidFill>
              </a:rPr>
              <a:t> </a:t>
            </a:r>
            <a:r>
              <a:rPr lang="pt-BR" sz="2800" b="1" dirty="0" err="1" smtClean="0">
                <a:solidFill>
                  <a:srgbClr val="4F81BD"/>
                </a:solidFill>
              </a:rPr>
              <a:t>water</a:t>
            </a:r>
            <a:r>
              <a:rPr lang="pt-BR" sz="2800" b="1" dirty="0" smtClean="0">
                <a:solidFill>
                  <a:srgbClr val="4F81BD"/>
                </a:solidFill>
              </a:rPr>
              <a:t> </a:t>
            </a:r>
            <a:r>
              <a:rPr lang="pt-BR" sz="2800" b="1" dirty="0" err="1" smtClean="0">
                <a:solidFill>
                  <a:srgbClr val="4F81BD"/>
                </a:solidFill>
              </a:rPr>
              <a:t>is</a:t>
            </a:r>
            <a:r>
              <a:rPr lang="pt-BR" sz="2800" b="1" dirty="0" smtClean="0">
                <a:solidFill>
                  <a:srgbClr val="4F81BD"/>
                </a:solidFill>
              </a:rPr>
              <a:t> </a:t>
            </a:r>
            <a:r>
              <a:rPr lang="pt-BR" sz="2800" b="1" dirty="0" err="1" smtClean="0">
                <a:solidFill>
                  <a:srgbClr val="4F81BD"/>
                </a:solidFill>
              </a:rPr>
              <a:t>used</a:t>
            </a:r>
            <a:r>
              <a:rPr lang="pt-BR" sz="2800" b="1" dirty="0" smtClean="0">
                <a:solidFill>
                  <a:srgbClr val="4F81BD"/>
                </a:solidFill>
              </a:rPr>
              <a:t> for </a:t>
            </a:r>
            <a:r>
              <a:rPr lang="pt-BR" sz="2800" b="1" dirty="0" err="1" smtClean="0">
                <a:solidFill>
                  <a:srgbClr val="4F81BD"/>
                </a:solidFill>
              </a:rPr>
              <a:t>irrigation</a:t>
            </a:r>
            <a:r>
              <a:rPr lang="pt-BR" sz="2800" b="1" dirty="0" smtClean="0">
                <a:solidFill>
                  <a:srgbClr val="4F81BD"/>
                </a:solidFill>
              </a:rPr>
              <a:t> </a:t>
            </a:r>
            <a:r>
              <a:rPr lang="pt-BR" sz="2800" b="1" dirty="0" err="1" smtClean="0">
                <a:solidFill>
                  <a:srgbClr val="4F81BD"/>
                </a:solidFill>
              </a:rPr>
              <a:t>and</a:t>
            </a:r>
            <a:r>
              <a:rPr lang="pt-BR" sz="2800" b="1" dirty="0" smtClean="0">
                <a:solidFill>
                  <a:srgbClr val="4F81BD"/>
                </a:solidFill>
              </a:rPr>
              <a:t> </a:t>
            </a:r>
            <a:r>
              <a:rPr lang="pt-BR" sz="2800" b="1" dirty="0" err="1" smtClean="0">
                <a:solidFill>
                  <a:srgbClr val="4F81BD"/>
                </a:solidFill>
              </a:rPr>
              <a:t>external</a:t>
            </a:r>
            <a:r>
              <a:rPr lang="pt-BR" sz="2800" b="1" dirty="0" smtClean="0">
                <a:solidFill>
                  <a:srgbClr val="4F81BD"/>
                </a:solidFill>
              </a:rPr>
              <a:t> </a:t>
            </a:r>
            <a:r>
              <a:rPr lang="pt-BR" sz="2800" b="1" dirty="0" err="1" smtClean="0">
                <a:solidFill>
                  <a:srgbClr val="4F81BD"/>
                </a:solidFill>
              </a:rPr>
              <a:t>cleaning</a:t>
            </a:r>
            <a:endParaRPr lang="pt-BR" sz="2800" b="1" dirty="0">
              <a:solidFill>
                <a:srgbClr val="4F81BD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 l="13386" t="52073" r="59318" b="19318"/>
          <a:stretch>
            <a:fillRect/>
          </a:stretch>
        </p:blipFill>
        <p:spPr bwMode="auto">
          <a:xfrm>
            <a:off x="2810560" y="3429000"/>
            <a:ext cx="4857784" cy="318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863849"/>
            <a:ext cx="27146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785926"/>
            <a:ext cx="26955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603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1"/>
          <p:cNvSpPr/>
          <p:nvPr/>
        </p:nvSpPr>
        <p:spPr>
          <a:xfrm>
            <a:off x="763960" y="4689718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400" b="1" smtClean="0">
                <a:solidFill>
                  <a:srgbClr val="008000"/>
                </a:solidFill>
              </a:rPr>
              <a:t>Spare money = </a:t>
            </a:r>
            <a:r>
              <a:rPr lang="en-CA" sz="4400" b="1" smtClean="0">
                <a:solidFill>
                  <a:srgbClr val="000000"/>
                </a:solidFill>
              </a:rPr>
              <a:t>Better </a:t>
            </a:r>
            <a:r>
              <a:rPr lang="en-CA" sz="4400" b="1" smtClean="0">
                <a:solidFill>
                  <a:srgbClr val="000000"/>
                </a:solidFill>
              </a:rPr>
              <a:t>use of resources on </a:t>
            </a:r>
            <a:r>
              <a:rPr lang="en-CA" sz="4400" b="1" smtClean="0">
                <a:solidFill>
                  <a:srgbClr val="008000"/>
                </a:solidFill>
              </a:rPr>
              <a:t>Teaching, Research and Extension Activies</a:t>
            </a:r>
            <a:endParaRPr lang="en-CA" sz="4400" b="1">
              <a:solidFill>
                <a:srgbClr val="008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923928" y="3717032"/>
            <a:ext cx="1656184" cy="8640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743" y="188640"/>
            <a:ext cx="5031559" cy="309634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188640"/>
            <a:ext cx="6228184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4000" b="1" dirty="0" smtClean="0"/>
              <a:t>Thanks to its</a:t>
            </a:r>
          </a:p>
          <a:p>
            <a:pPr algn="ctr"/>
            <a:r>
              <a:rPr lang="en-CA" sz="4000" b="1" dirty="0" smtClean="0">
                <a:solidFill>
                  <a:srgbClr val="4F81BD"/>
                </a:solidFill>
              </a:rPr>
              <a:t>Water Management Practices, </a:t>
            </a:r>
            <a:r>
              <a:rPr lang="en-CA" sz="4000" b="1" dirty="0" smtClean="0"/>
              <a:t>UFLA is now </a:t>
            </a:r>
          </a:p>
          <a:p>
            <a:pPr algn="ctr"/>
            <a:r>
              <a:rPr lang="en-CA" sz="4000" b="1" dirty="0" smtClean="0">
                <a:solidFill>
                  <a:schemeClr val="accent1"/>
                </a:solidFill>
              </a:rPr>
              <a:t>saving </a:t>
            </a:r>
            <a:r>
              <a:rPr lang="en-CA" sz="4000" b="1" dirty="0" smtClean="0">
                <a:solidFill>
                  <a:schemeClr val="accent1"/>
                </a:solidFill>
              </a:rPr>
              <a:t>~US$ 1.5 million/year</a:t>
            </a:r>
          </a:p>
          <a:p>
            <a:pPr algn="ctr"/>
            <a:r>
              <a:rPr lang="en-CA" sz="4000" b="1" dirty="0" smtClean="0"/>
              <a:t>o</a:t>
            </a:r>
            <a:r>
              <a:rPr lang="en-CA" sz="4000" b="1" dirty="0" smtClean="0"/>
              <a:t>n its budget</a:t>
            </a: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154475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403648" y="188640"/>
            <a:ext cx="6768752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Where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We Want to Go </a:t>
            </a:r>
            <a:endParaRPr lang="en-US" sz="4800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pt-BR" sz="4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829177" cy="438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3000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E:\projetofotovoltaico2015\294592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924944"/>
            <a:ext cx="5696996" cy="369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47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3437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12976"/>
            <a:ext cx="81724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63" y="0"/>
            <a:ext cx="9174163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890856" y="5899919"/>
            <a:ext cx="31770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chemeClr val="accent3">
                    <a:lumMod val="50000"/>
                  </a:schemeClr>
                </a:solidFill>
              </a:rPr>
              <a:t>THANK YOU!</a:t>
            </a:r>
            <a:endParaRPr lang="pt-BR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125" y="3848100"/>
            <a:ext cx="42068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7504" y="12687"/>
            <a:ext cx="903649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reitoria@reitoria.ufla.br</a:t>
            </a:r>
            <a:r>
              <a:rPr lang="en-US" sz="2400" b="1" dirty="0"/>
              <a:t>, </a:t>
            </a:r>
            <a:r>
              <a:rPr lang="en-US" sz="2400" b="1" dirty="0" err="1"/>
              <a:t>scolforo@dcf.ufla.br</a:t>
            </a:r>
            <a:r>
              <a:rPr lang="en-US" sz="2400" b="1" dirty="0"/>
              <a:t>, </a:t>
            </a:r>
            <a:r>
              <a:rPr lang="en-US" sz="2400" dirty="0" err="1"/>
              <a:t>zuy@deg.ufla.br</a:t>
            </a:r>
            <a:r>
              <a:rPr lang="en-US" sz="2400" dirty="0"/>
              <a:t>, </a:t>
            </a:r>
            <a:r>
              <a:rPr lang="en-US" sz="2400" dirty="0" err="1"/>
              <a:t>anacarlamp@dca.ufla.br</a:t>
            </a:r>
            <a:r>
              <a:rPr lang="en-US" sz="2400" dirty="0"/>
              <a:t>, </a:t>
            </a:r>
            <a:r>
              <a:rPr lang="en-US" sz="2400" dirty="0" err="1"/>
              <a:t>jmlima@dcs.ufla.br</a:t>
            </a:r>
            <a:r>
              <a:rPr lang="en-US" sz="2400" dirty="0"/>
              <a:t>, </a:t>
            </a:r>
            <a:r>
              <a:rPr lang="en-US" sz="2400" dirty="0" err="1"/>
              <a:t>cibele.aguiar@ascom.ufla.br</a:t>
            </a:r>
            <a:r>
              <a:rPr lang="en-US" sz="2400" dirty="0"/>
              <a:t>, </a:t>
            </a:r>
            <a:r>
              <a:rPr lang="en-US" sz="2400" b="1" dirty="0"/>
              <a:t> </a:t>
            </a:r>
            <a:r>
              <a:rPr lang="en-US" sz="2400" b="1" dirty="0" err="1"/>
              <a:t>guilherm@dcs.ufla.br</a:t>
            </a:r>
            <a:r>
              <a:rPr lang="en-US" sz="2400" b="1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/>
          <p:cNvSpPr txBox="1">
            <a:spLocks/>
          </p:cNvSpPr>
          <p:nvPr/>
        </p:nvSpPr>
        <p:spPr>
          <a:xfrm>
            <a:off x="0" y="4149080"/>
            <a:ext cx="9144000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Who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We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Are</a:t>
            </a:r>
          </a:p>
          <a:p>
            <a:pPr lvl="0"/>
            <a:endParaRPr lang="en-US" sz="4800" b="1" dirty="0" smtClean="0">
              <a:solidFill>
                <a:schemeClr val="accent1">
                  <a:lumMod val="7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Where We Came From</a:t>
            </a:r>
            <a:endParaRPr lang="pt-BR" sz="4800" dirty="0"/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-261920" y="-2605682"/>
            <a:ext cx="11776841" cy="2062370"/>
          </a:xfrm>
          <a:prstGeom prst="rect">
            <a:avLst/>
          </a:prstGeom>
        </p:spPr>
        <p:txBody>
          <a:bodyPr vert="horz" lIns="432054" tIns="216027" rIns="432054" bIns="216027" rtlCol="0" anchor="ctr">
            <a:normAutofit fontScale="62500" lnSpcReduction="20000"/>
          </a:bodyPr>
          <a:lstStyle/>
          <a:p>
            <a:pPr marL="0" marR="0" lvl="0" indent="0" algn="ctr" defTabSz="43205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t-BR" sz="20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ítulo 6"/>
          <p:cNvSpPr txBox="1">
            <a:spLocks/>
          </p:cNvSpPr>
          <p:nvPr/>
        </p:nvSpPr>
        <p:spPr>
          <a:xfrm>
            <a:off x="-177697" y="-749895"/>
            <a:ext cx="11122572" cy="2652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smtClean="0"/>
              <a:t> </a:t>
            </a:r>
            <a:endParaRPr lang="pt-BR" sz="5400" dirty="0"/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4224299474"/>
              </p:ext>
            </p:extLst>
          </p:nvPr>
        </p:nvGraphicFramePr>
        <p:xfrm>
          <a:off x="-9648" y="116632"/>
          <a:ext cx="9144000" cy="2758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1248168" cy="111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10" y="2852936"/>
            <a:ext cx="1249534" cy="111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50" y="2852936"/>
            <a:ext cx="1249534" cy="111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://www.lavras24horas.com.br/portal/wp-content/uploads/2010/09/UFLA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22591" y="2852936"/>
            <a:ext cx="2256417" cy="914072"/>
          </a:xfrm>
          <a:prstGeom prst="rect">
            <a:avLst/>
          </a:prstGeom>
          <a:noFill/>
        </p:spPr>
      </p:pic>
      <p:graphicFrame>
        <p:nvGraphicFramePr>
          <p:cNvPr id="26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545147"/>
              </p:ext>
            </p:extLst>
          </p:nvPr>
        </p:nvGraphicFramePr>
        <p:xfrm>
          <a:off x="2244" y="3938675"/>
          <a:ext cx="5361844" cy="288271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417628"/>
                <a:gridCol w="1944216"/>
              </a:tblGrid>
              <a:tr h="362873"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2016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49" marR="91449" marT="45742" marB="45742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pt-B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9" marR="91449" marT="45742" marB="45742">
                    <a:noFill/>
                  </a:tcPr>
                </a:tc>
              </a:tr>
              <a:tr h="418694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0" dirty="0" err="1" smtClean="0">
                          <a:latin typeface="+mn-lt"/>
                        </a:rPr>
                        <a:t>Undergraduate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9" marR="91449" marT="45742" marB="4574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0" dirty="0" smtClean="0">
                          <a:latin typeface="+mn-lt"/>
                        </a:rPr>
                        <a:t>11,607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9" marR="91449" marT="45742" marB="45742">
                    <a:solidFill>
                      <a:schemeClr val="bg1"/>
                    </a:solidFill>
                  </a:tcPr>
                </a:tc>
              </a:tr>
              <a:tr h="418694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err="1" smtClean="0">
                          <a:latin typeface="+mn-lt"/>
                        </a:rPr>
                        <a:t>Graduate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9" marR="91449" marT="45742" marB="4574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2,738</a:t>
                      </a:r>
                      <a:endParaRPr lang="pt-BR" sz="2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1449" marR="91449" marT="45742" marB="45742">
                    <a:solidFill>
                      <a:schemeClr val="bg1"/>
                    </a:solidFill>
                  </a:tcPr>
                </a:tc>
              </a:tr>
              <a:tr h="418694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latin typeface="+mn-lt"/>
                        </a:rPr>
                        <a:t>Total </a:t>
                      </a:r>
                      <a:r>
                        <a:rPr lang="pt-BR" sz="2400" b="1" dirty="0" err="1" smtClean="0">
                          <a:latin typeface="+mn-lt"/>
                        </a:rPr>
                        <a:t>Students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9" marR="91449" marT="45742" marB="4574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14,345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9" marR="91449" marT="45742" marB="45742">
                    <a:solidFill>
                      <a:schemeClr val="bg1"/>
                    </a:solidFill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0" dirty="0" err="1" smtClean="0"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45" marR="91445" marT="45681" marB="4568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0" dirty="0" smtClean="0"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692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45" marR="91445" marT="45681" marB="45681">
                    <a:solidFill>
                      <a:schemeClr val="bg1"/>
                    </a:solidFill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err="1" smtClean="0"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Administrative</a:t>
                      </a:r>
                      <a:r>
                        <a:rPr lang="pt-BR" sz="2400" dirty="0" smtClean="0"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Staff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45" marR="91445" marT="45681" marB="4568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chemeClr val="tx1"/>
                          </a:solidFill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1,212</a:t>
                      </a:r>
                      <a:endParaRPr lang="pt-BR" sz="2400" dirty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45" marR="91445" marT="45681" marB="45681">
                    <a:solidFill>
                      <a:schemeClr val="bg1"/>
                    </a:solidFill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chemeClr val="tx1"/>
                          </a:solidFill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 People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45" marR="91445" marT="45681" marB="4568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chemeClr val="tx1"/>
                          </a:solidFill>
                          <a:latin typeface="+mn-lt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16,249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45" marR="91445" marT="45681" marB="45681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342154" y="3886274"/>
            <a:ext cx="3828311" cy="2971726"/>
            <a:chOff x="5342154" y="3886274"/>
            <a:chExt cx="3828311" cy="29717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42154" y="3886274"/>
              <a:ext cx="3828311" cy="29717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52120" y="5157192"/>
              <a:ext cx="32706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Lavras</a:t>
              </a:r>
            </a:p>
            <a:p>
              <a:r>
                <a:rPr lang="en-US" sz="2800" dirty="0" smtClean="0"/>
                <a:t>~100,000 inhabitants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256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 bwMode="auto">
          <a:xfrm>
            <a:off x="0" y="0"/>
            <a:ext cx="9144000" cy="69437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1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</p:pic>
      <p:pic>
        <p:nvPicPr>
          <p:cNvPr id="31747" name="Imagem 6" descr="logotipo ufl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464" y="44625"/>
            <a:ext cx="173103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8" name="Grupo 5"/>
          <p:cNvGrpSpPr>
            <a:grpSpLocks/>
          </p:cNvGrpSpPr>
          <p:nvPr/>
        </p:nvGrpSpPr>
        <p:grpSpPr bwMode="auto">
          <a:xfrm>
            <a:off x="36513" y="764704"/>
            <a:ext cx="9070019" cy="6093296"/>
            <a:chOff x="164608" y="169338"/>
            <a:chExt cx="9069815" cy="6093682"/>
          </a:xfrm>
        </p:grpSpPr>
        <p:grpSp>
          <p:nvGrpSpPr>
            <p:cNvPr id="31749" name="Grupo 55"/>
            <p:cNvGrpSpPr>
              <a:grpSpLocks/>
            </p:cNvGrpSpPr>
            <p:nvPr/>
          </p:nvGrpSpPr>
          <p:grpSpPr bwMode="auto">
            <a:xfrm>
              <a:off x="164608" y="169338"/>
              <a:ext cx="9059553" cy="6093682"/>
              <a:chOff x="164608" y="169338"/>
              <a:chExt cx="9059553" cy="6093682"/>
            </a:xfrm>
          </p:grpSpPr>
          <p:grpSp>
            <p:nvGrpSpPr>
              <p:cNvPr id="31752" name="Grupo 38"/>
              <p:cNvGrpSpPr>
                <a:grpSpLocks/>
              </p:cNvGrpSpPr>
              <p:nvPr/>
            </p:nvGrpSpPr>
            <p:grpSpPr bwMode="auto">
              <a:xfrm>
                <a:off x="1494903" y="1225013"/>
                <a:ext cx="7237449" cy="2794725"/>
                <a:chOff x="1373424" y="2160986"/>
                <a:chExt cx="6079754" cy="2794463"/>
              </a:xfrm>
            </p:grpSpPr>
            <p:cxnSp>
              <p:nvCxnSpPr>
                <p:cNvPr id="36" name="Conector reto 35"/>
                <p:cNvCxnSpPr/>
                <p:nvPr/>
              </p:nvCxnSpPr>
              <p:spPr>
                <a:xfrm rot="5400000">
                  <a:off x="3922833" y="3336576"/>
                  <a:ext cx="287329" cy="1334"/>
                </a:xfrm>
                <a:prstGeom prst="line">
                  <a:avLst/>
                </a:prstGeom>
                <a:ln w="19050">
                  <a:solidFill>
                    <a:srgbClr val="33CC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36"/>
                <p:cNvCxnSpPr>
                  <a:stCxn id="11" idx="2"/>
                  <a:endCxn id="12" idx="0"/>
                </p:cNvCxnSpPr>
                <p:nvPr/>
              </p:nvCxnSpPr>
              <p:spPr>
                <a:xfrm flipH="1">
                  <a:off x="4032743" y="2160986"/>
                  <a:ext cx="2844" cy="384540"/>
                </a:xfrm>
                <a:prstGeom prst="line">
                  <a:avLst/>
                </a:prstGeom>
                <a:ln w="19050">
                  <a:solidFill>
                    <a:srgbClr val="33CC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/>
                <p:cNvCxnSpPr/>
                <p:nvPr/>
              </p:nvCxnSpPr>
              <p:spPr>
                <a:xfrm flipV="1">
                  <a:off x="1373424" y="3481602"/>
                  <a:ext cx="6079754" cy="19742"/>
                </a:xfrm>
                <a:prstGeom prst="line">
                  <a:avLst/>
                </a:prstGeom>
                <a:ln w="19050">
                  <a:solidFill>
                    <a:srgbClr val="33CC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>
                <a:xfrm rot="5400000">
                  <a:off x="2005720" y="4235540"/>
                  <a:ext cx="1439819" cy="0"/>
                </a:xfrm>
                <a:prstGeom prst="line">
                  <a:avLst/>
                </a:prstGeom>
                <a:ln w="19050">
                  <a:solidFill>
                    <a:srgbClr val="33CC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>
                <a:xfrm rot="5400000">
                  <a:off x="6041984" y="3681519"/>
                  <a:ext cx="360351" cy="0"/>
                </a:xfrm>
                <a:prstGeom prst="line">
                  <a:avLst/>
                </a:prstGeom>
                <a:ln w="19050">
                  <a:solidFill>
                    <a:srgbClr val="33CC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/>
                <p:cNvCxnSpPr/>
                <p:nvPr/>
              </p:nvCxnSpPr>
              <p:spPr>
                <a:xfrm rot="5400000">
                  <a:off x="1197248" y="3692632"/>
                  <a:ext cx="360352" cy="0"/>
                </a:xfrm>
                <a:prstGeom prst="line">
                  <a:avLst/>
                </a:prstGeom>
                <a:ln w="19050">
                  <a:solidFill>
                    <a:srgbClr val="33CC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CaixaDeTexto 10"/>
              <p:cNvSpPr txBox="1"/>
              <p:nvPr/>
            </p:nvSpPr>
            <p:spPr>
              <a:xfrm>
                <a:off x="1387699" y="169338"/>
                <a:ext cx="6552582" cy="1055675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800" b="1" dirty="0" smtClean="0">
                    <a:solidFill>
                      <a:schemeClr val="tx1"/>
                    </a:solidFill>
                  </a:rPr>
                  <a:t>Office of Environment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800" dirty="0" smtClean="0">
                    <a:solidFill>
                      <a:schemeClr val="tx1"/>
                    </a:solidFill>
                  </a:rPr>
                  <a:t>(</a:t>
                </a:r>
                <a:r>
                  <a:rPr lang="en-AU" sz="2800" i="1" dirty="0" smtClean="0">
                    <a:solidFill>
                      <a:schemeClr val="tx1"/>
                    </a:solidFill>
                  </a:rPr>
                  <a:t>created in 2009)</a:t>
                </a:r>
                <a:endParaRPr lang="en-AU" sz="28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3043846" y="1609589"/>
                <a:ext cx="3233517" cy="647741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b="1" dirty="0" smtClean="0">
                    <a:solidFill>
                      <a:schemeClr val="bg1"/>
                    </a:solidFill>
                  </a:rPr>
                  <a:t>Coordinating Bodies</a:t>
                </a:r>
                <a:endParaRPr lang="en-AU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1747733" y="4026091"/>
                <a:ext cx="2064870" cy="719183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b="1" dirty="0" smtClean="0">
                    <a:solidFill>
                      <a:schemeClr val="tx1"/>
                    </a:solidFill>
                  </a:rPr>
                  <a:t>Natural Resources</a:t>
                </a:r>
                <a:endParaRPr lang="en-AU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3547892" y="2924297"/>
                <a:ext cx="1764864" cy="719183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b="1" dirty="0" smtClean="0">
                    <a:solidFill>
                      <a:schemeClr val="tx1"/>
                    </a:solidFill>
                  </a:rPr>
                  <a:t>Waste</a:t>
                </a:r>
                <a:endParaRPr lang="en-AU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4844007" y="4046576"/>
                <a:ext cx="2304205" cy="919459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b="1" dirty="0" smtClean="0">
                    <a:solidFill>
                      <a:schemeClr val="tx1"/>
                    </a:solidFill>
                  </a:rPr>
                  <a:t>Energy Management</a:t>
                </a:r>
                <a:endParaRPr lang="en-AU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6068115" y="2924297"/>
                <a:ext cx="2448217" cy="719183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b="1" dirty="0" smtClean="0">
                    <a:solidFill>
                      <a:schemeClr val="tx1"/>
                    </a:solidFill>
                  </a:rPr>
                  <a:t>Endemic Disease Prevention</a:t>
                </a:r>
                <a:endParaRPr lang="en-AU" sz="24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Conector reto 16"/>
              <p:cNvCxnSpPr/>
              <p:nvPr/>
            </p:nvCxnSpPr>
            <p:spPr>
              <a:xfrm rot="5400000">
                <a:off x="4413441" y="2744104"/>
                <a:ext cx="360386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 bwMode="auto">
              <a:xfrm rot="5400000">
                <a:off x="5197603" y="3269600"/>
                <a:ext cx="1439953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/>
              <p:cNvCxnSpPr/>
              <p:nvPr/>
            </p:nvCxnSpPr>
            <p:spPr bwMode="auto">
              <a:xfrm rot="5400000">
                <a:off x="8012376" y="3265729"/>
                <a:ext cx="1439953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ixaDeTexto 19"/>
              <p:cNvSpPr txBox="1"/>
              <p:nvPr/>
            </p:nvSpPr>
            <p:spPr>
              <a:xfrm>
                <a:off x="7458924" y="4026091"/>
                <a:ext cx="1765237" cy="900169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b="1" dirty="0" smtClean="0">
                    <a:solidFill>
                      <a:schemeClr val="tx1"/>
                    </a:solidFill>
                  </a:rPr>
                  <a:t>Fire Prevention</a:t>
                </a:r>
                <a:endParaRPr lang="en-AU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164608" y="5145349"/>
                <a:ext cx="1511117" cy="900170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rIns="3600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dirty="0" smtClean="0">
                    <a:solidFill>
                      <a:schemeClr val="tx1"/>
                    </a:solidFill>
                  </a:rPr>
                  <a:t>Sewage Treatment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1760132" y="5158050"/>
                <a:ext cx="1499733" cy="900170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rIns="3600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dirty="0" smtClean="0">
                    <a:solidFill>
                      <a:schemeClr val="tx1"/>
                    </a:solidFill>
                  </a:rPr>
                  <a:t>Water Treatment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sz="2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3" name="Conector reto 22"/>
              <p:cNvCxnSpPr/>
              <p:nvPr/>
            </p:nvCxnSpPr>
            <p:spPr bwMode="auto">
              <a:xfrm>
                <a:off x="1501253" y="3649830"/>
                <a:ext cx="12700" cy="1230391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/>
              <p:cNvCxnSpPr/>
              <p:nvPr/>
            </p:nvCxnSpPr>
            <p:spPr bwMode="auto">
              <a:xfrm>
                <a:off x="775781" y="4878632"/>
                <a:ext cx="1368395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/>
              <p:cNvCxnSpPr/>
              <p:nvPr/>
            </p:nvCxnSpPr>
            <p:spPr bwMode="auto">
              <a:xfrm rot="5400000">
                <a:off x="663855" y="5009610"/>
                <a:ext cx="252428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/>
              <p:cNvCxnSpPr/>
              <p:nvPr/>
            </p:nvCxnSpPr>
            <p:spPr bwMode="auto">
              <a:xfrm rot="5400000">
                <a:off x="2006849" y="5023899"/>
                <a:ext cx="252429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CaixaDeTexto 26"/>
              <p:cNvSpPr txBox="1"/>
              <p:nvPr/>
            </p:nvSpPr>
            <p:spPr>
              <a:xfrm>
                <a:off x="3311111" y="5362851"/>
                <a:ext cx="1460889" cy="900169"/>
              </a:xfrm>
              <a:prstGeom prst="roundRect">
                <a:avLst>
                  <a:gd name="adj" fmla="val 16667"/>
                </a:avLst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rIns="3600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smtClean="0">
                    <a:solidFill>
                      <a:schemeClr val="tx1"/>
                    </a:solidFill>
                  </a:rPr>
                  <a:t>Chemical Residues</a:t>
                </a:r>
                <a:endParaRPr lang="en-AU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4855318" y="5361263"/>
                <a:ext cx="1369138" cy="900170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rIns="3600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dirty="0" smtClean="0">
                    <a:solidFill>
                      <a:schemeClr val="tx1"/>
                    </a:solidFill>
                  </a:rPr>
                  <a:t>Biological Residues</a:t>
                </a:r>
                <a:endParaRPr lang="en-AU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6296089" y="5351737"/>
                <a:ext cx="1500179" cy="900170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36000" rIns="3600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dirty="0" smtClean="0">
                    <a:solidFill>
                      <a:schemeClr val="tx1"/>
                    </a:solidFill>
                  </a:rPr>
                  <a:t>Recycling Office</a:t>
                </a:r>
                <a:endParaRPr lang="en-AU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307604" y="2936998"/>
                <a:ext cx="1909595" cy="719183"/>
              </a:xfrm>
              <a:prstGeom prst="roundRect">
                <a:avLst/>
              </a:prstGeom>
              <a:solidFill>
                <a:srgbClr val="33CC33"/>
              </a:solidFill>
              <a:ln>
                <a:solidFill>
                  <a:srgbClr val="33CC33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AU" sz="2400" b="1" dirty="0" smtClean="0">
                    <a:solidFill>
                      <a:schemeClr val="tx1"/>
                    </a:solidFill>
                  </a:rPr>
                  <a:t>Sanitation</a:t>
                </a:r>
                <a:endParaRPr lang="en-AU" sz="24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Conector reto 30"/>
              <p:cNvCxnSpPr/>
              <p:nvPr/>
            </p:nvCxnSpPr>
            <p:spPr bwMode="auto">
              <a:xfrm rot="5400000">
                <a:off x="3691992" y="4345918"/>
                <a:ext cx="1439953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 bwMode="auto">
              <a:xfrm>
                <a:off x="3872925" y="5085020"/>
                <a:ext cx="2736789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 bwMode="auto">
              <a:xfrm rot="5400000">
                <a:off x="3760998" y="5222348"/>
                <a:ext cx="252428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 bwMode="auto">
              <a:xfrm rot="5400000">
                <a:off x="5365849" y="5192406"/>
                <a:ext cx="252428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 bwMode="auto">
              <a:xfrm rot="5400000">
                <a:off x="6485086" y="5211235"/>
                <a:ext cx="252429" cy="0"/>
              </a:xfrm>
              <a:prstGeom prst="line">
                <a:avLst/>
              </a:prstGeom>
              <a:ln w="1905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Conector reto 7"/>
            <p:cNvCxnSpPr/>
            <p:nvPr/>
          </p:nvCxnSpPr>
          <p:spPr bwMode="auto">
            <a:xfrm rot="5400000">
              <a:off x="8470211" y="5040569"/>
              <a:ext cx="250841" cy="0"/>
            </a:xfrm>
            <a:prstGeom prst="line">
              <a:avLst/>
            </a:prstGeom>
            <a:ln w="19050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7915621" y="5197741"/>
              <a:ext cx="1318802" cy="900169"/>
            </a:xfrm>
            <a:prstGeom prst="roundRect">
              <a:avLst/>
            </a:prstGeom>
            <a:solidFill>
              <a:srgbClr val="33CC33"/>
            </a:solidFill>
            <a:ln>
              <a:solidFill>
                <a:srgbClr val="33CC3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rIns="3600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2400" dirty="0" smtClean="0">
                  <a:solidFill>
                    <a:schemeClr val="tx1"/>
                  </a:solidFill>
                </a:rPr>
                <a:t>Fire Brigade</a:t>
              </a:r>
              <a:endParaRPr lang="en-AU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33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tângulo 12"/>
          <p:cNvSpPr>
            <a:spLocks noChangeArrowheads="1"/>
          </p:cNvSpPr>
          <p:nvPr/>
        </p:nvSpPr>
        <p:spPr bwMode="auto">
          <a:xfrm>
            <a:off x="890339" y="189480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pt-BR" sz="240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54277" name="Retângulo 13"/>
          <p:cNvSpPr>
            <a:spLocks noChangeArrowheads="1"/>
          </p:cNvSpPr>
          <p:nvPr/>
        </p:nvSpPr>
        <p:spPr bwMode="auto">
          <a:xfrm>
            <a:off x="890339" y="264251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pt-BR" sz="240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54280" name="Imagem 13" descr="DSC0393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2014538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Imagem 11" descr="DSC039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52736"/>
            <a:ext cx="163195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Imagem 7" descr="DSC0384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4"/>
            <a:ext cx="3471862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99592" y="44624"/>
            <a:ext cx="5521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 err="1" smtClean="0">
                <a:solidFill>
                  <a:srgbClr val="4F81BD"/>
                </a:solidFill>
              </a:rPr>
              <a:t>Fire-</a:t>
            </a:r>
            <a:r>
              <a:rPr lang="pt-BR" sz="4400" b="1" dirty="0" err="1" smtClean="0">
                <a:solidFill>
                  <a:srgbClr val="4F81BD"/>
                </a:solidFill>
              </a:rPr>
              <a:t>prevention</a:t>
            </a:r>
            <a:endParaRPr lang="pt-BR" sz="4400" b="1" dirty="0">
              <a:solidFill>
                <a:srgbClr val="4F81BD"/>
              </a:solidFill>
            </a:endParaRPr>
          </a:p>
        </p:txBody>
      </p:sp>
      <p:pic>
        <p:nvPicPr>
          <p:cNvPr id="11" name="Picture 2" descr="http://www.ufla.br/ascom/wp-content/gallery/brigada-de-incendio-em-carrancas/IMG_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1827" y="1052736"/>
            <a:ext cx="4055773" cy="3041830"/>
          </a:xfrm>
          <a:prstGeom prst="rect">
            <a:avLst/>
          </a:prstGeom>
          <a:noFill/>
        </p:spPr>
      </p:pic>
      <p:pic>
        <p:nvPicPr>
          <p:cNvPr id="12" name="Picture 4" descr="IMG_0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258394"/>
            <a:ext cx="3024336" cy="2259144"/>
          </a:xfrm>
          <a:prstGeom prst="rect">
            <a:avLst/>
          </a:prstGeom>
          <a:noFill/>
        </p:spPr>
      </p:pic>
      <p:pic>
        <p:nvPicPr>
          <p:cNvPr id="13" name="Imagem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9301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97" y="3127937"/>
            <a:ext cx="4146112" cy="338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5" descr="IMG_048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3706"/>
            <a:ext cx="3816424" cy="25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2407"/>
            <a:ext cx="4444412" cy="36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2008" y="153214"/>
            <a:ext cx="4427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 err="1">
                <a:solidFill>
                  <a:srgbClr val="4F81BD"/>
                </a:solidFill>
              </a:rPr>
              <a:t>Chemical</a:t>
            </a:r>
            <a:r>
              <a:rPr lang="pt-BR" sz="4400" b="1" dirty="0">
                <a:solidFill>
                  <a:srgbClr val="4F81BD"/>
                </a:solidFill>
              </a:rPr>
              <a:t> </a:t>
            </a:r>
            <a:r>
              <a:rPr lang="pt-BR" sz="4400" b="1" dirty="0" err="1">
                <a:solidFill>
                  <a:srgbClr val="4F81BD"/>
                </a:solidFill>
              </a:rPr>
              <a:t>Waste</a:t>
            </a:r>
            <a:r>
              <a:rPr lang="pt-BR" sz="4400" b="1" dirty="0">
                <a:solidFill>
                  <a:srgbClr val="4F81BD"/>
                </a:solidFill>
              </a:rPr>
              <a:t> Management </a:t>
            </a:r>
            <a:r>
              <a:rPr lang="pt-BR" sz="4400" b="1" dirty="0" err="1">
                <a:solidFill>
                  <a:srgbClr val="4F81BD"/>
                </a:solidFill>
              </a:rPr>
              <a:t>Laboratory</a:t>
            </a:r>
            <a:r>
              <a:rPr lang="pt-BR" sz="4400" b="1" dirty="0">
                <a:solidFill>
                  <a:srgbClr val="4F81BD"/>
                </a:solidFill>
              </a:rPr>
              <a:t> </a:t>
            </a:r>
            <a:endParaRPr lang="pt-BR" sz="4400" b="1" dirty="0">
              <a:solidFill>
                <a:srgbClr val="4F81BD"/>
              </a:solidFill>
            </a:endParaRPr>
          </a:p>
        </p:txBody>
      </p:sp>
      <p:pic>
        <p:nvPicPr>
          <p:cNvPr id="7" name="Image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4339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Zuy\Projetos\Residuos\LGRQ\Ozonólise\DSC023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4937125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" descr="V8046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240030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L:\V8062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61048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7" descr="IMG_044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" y="3963690"/>
            <a:ext cx="35179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26" y="4005064"/>
            <a:ext cx="173196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969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649605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3528" y="188640"/>
            <a:ext cx="4176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 err="1" smtClean="0">
                <a:solidFill>
                  <a:srgbClr val="4F81BD"/>
                </a:solidFill>
              </a:rPr>
              <a:t>Waste</a:t>
            </a:r>
            <a:r>
              <a:rPr lang="pt-BR" sz="4400" b="1" dirty="0" smtClean="0">
                <a:solidFill>
                  <a:srgbClr val="4F81BD"/>
                </a:solidFill>
              </a:rPr>
              <a:t> </a:t>
            </a:r>
            <a:r>
              <a:rPr lang="pt-BR" sz="4400" b="1" dirty="0" err="1" smtClean="0">
                <a:solidFill>
                  <a:srgbClr val="4F81BD"/>
                </a:solidFill>
              </a:rPr>
              <a:t>recycling</a:t>
            </a:r>
            <a:endParaRPr lang="pt-BR" sz="4400" b="1" dirty="0">
              <a:solidFill>
                <a:srgbClr val="4F81BD"/>
              </a:solidFill>
            </a:endParaRPr>
          </a:p>
        </p:txBody>
      </p:sp>
      <p:pic>
        <p:nvPicPr>
          <p:cNvPr id="4" name="Picture 2" descr="Z:\FOTOS\RELATORIO\Pasta RELATORIO\acamar.jpg"/>
          <p:cNvPicPr>
            <a:picLocks noChangeAspect="1" noChangeArrowheads="1"/>
          </p:cNvPicPr>
          <p:nvPr/>
        </p:nvPicPr>
        <p:blipFill>
          <a:blip r:embed="rId3" cstate="print"/>
          <a:srcRect l="6756" r="10556" b="21112"/>
          <a:stretch>
            <a:fillRect/>
          </a:stretch>
        </p:blipFill>
        <p:spPr bwMode="auto">
          <a:xfrm>
            <a:off x="144070" y="2636912"/>
            <a:ext cx="4427930" cy="3168352"/>
          </a:xfrm>
          <a:prstGeom prst="rect">
            <a:avLst/>
          </a:prstGeom>
          <a:noFill/>
        </p:spPr>
      </p:pic>
      <p:pic>
        <p:nvPicPr>
          <p:cNvPr id="5" name="Image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86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marketingnasies.com.br/wp-content/uploads/2011/06/Uf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12468" cy="2808312"/>
          </a:xfrm>
          <a:prstGeom prst="rect">
            <a:avLst/>
          </a:prstGeom>
          <a:noFill/>
        </p:spPr>
      </p:pic>
      <p:pic>
        <p:nvPicPr>
          <p:cNvPr id="26627" name="Picture 3" descr="Z:\FOTOS\RELATORIO\Pasta RELATORIO\DSC03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4248472" cy="2840139"/>
          </a:xfrm>
          <a:prstGeom prst="rect">
            <a:avLst/>
          </a:prstGeom>
          <a:noFill/>
        </p:spPr>
      </p:pic>
      <p:pic>
        <p:nvPicPr>
          <p:cNvPr id="26628" name="Picture 4" descr="Z:\FOTOS\RELATORIO\Pasta RELATORIO\DSC04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195133" cy="2808312"/>
          </a:xfrm>
          <a:prstGeom prst="rect">
            <a:avLst/>
          </a:prstGeom>
          <a:noFill/>
        </p:spPr>
      </p:pic>
      <p:pic>
        <p:nvPicPr>
          <p:cNvPr id="26629" name="Picture 5" descr="Z:\FOTOS\CAMBRIDGE\2015\IMG_0204.JPG"/>
          <p:cNvPicPr>
            <a:picLocks noChangeAspect="1" noChangeArrowheads="1"/>
          </p:cNvPicPr>
          <p:nvPr/>
        </p:nvPicPr>
        <p:blipFill>
          <a:blip r:embed="rId5" cstate="print"/>
          <a:srcRect l="9919" t="9919"/>
          <a:stretch>
            <a:fillRect/>
          </a:stretch>
        </p:blipFill>
        <p:spPr bwMode="auto">
          <a:xfrm>
            <a:off x="4716016" y="3428999"/>
            <a:ext cx="4211960" cy="2807973"/>
          </a:xfrm>
          <a:prstGeom prst="rect">
            <a:avLst/>
          </a:prstGeom>
          <a:noFill/>
        </p:spPr>
      </p:pic>
      <p:pic>
        <p:nvPicPr>
          <p:cNvPr id="6" name="Imagem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6515100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640</Words>
  <Application>Microsoft Macintosh PowerPoint</Application>
  <PresentationFormat>On-screen Show (4:3)</PresentationFormat>
  <Paragraphs>119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Tema do Office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94,500 trees  (53 native species) 2009 to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Recepção de Novos Servidores</dc:title>
  <dc:creator>Helder Tobias</dc:creator>
  <cp:lastModifiedBy>Luiz Roberto Guilherme</cp:lastModifiedBy>
  <cp:revision>185</cp:revision>
  <dcterms:created xsi:type="dcterms:W3CDTF">2014-03-10T20:01:25Z</dcterms:created>
  <dcterms:modified xsi:type="dcterms:W3CDTF">2016-04-21T00:28:11Z</dcterms:modified>
</cp:coreProperties>
</file>