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91" r:id="rId2"/>
    <p:sldId id="256" r:id="rId3"/>
    <p:sldId id="257" r:id="rId4"/>
    <p:sldId id="258" r:id="rId5"/>
    <p:sldId id="263" r:id="rId6"/>
    <p:sldId id="264" r:id="rId7"/>
    <p:sldId id="265" r:id="rId8"/>
    <p:sldId id="270" r:id="rId9"/>
    <p:sldId id="271" r:id="rId10"/>
    <p:sldId id="272" r:id="rId11"/>
    <p:sldId id="287" r:id="rId12"/>
    <p:sldId id="288" r:id="rId13"/>
    <p:sldId id="289" r:id="rId14"/>
    <p:sldId id="274" r:id="rId15"/>
    <p:sldId id="286" r:id="rId16"/>
    <p:sldId id="280" r:id="rId17"/>
    <p:sldId id="290" r:id="rId18"/>
  </p:sldIdLst>
  <p:sldSz cx="12192000" cy="6858000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8000"/>
    <a:srgbClr val="99FF33"/>
    <a:srgbClr val="006600"/>
    <a:srgbClr val="FF66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13" autoAdjust="0"/>
    <p:restoredTop sz="94628" autoAdjust="0"/>
  </p:normalViewPr>
  <p:slideViewPr>
    <p:cSldViewPr snapToGrid="0">
      <p:cViewPr varScale="1">
        <p:scale>
          <a:sx n="113" d="100"/>
          <a:sy n="113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2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9178F-CD93-400B-AC55-49559EDBBBB0}" type="datetimeFigureOut">
              <a:rPr lang="th-TH" smtClean="0"/>
              <a:t>19/04/59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60D42-5F5F-441D-90B4-43A7A754B08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39962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DAD-48C7-410E-B207-4663125EBCFD}" type="datetimeFigureOut">
              <a:rPr lang="th-TH" smtClean="0"/>
              <a:t>19/04/59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FF0E-3C01-474A-A087-664891FCBB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539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DAD-48C7-410E-B207-4663125EBCFD}" type="datetimeFigureOut">
              <a:rPr lang="th-TH" smtClean="0"/>
              <a:t>19/04/59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FF0E-3C01-474A-A087-664891FCBB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0765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DAD-48C7-410E-B207-4663125EBCFD}" type="datetimeFigureOut">
              <a:rPr lang="th-TH" smtClean="0"/>
              <a:t>19/04/59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FF0E-3C01-474A-A087-664891FCBB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1122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DAD-48C7-410E-B207-4663125EBCFD}" type="datetimeFigureOut">
              <a:rPr lang="th-TH" smtClean="0"/>
              <a:t>19/04/59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FF0E-3C01-474A-A087-664891FCBB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934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DAD-48C7-410E-B207-4663125EBCFD}" type="datetimeFigureOut">
              <a:rPr lang="th-TH" smtClean="0"/>
              <a:t>19/04/59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FF0E-3C01-474A-A087-664891FCBB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469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DAD-48C7-410E-B207-4663125EBCFD}" type="datetimeFigureOut">
              <a:rPr lang="th-TH" smtClean="0"/>
              <a:t>19/04/59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FF0E-3C01-474A-A087-664891FCBB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7139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DAD-48C7-410E-B207-4663125EBCFD}" type="datetimeFigureOut">
              <a:rPr lang="th-TH" smtClean="0"/>
              <a:t>19/04/59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FF0E-3C01-474A-A087-664891FCBB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769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DAD-48C7-410E-B207-4663125EBCFD}" type="datetimeFigureOut">
              <a:rPr lang="th-TH" smtClean="0"/>
              <a:t>19/04/59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FF0E-3C01-474A-A087-664891FCBB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96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DAD-48C7-410E-B207-4663125EBCFD}" type="datetimeFigureOut">
              <a:rPr lang="th-TH" smtClean="0"/>
              <a:t>19/04/59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FF0E-3C01-474A-A087-664891FCBB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87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DAD-48C7-410E-B207-4663125EBCFD}" type="datetimeFigureOut">
              <a:rPr lang="th-TH" smtClean="0"/>
              <a:t>19/04/59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FF0E-3C01-474A-A087-664891FCBB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4351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48DAD-48C7-410E-B207-4663125EBCFD}" type="datetimeFigureOut">
              <a:rPr lang="th-TH" smtClean="0"/>
              <a:t>19/04/59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5FF0E-3C01-474A-A087-664891FCBB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0921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48DAD-48C7-410E-B207-4663125EBCFD}" type="datetimeFigureOut">
              <a:rPr lang="th-TH" smtClean="0"/>
              <a:t>19/04/59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5FF0E-3C01-474A-A087-664891FCBB6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95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2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1727200" y="726123"/>
            <a:ext cx="8737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International Workshop on UI </a:t>
            </a:r>
            <a:r>
              <a:rPr 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GreenMetric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Waste and Transportation Management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h-TH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9817" y="2753322"/>
            <a:ext cx="2755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April 21, 2016</a:t>
            </a:r>
          </a:p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Margo Hotel</a:t>
            </a:r>
          </a:p>
          <a:p>
            <a:pPr algn="ctr"/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Depok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Indonesia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57745" y="4489002"/>
            <a:ext cx="9476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Asst. Prof.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Chanan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Phonprapai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Assistant to the Rector for Administration (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Rangsit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Centre)</a:t>
            </a:r>
          </a:p>
          <a:p>
            <a:pPr algn="ctr"/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Thammasat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</a:p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Thailand</a:t>
            </a:r>
          </a:p>
        </p:txBody>
      </p:sp>
    </p:spTree>
    <p:extLst>
      <p:ext uri="{BB962C8B-B14F-4D97-AF65-F5344CB8AC3E}">
        <p14:creationId xmlns:p14="http://schemas.microsoft.com/office/powerpoint/2010/main" val="62697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922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Waste Management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65" y="919225"/>
            <a:ext cx="4191027" cy="59387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35611" y="1097852"/>
            <a:ext cx="722458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/>
              <a:t>University staffs, students, and organizations in university can be the member of </a:t>
            </a:r>
            <a:r>
              <a:rPr lang="en-US" sz="1800" i="1" dirty="0">
                <a:solidFill>
                  <a:srgbClr val="0070C0"/>
                </a:solidFill>
              </a:rPr>
              <a:t>Recycle Waste Bank</a:t>
            </a:r>
            <a:r>
              <a:rPr lang="en-US" sz="1800" dirty="0"/>
              <a:t>. There are 35 categories of garbage that can be deposited to the </a:t>
            </a:r>
            <a:r>
              <a:rPr lang="en-US" sz="1800" i="1" dirty="0">
                <a:solidFill>
                  <a:srgbClr val="0070C0"/>
                </a:solidFill>
              </a:rPr>
              <a:t>Recycle Waste Bank </a:t>
            </a:r>
            <a:r>
              <a:rPr lang="en-US" sz="1800" dirty="0" smtClean="0"/>
              <a:t>in return for money. </a:t>
            </a:r>
            <a:r>
              <a:rPr lang="en-US" sz="1800" dirty="0"/>
              <a:t>The price per unit weight of each category will be </a:t>
            </a:r>
            <a:r>
              <a:rPr lang="en-US" sz="1800" dirty="0" smtClean="0"/>
              <a:t>revised every month depending </a:t>
            </a:r>
            <a:r>
              <a:rPr lang="en-US" sz="1800" dirty="0"/>
              <a:t>on the market </a:t>
            </a:r>
            <a:r>
              <a:rPr lang="en-US" sz="1800" dirty="0" smtClean="0"/>
              <a:t>price. </a:t>
            </a:r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2000" i="1" dirty="0"/>
          </a:p>
          <a:p>
            <a:endParaRPr lang="en-US" sz="2000" i="1" dirty="0" smtClean="0"/>
          </a:p>
          <a:p>
            <a:endParaRPr lang="en-US" sz="1800" i="1" dirty="0" smtClean="0">
              <a:solidFill>
                <a:srgbClr val="92D050"/>
              </a:solidFill>
            </a:endParaRPr>
          </a:p>
          <a:p>
            <a:r>
              <a:rPr lang="en-US" sz="1800" i="1" dirty="0" smtClean="0">
                <a:solidFill>
                  <a:srgbClr val="0070C0"/>
                </a:solidFill>
              </a:rPr>
              <a:t>Recycle </a:t>
            </a:r>
            <a:r>
              <a:rPr lang="en-US" sz="1800" i="1" dirty="0">
                <a:solidFill>
                  <a:srgbClr val="0070C0"/>
                </a:solidFill>
              </a:rPr>
              <a:t>Waste </a:t>
            </a:r>
            <a:r>
              <a:rPr lang="en-US" sz="1800" i="1" dirty="0" smtClean="0">
                <a:solidFill>
                  <a:srgbClr val="0070C0"/>
                </a:solidFill>
              </a:rPr>
              <a:t>Bank </a:t>
            </a:r>
            <a:r>
              <a:rPr lang="en-US" sz="1800" dirty="0" smtClean="0"/>
              <a:t>operates five days a week.</a:t>
            </a:r>
          </a:p>
          <a:p>
            <a:r>
              <a:rPr lang="en-US" sz="1800" dirty="0" smtClean="0"/>
              <a:t>For two days a week, members can come to the </a:t>
            </a:r>
          </a:p>
          <a:p>
            <a:r>
              <a:rPr lang="en-US" sz="1800" dirty="0" smtClean="0"/>
              <a:t>bank to turn in garbage in exchange for money. The other three days the bank staffs go to collect garbage from large recycle waste producers.</a:t>
            </a:r>
            <a:endParaRPr lang="en-US" sz="20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399" y="2770000"/>
            <a:ext cx="3775930" cy="2127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249" y="2753068"/>
            <a:ext cx="1978181" cy="289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2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91922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Waste Management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1467"/>
            <a:ext cx="5994400" cy="5588000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More </a:t>
            </a:r>
            <a:r>
              <a:rPr lang="en-US" sz="1800" dirty="0"/>
              <a:t>recently, we have established </a:t>
            </a:r>
            <a:r>
              <a:rPr lang="en-US" sz="1800" i="1" dirty="0">
                <a:solidFill>
                  <a:srgbClr val="0070C0"/>
                </a:solidFill>
              </a:rPr>
              <a:t>Zero Baht Shop </a:t>
            </a:r>
            <a:r>
              <a:rPr lang="en-US" sz="1800" dirty="0"/>
              <a:t>where recycle items can be exchanged for certain consumer products</a:t>
            </a:r>
            <a:r>
              <a:rPr lang="en-US" sz="1800" dirty="0" smtClean="0"/>
              <a:t>. </a:t>
            </a:r>
            <a:endParaRPr lang="en-US" sz="1800" dirty="0"/>
          </a:p>
          <a:p>
            <a:pPr algn="just"/>
            <a:r>
              <a:rPr lang="en-US" sz="1800" dirty="0" smtClean="0"/>
              <a:t>The setting up of the </a:t>
            </a:r>
            <a:r>
              <a:rPr lang="en-US" sz="1800" i="1" dirty="0">
                <a:solidFill>
                  <a:srgbClr val="0070C0"/>
                </a:solidFill>
              </a:rPr>
              <a:t>Recycle Waste Bank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/>
              <a:t>and </a:t>
            </a:r>
            <a:r>
              <a:rPr lang="en-US" sz="1800" i="1" dirty="0">
                <a:solidFill>
                  <a:srgbClr val="0070C0"/>
                </a:solidFill>
              </a:rPr>
              <a:t>Zero Baht Shop</a:t>
            </a:r>
            <a:r>
              <a:rPr lang="en-US" sz="1800" dirty="0" smtClean="0">
                <a:solidFill>
                  <a:srgbClr val="00B050"/>
                </a:solidFill>
              </a:rPr>
              <a:t> </a:t>
            </a:r>
            <a:r>
              <a:rPr lang="en-US" sz="1800" dirty="0" smtClean="0"/>
              <a:t>are supported by TIPMSE* </a:t>
            </a:r>
          </a:p>
          <a:p>
            <a:pPr algn="just"/>
            <a:endParaRPr lang="en-US" sz="1900" dirty="0" smtClean="0"/>
          </a:p>
          <a:p>
            <a:pPr algn="just"/>
            <a:endParaRPr lang="en-US" sz="1900" dirty="0"/>
          </a:p>
          <a:p>
            <a:pPr algn="just"/>
            <a:r>
              <a:rPr lang="en-US" sz="1900" dirty="0" smtClean="0"/>
              <a:t>At the same time, we campaign for </a:t>
            </a:r>
            <a:r>
              <a:rPr lang="en-US" sz="1900" i="1" dirty="0" smtClean="0">
                <a:solidFill>
                  <a:srgbClr val="0070C0"/>
                </a:solidFill>
              </a:rPr>
              <a:t>reducing the use of plastic bags</a:t>
            </a:r>
            <a:r>
              <a:rPr lang="en-US" sz="1900" dirty="0" smtClean="0">
                <a:solidFill>
                  <a:srgbClr val="0070C0"/>
                </a:solidFill>
              </a:rPr>
              <a:t> </a:t>
            </a:r>
            <a:r>
              <a:rPr lang="en-US" sz="1900" dirty="0" smtClean="0"/>
              <a:t>in 7-11 Shops in the campus. The campaign has been successful.      </a:t>
            </a:r>
            <a:endParaRPr lang="en-US" sz="1900" dirty="0"/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endParaRPr lang="en-US" sz="1800" dirty="0" smtClean="0"/>
          </a:p>
          <a:p>
            <a:pPr algn="just"/>
            <a:endParaRPr lang="en-US" sz="1800" dirty="0"/>
          </a:p>
          <a:p>
            <a:pPr algn="just"/>
            <a:endParaRPr lang="en-US" sz="1800" dirty="0"/>
          </a:p>
          <a:p>
            <a:pPr marL="0" indent="0" algn="just">
              <a:buNone/>
            </a:pPr>
            <a:r>
              <a:rPr lang="en-US" sz="1800" dirty="0" smtClean="0"/>
              <a:t>* TIPMSE : </a:t>
            </a:r>
            <a:r>
              <a:rPr lang="en-US" sz="1400" dirty="0" smtClean="0"/>
              <a:t>Thailand Institute of Packaging and Recycle Management for Sustainable Environment, Federation of Thai Industries </a:t>
            </a:r>
            <a:endParaRPr lang="th-TH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33" y="1151468"/>
            <a:ext cx="2760134" cy="18372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275222" y="1151466"/>
            <a:ext cx="2722053" cy="18118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66" y="3263303"/>
            <a:ext cx="5074540" cy="338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9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922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Waste Management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" name="Content Placeholder 4" descr="D:\TU Admin Chanan\Rangsit Centre\TU Sustainability\Green Univ Ranking\UI Workshop 21042559\Flow-Chart-TU-waste-managemen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9225"/>
            <a:ext cx="5305167" cy="5938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5785" y="1159704"/>
            <a:ext cx="659027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3</a:t>
            </a:r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. Organic Waste: </a:t>
            </a:r>
            <a:r>
              <a:rPr lang="en-US" sz="18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Organic Waste </a:t>
            </a:r>
            <a:r>
              <a:rPr lang="en-US" sz="1800" dirty="0" smtClean="0">
                <a:latin typeface="Calibri" panose="020F0502020204030204" pitchFamily="34" charset="0"/>
              </a:rPr>
              <a:t>comes from 2 sources, canteen and gardening. </a:t>
            </a:r>
          </a:p>
          <a:p>
            <a:pPr algn="just"/>
            <a:r>
              <a:rPr lang="en-US" sz="18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From Canteen </a:t>
            </a:r>
            <a:r>
              <a:rPr lang="en-US" sz="1800" dirty="0" smtClean="0">
                <a:latin typeface="Calibri" panose="020F0502020204030204" pitchFamily="34" charset="0"/>
              </a:rPr>
              <a:t>: Food waste is taken to the nearby farms for animal feed. </a:t>
            </a:r>
            <a:r>
              <a:rPr lang="en-US" sz="18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Some organic waste </a:t>
            </a:r>
            <a:r>
              <a:rPr lang="en-US" sz="1800" dirty="0" smtClean="0">
                <a:latin typeface="Calibri" panose="020F0502020204030204" pitchFamily="34" charset="0"/>
              </a:rPr>
              <a:t>is used to produce </a:t>
            </a:r>
            <a:r>
              <a:rPr lang="en-US" sz="18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E</a:t>
            </a:r>
            <a:r>
              <a:rPr lang="en-US" sz="1800" i="1" dirty="0" smtClean="0">
                <a:solidFill>
                  <a:srgbClr val="00B050"/>
                </a:solidFill>
              </a:rPr>
              <a:t>nzyme </a:t>
            </a:r>
            <a:r>
              <a:rPr lang="en-US" sz="1800" i="1" dirty="0">
                <a:solidFill>
                  <a:srgbClr val="00B050"/>
                </a:solidFill>
              </a:rPr>
              <a:t>Ionic </a:t>
            </a:r>
            <a:r>
              <a:rPr lang="en-US" sz="1800" i="1" dirty="0" smtClean="0">
                <a:solidFill>
                  <a:srgbClr val="00B050"/>
                </a:solidFill>
              </a:rPr>
              <a:t>Plasma </a:t>
            </a:r>
            <a:r>
              <a:rPr lang="en-US" sz="1800" dirty="0" smtClean="0"/>
              <a:t>production for soil enrichment, and also used in </a:t>
            </a:r>
            <a:r>
              <a:rPr lang="en-US" sz="18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biogas </a:t>
            </a:r>
            <a:r>
              <a:rPr lang="en-US" sz="18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production.</a:t>
            </a:r>
            <a:endParaRPr lang="en-US" sz="1800" dirty="0" smtClean="0">
              <a:latin typeface="Calibri" panose="020F0502020204030204" pitchFamily="34" charset="0"/>
            </a:endParaRPr>
          </a:p>
          <a:p>
            <a:pPr algn="just"/>
            <a:endParaRPr lang="en-US" sz="1800" dirty="0" smtClean="0">
              <a:latin typeface="Calibri" panose="020F0502020204030204" pitchFamily="34" charset="0"/>
            </a:endParaRPr>
          </a:p>
          <a:p>
            <a:pPr algn="just"/>
            <a:endParaRPr lang="en-US" sz="1800" dirty="0" smtClean="0">
              <a:latin typeface="Calibri" panose="020F0502020204030204" pitchFamily="34" charset="0"/>
            </a:endParaRPr>
          </a:p>
          <a:p>
            <a:pPr algn="just"/>
            <a:endParaRPr lang="en-US" sz="1800" dirty="0" smtClean="0">
              <a:latin typeface="Calibri" panose="020F0502020204030204" pitchFamily="34" charset="0"/>
            </a:endParaRPr>
          </a:p>
          <a:p>
            <a:pPr algn="just"/>
            <a:endParaRPr lang="en-US" sz="800" dirty="0">
              <a:latin typeface="Calibri" panose="020F0502020204030204" pitchFamily="34" charset="0"/>
            </a:endParaRPr>
          </a:p>
          <a:p>
            <a:pPr algn="just"/>
            <a:endParaRPr lang="en-US" sz="1800" dirty="0" smtClean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1400" dirty="0" smtClean="0">
                <a:latin typeface="Calibri" panose="020F0502020204030204" pitchFamily="34" charset="0"/>
              </a:rPr>
              <a:t>    </a:t>
            </a:r>
          </a:p>
          <a:p>
            <a:pPr algn="just"/>
            <a:endParaRPr lang="en-US" sz="1400" dirty="0" smtClean="0">
              <a:latin typeface="Calibri" panose="020F0502020204030204" pitchFamily="34" charset="0"/>
            </a:endParaRPr>
          </a:p>
          <a:p>
            <a:pPr algn="just"/>
            <a:r>
              <a:rPr lang="en-US" sz="1400" dirty="0" smtClean="0">
                <a:latin typeface="Calibri" panose="020F0502020204030204" pitchFamily="34" charset="0"/>
              </a:rPr>
              <a:t>                                              (1)                                                                   (2)                      </a:t>
            </a:r>
            <a:endParaRPr lang="en-US" sz="1400" dirty="0">
              <a:latin typeface="Calibri" panose="020F0502020204030204" pitchFamily="34" charset="0"/>
            </a:endParaRPr>
          </a:p>
          <a:p>
            <a:pPr algn="just"/>
            <a:endParaRPr lang="en-US" sz="1400" dirty="0" smtClean="0">
              <a:latin typeface="Calibri" panose="020F0502020204030204" pitchFamily="34" charset="0"/>
            </a:endParaRPr>
          </a:p>
          <a:p>
            <a:pPr algn="just"/>
            <a:r>
              <a:rPr lang="en-US" sz="1800" dirty="0" smtClean="0">
                <a:latin typeface="Calibri" panose="020F0502020204030204" pitchFamily="34" charset="0"/>
              </a:rPr>
              <a:t>          </a:t>
            </a:r>
          </a:p>
          <a:p>
            <a:pPr algn="just"/>
            <a:endParaRPr lang="en-US" sz="1800" dirty="0">
              <a:latin typeface="Calibri" panose="020F0502020204030204" pitchFamily="34" charset="0"/>
            </a:endParaRPr>
          </a:p>
          <a:p>
            <a:pPr algn="just"/>
            <a:endParaRPr lang="en-US" sz="1800" dirty="0" smtClean="0">
              <a:latin typeface="Calibri" panose="020F0502020204030204" pitchFamily="34" charset="0"/>
            </a:endParaRPr>
          </a:p>
          <a:p>
            <a:pPr algn="just"/>
            <a:endParaRPr lang="en-US" sz="1800" dirty="0">
              <a:latin typeface="Calibri" panose="020F0502020204030204" pitchFamily="34" charset="0"/>
            </a:endParaRPr>
          </a:p>
          <a:p>
            <a:pPr algn="just"/>
            <a:r>
              <a:rPr lang="en-US" sz="1800" dirty="0">
                <a:latin typeface="Calibri" panose="020F0502020204030204" pitchFamily="34" charset="0"/>
              </a:rPr>
              <a:t>	 </a:t>
            </a:r>
            <a:r>
              <a:rPr lang="en-US" sz="1800" dirty="0" smtClean="0">
                <a:latin typeface="Calibri" panose="020F0502020204030204" pitchFamily="34" charset="0"/>
              </a:rPr>
              <a:t>                 </a:t>
            </a:r>
            <a:r>
              <a:rPr lang="en-US" sz="1400" dirty="0" smtClean="0">
                <a:latin typeface="Calibri" panose="020F0502020204030204" pitchFamily="34" charset="0"/>
              </a:rPr>
              <a:t>(</a:t>
            </a:r>
            <a:r>
              <a:rPr lang="en-US" sz="1400" dirty="0">
                <a:latin typeface="Calibri" panose="020F0502020204030204" pitchFamily="34" charset="0"/>
              </a:rPr>
              <a:t>3</a:t>
            </a:r>
            <a:r>
              <a:rPr lang="en-US" sz="1400" dirty="0" smtClean="0">
                <a:latin typeface="Calibri" panose="020F0502020204030204" pitchFamily="34" charset="0"/>
              </a:rPr>
              <a:t>)	                       (4</a:t>
            </a:r>
            <a:r>
              <a:rPr lang="en-US" sz="1400" dirty="0">
                <a:latin typeface="Calibri" panose="020F0502020204030204" pitchFamily="34" charset="0"/>
              </a:rPr>
              <a:t>) </a:t>
            </a:r>
            <a:endParaRPr lang="en-US" sz="1400" dirty="0" smtClean="0">
              <a:latin typeface="Calibri" panose="020F0502020204030204" pitchFamily="34" charset="0"/>
            </a:endParaRPr>
          </a:p>
          <a:p>
            <a:pPr algn="just"/>
            <a:endParaRPr lang="en-US" sz="1400" dirty="0" smtClean="0">
              <a:latin typeface="Calibri" panose="020F0502020204030204" pitchFamily="34" charset="0"/>
            </a:endParaRPr>
          </a:p>
          <a:p>
            <a:pPr algn="ctr"/>
            <a:endParaRPr lang="en-US" sz="800" dirty="0" smtClean="0">
              <a:latin typeface="Calibri" panose="020F0502020204030204" pitchFamily="34" charset="0"/>
            </a:endParaRPr>
          </a:p>
          <a:p>
            <a:pPr algn="ctr"/>
            <a:r>
              <a:rPr lang="en-US" sz="1400" dirty="0" smtClean="0">
                <a:latin typeface="Calibri" panose="020F0502020204030204" pitchFamily="34" charset="0"/>
              </a:rPr>
              <a:t>&lt; </a:t>
            </a:r>
            <a:r>
              <a:rPr lang="en-US" sz="1400" dirty="0" smtClean="0">
                <a:latin typeface="Calibri" panose="020F0502020204030204" pitchFamily="34" charset="0"/>
              </a:rPr>
              <a:t>Process </a:t>
            </a:r>
            <a:r>
              <a:rPr lang="en-US" sz="1400" dirty="0">
                <a:latin typeface="Calibri" panose="020F0502020204030204" pitchFamily="34" charset="0"/>
              </a:rPr>
              <a:t>of producing Enzyme Ionic Plasma Liquid </a:t>
            </a:r>
            <a:r>
              <a:rPr lang="en-US" sz="1400" dirty="0" smtClean="0">
                <a:latin typeface="Calibri" panose="020F0502020204030204" pitchFamily="34" charset="0"/>
              </a:rPr>
              <a:t> &gt;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79" y="2781436"/>
            <a:ext cx="2320521" cy="1343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6248" y="2781436"/>
            <a:ext cx="2239129" cy="1343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79" y="4457214"/>
            <a:ext cx="2320521" cy="12081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751" y="4457214"/>
            <a:ext cx="1737626" cy="165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922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Waste Management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" name="Content Placeholder 4" descr="D:\TU Admin Chanan\Rangsit Centre\TU Sustainability\Green Univ Ranking\UI Workshop 21042559\Flow-Chart-TU-waste-managemen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9225"/>
            <a:ext cx="5305167" cy="5938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79621" y="1156187"/>
            <a:ext cx="65902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3. Organic Waste</a:t>
            </a:r>
            <a:r>
              <a:rPr lang="en-US" sz="1800" dirty="0" smtClean="0">
                <a:latin typeface="Calibri" panose="020F0502020204030204" pitchFamily="34" charset="0"/>
              </a:rPr>
              <a:t>: </a:t>
            </a:r>
            <a:r>
              <a:rPr lang="en-US" sz="18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Organic Waste </a:t>
            </a:r>
            <a:r>
              <a:rPr lang="en-US" sz="1800" dirty="0" smtClean="0">
                <a:latin typeface="Calibri" panose="020F0502020204030204" pitchFamily="34" charset="0"/>
              </a:rPr>
              <a:t>comes from 2 sources, canteen and gardening. </a:t>
            </a:r>
          </a:p>
          <a:p>
            <a:pPr algn="just"/>
            <a:r>
              <a:rPr lang="en-US" sz="18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From </a:t>
            </a:r>
            <a:r>
              <a:rPr lang="en-US" sz="1800" dirty="0">
                <a:solidFill>
                  <a:srgbClr val="006600"/>
                </a:solidFill>
                <a:latin typeface="Calibri" panose="020F0502020204030204" pitchFamily="34" charset="0"/>
              </a:rPr>
              <a:t>Canteen </a:t>
            </a:r>
            <a:r>
              <a:rPr lang="en-US" sz="1800" dirty="0">
                <a:latin typeface="Calibri" panose="020F0502020204030204" pitchFamily="34" charset="0"/>
              </a:rPr>
              <a:t>: Food waste </a:t>
            </a:r>
            <a:r>
              <a:rPr lang="en-US" sz="1800" dirty="0" smtClean="0">
                <a:latin typeface="Calibri" panose="020F0502020204030204" pitchFamily="34" charset="0"/>
              </a:rPr>
              <a:t>is </a:t>
            </a:r>
            <a:r>
              <a:rPr lang="en-US" sz="1800" dirty="0" smtClean="0"/>
              <a:t>used </a:t>
            </a:r>
            <a:r>
              <a:rPr lang="en-US" sz="1800" dirty="0"/>
              <a:t>in </a:t>
            </a:r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</a:rPr>
              <a:t>biogas production</a:t>
            </a:r>
            <a:r>
              <a:rPr lang="en-US" sz="1800" dirty="0">
                <a:latin typeface="Calibri" panose="020F0502020204030204" pitchFamily="34" charset="0"/>
              </a:rPr>
              <a:t>, </a:t>
            </a:r>
            <a:r>
              <a:rPr lang="en-US" sz="1800" dirty="0" smtClean="0">
                <a:latin typeface="Calibri" panose="020F0502020204030204" pitchFamily="34" charset="0"/>
              </a:rPr>
              <a:t>this helps to </a:t>
            </a:r>
            <a:r>
              <a:rPr lang="en-US" sz="1800" dirty="0">
                <a:latin typeface="Calibri" panose="020F0502020204030204" pitchFamily="34" charset="0"/>
              </a:rPr>
              <a:t>reduce </a:t>
            </a:r>
            <a:r>
              <a:rPr lang="en-US" sz="1800" dirty="0" smtClean="0">
                <a:latin typeface="Calibri" panose="020F0502020204030204" pitchFamily="34" charset="0"/>
              </a:rPr>
              <a:t>petroleum </a:t>
            </a:r>
            <a:r>
              <a:rPr lang="en-US" sz="1800" dirty="0">
                <a:latin typeface="Calibri" panose="020F0502020204030204" pitchFamily="34" charset="0"/>
              </a:rPr>
              <a:t>gas consumption in the kitchen.  </a:t>
            </a:r>
          </a:p>
          <a:p>
            <a:pPr algn="just"/>
            <a:endParaRPr lang="en-US" sz="1800" dirty="0" smtClean="0">
              <a:latin typeface="Calibri" panose="020F0502020204030204" pitchFamily="34" charset="0"/>
            </a:endParaRPr>
          </a:p>
          <a:p>
            <a:pPr algn="just"/>
            <a:endParaRPr lang="en-US" sz="1800" dirty="0" smtClean="0">
              <a:latin typeface="Calibri" panose="020F0502020204030204" pitchFamily="34" charset="0"/>
            </a:endParaRPr>
          </a:p>
          <a:p>
            <a:pPr algn="just"/>
            <a:endParaRPr lang="en-US" sz="1800" dirty="0">
              <a:latin typeface="Calibri" panose="020F0502020204030204" pitchFamily="34" charset="0"/>
            </a:endParaRPr>
          </a:p>
          <a:p>
            <a:pPr algn="just"/>
            <a:r>
              <a:rPr lang="en-US" sz="1400" dirty="0" smtClean="0">
                <a:latin typeface="Calibri" panose="020F0502020204030204" pitchFamily="34" charset="0"/>
              </a:rPr>
              <a:t>   (1)</a:t>
            </a:r>
            <a:r>
              <a:rPr lang="en-US" sz="1800" dirty="0" smtClean="0">
                <a:latin typeface="Calibri" panose="020F0502020204030204" pitchFamily="34" charset="0"/>
              </a:rPr>
              <a:t>                                                                                                          </a:t>
            </a:r>
            <a:r>
              <a:rPr lang="en-US" sz="1400" dirty="0" smtClean="0">
                <a:latin typeface="Calibri" panose="020F0502020204030204" pitchFamily="34" charset="0"/>
              </a:rPr>
              <a:t>(2)</a:t>
            </a:r>
          </a:p>
          <a:p>
            <a:pPr algn="just"/>
            <a:endParaRPr lang="en-US" sz="1800" dirty="0" smtClean="0">
              <a:latin typeface="Calibri" panose="020F0502020204030204" pitchFamily="34" charset="0"/>
            </a:endParaRPr>
          </a:p>
          <a:p>
            <a:pPr algn="just"/>
            <a:endParaRPr lang="en-US" sz="1800" dirty="0">
              <a:latin typeface="Calibri" panose="020F0502020204030204" pitchFamily="34" charset="0"/>
            </a:endParaRPr>
          </a:p>
          <a:p>
            <a:pPr algn="just"/>
            <a:endParaRPr lang="en-US" sz="1800" dirty="0" smtClean="0">
              <a:latin typeface="Calibri" panose="020F0502020204030204" pitchFamily="34" charset="0"/>
            </a:endParaRPr>
          </a:p>
          <a:p>
            <a:pPr algn="just"/>
            <a:endParaRPr lang="en-US" sz="1800" dirty="0" smtClean="0">
              <a:latin typeface="Calibri" panose="020F0502020204030204" pitchFamily="34" charset="0"/>
            </a:endParaRPr>
          </a:p>
          <a:p>
            <a:pPr algn="just"/>
            <a:endParaRPr lang="en-US" sz="800" dirty="0">
              <a:latin typeface="Calibri" panose="020F0502020204030204" pitchFamily="34" charset="0"/>
            </a:endParaRPr>
          </a:p>
          <a:p>
            <a:pPr algn="just"/>
            <a:endParaRPr lang="en-US" sz="1800" dirty="0" smtClean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1400" dirty="0" smtClean="0">
                <a:latin typeface="Calibri" panose="020F0502020204030204" pitchFamily="34" charset="0"/>
              </a:rPr>
              <a:t>   (3)                                                                                                                                            (4)	</a:t>
            </a:r>
          </a:p>
          <a:p>
            <a:pPr algn="just"/>
            <a:endParaRPr lang="en-US" sz="1800" dirty="0" smtClean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algn="just"/>
            <a:endParaRPr lang="en-US" sz="1800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algn="just"/>
            <a:endParaRPr lang="en-US" sz="1800" dirty="0" smtClean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algn="just"/>
            <a:endParaRPr lang="en-US" sz="1000" dirty="0" smtClean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algn="just"/>
            <a:r>
              <a:rPr lang="en-US" sz="1800" dirty="0" smtClean="0">
                <a:solidFill>
                  <a:srgbClr val="006600"/>
                </a:solidFill>
                <a:latin typeface="Calibri" panose="020F0502020204030204" pitchFamily="34" charset="0"/>
              </a:rPr>
              <a:t>From Gardening </a:t>
            </a:r>
            <a:r>
              <a:rPr lang="en-US" sz="1800" dirty="0" smtClean="0">
                <a:latin typeface="Calibri" panose="020F0502020204030204" pitchFamily="34" charset="0"/>
              </a:rPr>
              <a:t>: Leaves and small branches are used in producing   fertilizer, while big branches will be chopped and used in gardening.  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4098" name="Picture 2" descr="I:\Work Transfer Home and TU\18042559\UI Green Ranking 2015\Workshop Indonesia\Image for presentation 21042559\IMG_15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27" y="4290358"/>
            <a:ext cx="2485903" cy="15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I:\Work Transfer Home and TU\18042559\UI Green Ranking 2015\Workshop Indonesia\Image for presentation 21042559\IMG_15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44" y="2554684"/>
            <a:ext cx="2485903" cy="150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:\Work Transfer Home and TU\18042559\UI Green Ranking 2015\Workshop Indonesia\Image for presentation 21042559\IMG_15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45" y="4269576"/>
            <a:ext cx="248590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I:\Work Transfer Home and TU\18042559\UI Green Ranking 2015\Workshop Indonesia\Image for presentation 21042559\IMG_15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828" y="2542809"/>
            <a:ext cx="2485903" cy="153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9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922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Waste Management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" name="Content Placeholder 4" descr="D:\TU Admin Chanan\Rangsit Centre\TU Sustainability\Green Univ Ranking\UI Workshop 21042559\Flow-Chart-TU-waste-managemen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9225"/>
            <a:ext cx="5305167" cy="5938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5785" y="1227437"/>
            <a:ext cx="6590270" cy="861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4. Hazardous Waste </a:t>
            </a:r>
            <a:r>
              <a:rPr lang="en-US" sz="1600" dirty="0" smtClean="0">
                <a:latin typeface="Calibri" panose="020F0502020204030204" pitchFamily="34" charset="0"/>
              </a:rPr>
              <a:t>: There are two types of </a:t>
            </a:r>
            <a:r>
              <a:rPr lang="en-US" sz="1600" dirty="0" smtClean="0">
                <a:latin typeface="Calibri" panose="020F0502020204030204" pitchFamily="34" charset="0"/>
              </a:rPr>
              <a:t>hazardous waste management, </a:t>
            </a:r>
            <a:r>
              <a:rPr lang="en-US" sz="1600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Light bulbs &amp;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battery </a:t>
            </a:r>
            <a:r>
              <a:rPr lang="en-US" sz="1600" dirty="0" smtClean="0">
                <a:latin typeface="Calibri" panose="020F0502020204030204" pitchFamily="34" charset="0"/>
              </a:rPr>
              <a:t>and </a:t>
            </a:r>
            <a:r>
              <a:rPr lang="en-US" sz="1600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Chemical Waste </a:t>
            </a:r>
            <a:r>
              <a:rPr lang="en-US" sz="1600" dirty="0" smtClean="0">
                <a:latin typeface="Calibri" panose="020F0502020204030204" pitchFamily="34" charset="0"/>
              </a:rPr>
              <a:t>from laboratory. </a:t>
            </a:r>
          </a:p>
          <a:p>
            <a:pPr algn="just"/>
            <a:r>
              <a:rPr lang="en-US" sz="1600" i="1" dirty="0">
                <a:solidFill>
                  <a:srgbClr val="FFC000"/>
                </a:solidFill>
                <a:latin typeface="Calibri" panose="020F0502020204030204" pitchFamily="34" charset="0"/>
              </a:rPr>
              <a:t>Light bulbs &amp;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i="1" dirty="0">
                <a:solidFill>
                  <a:srgbClr val="FFC000"/>
                </a:solidFill>
                <a:latin typeface="Calibri" panose="020F0502020204030204" pitchFamily="34" charset="0"/>
              </a:rPr>
              <a:t>battery </a:t>
            </a:r>
            <a:r>
              <a:rPr lang="en-US" sz="1600" dirty="0" smtClean="0">
                <a:latin typeface="Calibri" panose="020F0502020204030204" pitchFamily="34" charset="0"/>
              </a:rPr>
              <a:t>: University has launched a campaign asking staffs and students to bring used bulbs and batteries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to the arranged boxes rather than put them in the bin.</a:t>
            </a:r>
            <a:r>
              <a:rPr lang="en-US" sz="16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</a:p>
          <a:p>
            <a:pPr algn="just"/>
            <a:r>
              <a:rPr lang="en-US" sz="1600" i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Chemical Waste </a:t>
            </a:r>
            <a:r>
              <a:rPr lang="en-US" sz="1600" dirty="0" smtClean="0">
                <a:latin typeface="Calibri" panose="020F0502020204030204" pitchFamily="34" charset="0"/>
              </a:rPr>
              <a:t>: From April 2015 to February 2016, </a:t>
            </a:r>
            <a:r>
              <a:rPr lang="en-US" sz="1600" dirty="0" err="1" smtClean="0">
                <a:latin typeface="Calibri" panose="020F0502020204030204" pitchFamily="34" charset="0"/>
              </a:rPr>
              <a:t>Thammasat</a:t>
            </a:r>
            <a:r>
              <a:rPr lang="en-US" sz="1600" dirty="0" smtClean="0">
                <a:latin typeface="Calibri" panose="020F0502020204030204" pitchFamily="34" charset="0"/>
              </a:rPr>
              <a:t> had participated in </a:t>
            </a:r>
            <a:r>
              <a:rPr lang="en-US" sz="1600" dirty="0" err="1" smtClean="0">
                <a:latin typeface="Calibri" panose="020F0502020204030204" pitchFamily="34" charset="0"/>
              </a:rPr>
              <a:t>ESPReL</a:t>
            </a:r>
            <a:r>
              <a:rPr lang="en-US" sz="1600" dirty="0" smtClean="0">
                <a:latin typeface="Calibri" panose="020F0502020204030204" pitchFamily="34" charset="0"/>
              </a:rPr>
              <a:t> Project, </a:t>
            </a:r>
            <a:r>
              <a:rPr lang="en-US" sz="1600" i="1" dirty="0" smtClean="0">
                <a:latin typeface="Calibri" panose="020F0502020204030204" pitchFamily="34" charset="0"/>
              </a:rPr>
              <a:t>Enhancement of Safety Practice of Research Laboratory in Thailand, </a:t>
            </a:r>
            <a:r>
              <a:rPr lang="en-US" sz="1600" dirty="0" smtClean="0">
                <a:latin typeface="Calibri" panose="020F0502020204030204" pitchFamily="34" charset="0"/>
              </a:rPr>
              <a:t>organized by National Research Council. This project has enabled 36 laboratories to obtain a better Chemical Safety and Chemical Waste Management System.  </a:t>
            </a:r>
          </a:p>
          <a:p>
            <a:pPr algn="just"/>
            <a:endParaRPr lang="en-US" sz="800" dirty="0">
              <a:latin typeface="Calibri" panose="020F0502020204030204" pitchFamily="34" charset="0"/>
            </a:endParaRPr>
          </a:p>
          <a:p>
            <a:pPr algn="just"/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5. Clinical Waste </a:t>
            </a:r>
            <a:r>
              <a:rPr lang="en-US" sz="1600" dirty="0" smtClean="0">
                <a:latin typeface="Calibri" panose="020F0502020204030204" pitchFamily="34" charset="0"/>
              </a:rPr>
              <a:t>: </a:t>
            </a:r>
            <a:r>
              <a:rPr lang="en-US" sz="1600" dirty="0" err="1" smtClean="0">
                <a:latin typeface="Calibri" panose="020F0502020204030204" pitchFamily="34" charset="0"/>
              </a:rPr>
              <a:t>Thammasat</a:t>
            </a:r>
            <a:r>
              <a:rPr lang="en-US" sz="1600" dirty="0" smtClean="0">
                <a:latin typeface="Calibri" panose="020F0502020204030204" pitchFamily="34" charset="0"/>
              </a:rPr>
              <a:t> hospital has a responsibility for managing and collecting the clinical waste from hospital and 7 faculties in health </a:t>
            </a:r>
            <a:r>
              <a:rPr lang="en-US" sz="1600" dirty="0" smtClean="0">
                <a:latin typeface="Calibri" panose="020F0502020204030204" pitchFamily="34" charset="0"/>
              </a:rPr>
              <a:t>science, consist of, two faculties of Medicine and faculties </a:t>
            </a:r>
            <a:r>
              <a:rPr lang="en-US" sz="1600" dirty="0" smtClean="0">
                <a:latin typeface="Calibri" panose="020F0502020204030204" pitchFamily="34" charset="0"/>
              </a:rPr>
              <a:t>of Allied Health Science, Nursing, Dentistry, Public Health, and Pharmacy.       </a:t>
            </a:r>
          </a:p>
          <a:p>
            <a:pPr algn="just"/>
            <a:endParaRPr lang="en-US" sz="1800" dirty="0">
              <a:latin typeface="Calibri" panose="020F0502020204030204" pitchFamily="34" charset="0"/>
            </a:endParaRPr>
          </a:p>
          <a:p>
            <a:pPr algn="just"/>
            <a:endParaRPr lang="en-US" sz="1800" dirty="0" smtClean="0">
              <a:latin typeface="Calibri" panose="020F0502020204030204" pitchFamily="34" charset="0"/>
            </a:endParaRPr>
          </a:p>
          <a:p>
            <a:pPr algn="just"/>
            <a:r>
              <a:rPr lang="en-US" sz="1800" dirty="0" smtClean="0">
                <a:latin typeface="Calibri" panose="020F0502020204030204" pitchFamily="34" charset="0"/>
              </a:rPr>
              <a:t> </a:t>
            </a:r>
            <a:endParaRPr lang="en-US" sz="18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51" y="5033433"/>
            <a:ext cx="955145" cy="16980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857" y="5049897"/>
            <a:ext cx="955145" cy="16980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263" y="5025470"/>
            <a:ext cx="3048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033433"/>
            <a:ext cx="961118" cy="170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922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Transportation Management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33" y="1026492"/>
            <a:ext cx="91211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Calibri" panose="020F0502020204030204" pitchFamily="34" charset="0"/>
              </a:rPr>
              <a:t>The purpose of improving transportation system relates to energy conservation &amp; climate change mitigation. </a:t>
            </a:r>
            <a:endParaRPr lang="en-US" sz="1600" dirty="0">
              <a:latin typeface="Calibri" panose="020F0502020204030204" pitchFamily="34" charset="0"/>
            </a:endParaRPr>
          </a:p>
          <a:p>
            <a:pPr algn="just"/>
            <a:r>
              <a:rPr lang="en-US" sz="1600" dirty="0" smtClean="0">
                <a:latin typeface="Calibri" panose="020F0502020204030204" pitchFamily="34" charset="0"/>
              </a:rPr>
              <a:t>     1. </a:t>
            </a:r>
            <a:r>
              <a:rPr lang="en-US" sz="1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Reduce the number of cars </a:t>
            </a:r>
            <a:r>
              <a:rPr lang="en-US" sz="1600" dirty="0" smtClean="0">
                <a:latin typeface="Calibri" panose="020F0502020204030204" pitchFamily="34" charset="0"/>
              </a:rPr>
              <a:t>entering the campus by providing car park buildings and transportation hub </a:t>
            </a:r>
          </a:p>
          <a:p>
            <a:pPr algn="just"/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    2. </a:t>
            </a:r>
            <a:r>
              <a:rPr lang="en-US" sz="1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Provide enough NGV buses </a:t>
            </a:r>
            <a:r>
              <a:rPr lang="en-US" sz="1600" dirty="0" smtClean="0">
                <a:latin typeface="Calibri" panose="020F0502020204030204" pitchFamily="34" charset="0"/>
              </a:rPr>
              <a:t>for transporting people into the campus</a:t>
            </a:r>
          </a:p>
          <a:p>
            <a:pPr algn="just"/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    3. Campaign on </a:t>
            </a:r>
            <a:r>
              <a:rPr lang="en-US" sz="1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behavior changing from driving to biking</a:t>
            </a:r>
          </a:p>
          <a:p>
            <a:pPr algn="just"/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    4. </a:t>
            </a:r>
            <a:r>
              <a:rPr lang="en-US" sz="1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Provide bicycles </a:t>
            </a:r>
            <a:r>
              <a:rPr lang="en-US" sz="1600" dirty="0" smtClean="0">
                <a:latin typeface="Calibri" panose="020F0502020204030204" pitchFamily="34" charset="0"/>
              </a:rPr>
              <a:t>for staffs and students free of charge for their </a:t>
            </a:r>
            <a:r>
              <a:rPr lang="en-US" sz="1600" dirty="0" smtClean="0">
                <a:latin typeface="Calibri" panose="020F0502020204030204" pitchFamily="34" charset="0"/>
              </a:rPr>
              <a:t>use in </a:t>
            </a:r>
            <a:r>
              <a:rPr lang="en-US" sz="1600" dirty="0" smtClean="0">
                <a:latin typeface="Calibri" panose="020F0502020204030204" pitchFamily="34" charset="0"/>
              </a:rPr>
              <a:t>the campus</a:t>
            </a:r>
          </a:p>
          <a:p>
            <a:pPr algn="just"/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    5. </a:t>
            </a:r>
            <a:r>
              <a:rPr lang="en-US" sz="1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Bicycle lane extension </a:t>
            </a:r>
            <a:r>
              <a:rPr lang="en-US" sz="1600" dirty="0" smtClean="0">
                <a:latin typeface="Calibri" panose="020F0502020204030204" pitchFamily="34" charset="0"/>
              </a:rPr>
              <a:t>for both </a:t>
            </a:r>
            <a:r>
              <a:rPr lang="en-US" sz="1600" dirty="0" smtClean="0">
                <a:latin typeface="Calibri" panose="020F0502020204030204" pitchFamily="34" charset="0"/>
              </a:rPr>
              <a:t>outdoor and cover </a:t>
            </a:r>
            <a:r>
              <a:rPr lang="en-US" sz="1600" dirty="0" smtClean="0">
                <a:latin typeface="Calibri" panose="020F0502020204030204" pitchFamily="34" charset="0"/>
              </a:rPr>
              <a:t>way to connect all area in campus</a:t>
            </a:r>
          </a:p>
          <a:p>
            <a:pPr algn="just"/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    6. Support innovation for alternative energy by </a:t>
            </a:r>
            <a:r>
              <a:rPr lang="en-US" sz="1600" dirty="0" smtClean="0">
                <a:latin typeface="Calibri" panose="020F0502020204030204" pitchFamily="34" charset="0"/>
              </a:rPr>
              <a:t>inventing </a:t>
            </a:r>
            <a:r>
              <a:rPr lang="en-US" sz="1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20 </a:t>
            </a:r>
            <a:r>
              <a:rPr lang="en-US" sz="16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Seater</a:t>
            </a:r>
            <a:r>
              <a:rPr lang="en-US" sz="1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Biking Tram</a:t>
            </a:r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2051" name="Picture 3" descr="I:\Work Transfer Home and TU\18042559\UI Green Ranking 2015\Workshop Indonesia\Image for presentation 21042559\Tram\Bike NGV 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6" y="2975804"/>
            <a:ext cx="2752354" cy="184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12" y="4971053"/>
            <a:ext cx="2753798" cy="184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18" y="4948037"/>
            <a:ext cx="2637219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818" y="3006510"/>
            <a:ext cx="2637219" cy="181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63" y="3006510"/>
            <a:ext cx="2714505" cy="181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61" y="4948037"/>
            <a:ext cx="2714507" cy="1872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45" y="4948037"/>
            <a:ext cx="2711554" cy="1871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 descr="I:\Work Transfer Home and TU\18042559\UI Green Ranking 2015\Workshop Indonesia\Image for presentation 21042559\IMG_15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45" y="3006510"/>
            <a:ext cx="2711554" cy="181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:\Work Transfer Home and TU\18042559\UI Green Ranking 2015\Workshop Indonesia\Image for presentation 21042559\Bike NGV 0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46" y="944407"/>
            <a:ext cx="2700420" cy="185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922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Conclusion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2868" y="1644866"/>
            <a:ext cx="105071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The action plan revealed that </a:t>
            </a:r>
            <a:r>
              <a:rPr lang="en-US" sz="2400" dirty="0" err="1" smtClean="0"/>
              <a:t>Thammasat</a:t>
            </a:r>
            <a:r>
              <a:rPr lang="en-US" sz="2400" dirty="0" smtClean="0"/>
              <a:t> University has put major efforts in implementing Green and Sustainable policies.</a:t>
            </a:r>
          </a:p>
          <a:p>
            <a:pPr algn="just"/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In waste management, we were one of the first institutions to successfully establish Recycle Waste Bank, which became a model for many other organizations.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In transportation management, although we are happy with increasing popularity of NGV bus service in the campus, we still have to do more on promoting bicycle use. 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345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1278"/>
            <a:ext cx="12192000" cy="212568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THANK  YOU</a:t>
            </a:r>
            <a:endParaRPr lang="th-TH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6334" y="5689601"/>
            <a:ext cx="3742266" cy="43088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www.sustainable.tu.ac.th</a:t>
            </a:r>
            <a:endParaRPr lang="th-TH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33" y="270933"/>
            <a:ext cx="1998134" cy="199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21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0287" y="728133"/>
            <a:ext cx="8279027" cy="1512556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International Workshop on UI </a:t>
            </a:r>
            <a:r>
              <a:rPr lang="en-US" sz="3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GreenMetric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Waste and Transportation Management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h-TH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2810" y="4495800"/>
            <a:ext cx="9144000" cy="1872049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Asst. Prof.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Chanan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Phonprapai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PhD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Assistant to the Rector for Administration (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Rangsit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Centre)</a:t>
            </a:r>
          </a:p>
          <a:p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Thammasat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</a:p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Thailand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3980" y="2594918"/>
            <a:ext cx="2677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April 21, 2016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Margo Hotel</a:t>
            </a:r>
          </a:p>
          <a:p>
            <a:pPr algn="ctr"/>
            <a:r>
              <a:rPr lang="en-US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Depok</a:t>
            </a:r>
            <a:r>
              <a:rPr lang="en-US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Indonesia</a:t>
            </a:r>
            <a:endParaRPr lang="th-TH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00666"/>
            <a:ext cx="12192000" cy="5848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8"/>
            <a:ext cx="12192000" cy="997846"/>
          </a:xfrm>
          <a:solidFill>
            <a:srgbClr val="FF000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of Presentation</a:t>
            </a:r>
            <a:endParaRPr lang="th-TH" sz="32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0509" y="1100690"/>
            <a:ext cx="10515600" cy="4351338"/>
          </a:xfrm>
        </p:spPr>
        <p:txBody>
          <a:bodyPr/>
          <a:lstStyle/>
          <a:p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Thammasat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in Brief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Plan for Green and Sustainable Campus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Waste Management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5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64" y="4085292"/>
            <a:ext cx="5695918" cy="2772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922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THAMMASAT UNIVERSITY in Brief</a:t>
            </a:r>
            <a:endParaRPr lang="th-TH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467" y="1421733"/>
            <a:ext cx="9854283" cy="480607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Second University in Thailand </a:t>
            </a:r>
          </a:p>
          <a:p>
            <a:r>
              <a:rPr lang="en-US" sz="2200" i="1" dirty="0" smtClean="0"/>
              <a:t>Established on June 27,1937. Will be 82 years old this June.</a:t>
            </a:r>
          </a:p>
          <a:p>
            <a:r>
              <a:rPr lang="en-US" sz="2200" dirty="0" smtClean="0"/>
              <a:t>Four Campuses ;  </a:t>
            </a:r>
            <a:r>
              <a:rPr lang="en-US" sz="2200" i="1" dirty="0" err="1" smtClean="0"/>
              <a:t>Prachan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Rangsit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Pattaya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Lampang</a:t>
            </a:r>
            <a:r>
              <a:rPr lang="en-US" sz="2200" i="1" dirty="0" smtClean="0"/>
              <a:t>   </a:t>
            </a:r>
          </a:p>
          <a:p>
            <a:r>
              <a:rPr lang="en-US" sz="2200" dirty="0" smtClean="0"/>
              <a:t>7,221 Staffs and 36,184 Students</a:t>
            </a:r>
          </a:p>
          <a:p>
            <a:r>
              <a:rPr lang="en-US" sz="2200" i="1" dirty="0" smtClean="0"/>
              <a:t>58.71</a:t>
            </a:r>
            <a:r>
              <a:rPr lang="en-US" sz="2200" dirty="0" smtClean="0"/>
              <a:t> m</a:t>
            </a:r>
            <a:r>
              <a:rPr lang="en-US" sz="2200" baseline="30000" dirty="0" smtClean="0"/>
              <a:t>2</a:t>
            </a:r>
            <a:r>
              <a:rPr lang="en-US" sz="2200" dirty="0" smtClean="0"/>
              <a:t> of green area per head </a:t>
            </a:r>
          </a:p>
          <a:p>
            <a:r>
              <a:rPr lang="en-US" sz="2200" i="1" dirty="0" smtClean="0"/>
              <a:t>16 Faculties in Art and Social Science, 4 Faculties in Science and Technology,</a:t>
            </a:r>
          </a:p>
          <a:p>
            <a:pPr marL="0" indent="0">
              <a:buNone/>
            </a:pPr>
            <a:r>
              <a:rPr lang="en-US" sz="2200" i="1" dirty="0" smtClean="0"/>
              <a:t>   and 7 Faculties in Health Science</a:t>
            </a:r>
          </a:p>
          <a:p>
            <a:r>
              <a:rPr lang="en-US" sz="2200" dirty="0" smtClean="0"/>
              <a:t>12% of Courses offered each year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related to Green &amp; Sustainability  </a:t>
            </a:r>
          </a:p>
          <a:p>
            <a:r>
              <a:rPr lang="en-US" sz="2200" i="1" dirty="0" smtClean="0"/>
              <a:t>Policies on Energy Conservation and</a:t>
            </a:r>
          </a:p>
          <a:p>
            <a:pPr marL="0" indent="0">
              <a:buNone/>
            </a:pPr>
            <a:r>
              <a:rPr lang="en-US" sz="2200" i="1" dirty="0"/>
              <a:t> </a:t>
            </a:r>
            <a:r>
              <a:rPr lang="en-US" sz="2200" i="1" dirty="0" smtClean="0"/>
              <a:t>  Climate Change are being Implemented </a:t>
            </a:r>
            <a:endParaRPr lang="th-TH" sz="2200" i="1" dirty="0"/>
          </a:p>
        </p:txBody>
      </p:sp>
    </p:spTree>
    <p:extLst>
      <p:ext uri="{BB962C8B-B14F-4D97-AF65-F5344CB8AC3E}">
        <p14:creationId xmlns:p14="http://schemas.microsoft.com/office/powerpoint/2010/main" val="42806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922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Action Plan for Green and Sustainable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Campus (2014 – 2017)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1929890"/>
              </p:ext>
            </p:extLst>
          </p:nvPr>
        </p:nvGraphicFramePr>
        <p:xfrm>
          <a:off x="0" y="919226"/>
          <a:ext cx="12192000" cy="5583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2267"/>
                <a:gridCol w="3496733"/>
                <a:gridCol w="6223000"/>
              </a:tblGrid>
              <a:tr h="2303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Category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Target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Project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7938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 Energy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Save more </a:t>
                      </a:r>
                      <a:r>
                        <a:rPr lang="en-US" sz="1800" dirty="0">
                          <a:effectLst/>
                        </a:rPr>
                        <a:t>energy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 </a:t>
                      </a:r>
                      <a:r>
                        <a:rPr lang="en-US" sz="1800" dirty="0" smtClean="0">
                          <a:effectLst/>
                        </a:rPr>
                        <a:t>Replace old electrical appliances with energy saving ones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 </a:t>
                      </a:r>
                      <a:r>
                        <a:rPr lang="en-US" sz="1800" dirty="0" smtClean="0">
                          <a:effectLst/>
                        </a:rPr>
                        <a:t>Implement a policy of 5</a:t>
                      </a:r>
                      <a:r>
                        <a:rPr lang="en-US" sz="1800" dirty="0">
                          <a:effectLst/>
                        </a:rPr>
                        <a:t>% reduction </a:t>
                      </a:r>
                      <a:r>
                        <a:rPr lang="en-US" sz="1800" dirty="0" smtClean="0">
                          <a:effectLst/>
                        </a:rPr>
                        <a:t>in electricity bills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934751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Use renewable energy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 Solar rooftop project at </a:t>
                      </a:r>
                      <a:r>
                        <a:rPr lang="en-US" sz="1800" dirty="0" err="1">
                          <a:effectLst/>
                        </a:rPr>
                        <a:t>Rangsit</a:t>
                      </a:r>
                      <a:r>
                        <a:rPr lang="en-US" sz="1800" dirty="0">
                          <a:effectLst/>
                        </a:rPr>
                        <a:t> Campus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 </a:t>
                      </a:r>
                      <a:r>
                        <a:rPr lang="en-US" sz="1800" dirty="0" smtClean="0">
                          <a:effectLst/>
                        </a:rPr>
                        <a:t>Use biogas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9531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 Green Building 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New building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 </a:t>
                      </a:r>
                      <a:r>
                        <a:rPr lang="en-US" sz="1800" dirty="0" smtClean="0">
                          <a:effectLst/>
                        </a:rPr>
                        <a:t>buildings </a:t>
                      </a:r>
                      <a:r>
                        <a:rPr lang="en-US" sz="1800" dirty="0">
                          <a:effectLst/>
                        </a:rPr>
                        <a:t>built </a:t>
                      </a:r>
                      <a:r>
                        <a:rPr lang="en-US" sz="1800" dirty="0" smtClean="0">
                          <a:effectLst/>
                        </a:rPr>
                        <a:t>since </a:t>
                      </a:r>
                      <a:r>
                        <a:rPr lang="en-US" sz="1800" dirty="0">
                          <a:effectLst/>
                        </a:rPr>
                        <a:t>2015 have to </a:t>
                      </a:r>
                      <a:r>
                        <a:rPr lang="en-US" sz="1800" dirty="0" smtClean="0">
                          <a:effectLst/>
                        </a:rPr>
                        <a:t>comply with Green </a:t>
                      </a:r>
                      <a:r>
                        <a:rPr lang="en-US" sz="1800" dirty="0">
                          <a:effectLst/>
                        </a:rPr>
                        <a:t>Building Standard </a:t>
                      </a:r>
                      <a:r>
                        <a:rPr lang="en-US" sz="1800" dirty="0" smtClean="0">
                          <a:effectLst/>
                        </a:rPr>
                        <a:t>and </a:t>
                      </a:r>
                      <a:r>
                        <a:rPr lang="en-US" sz="1800" dirty="0">
                          <a:effectLst/>
                        </a:rPr>
                        <a:t>Energy Saving </a:t>
                      </a:r>
                      <a:r>
                        <a:rPr lang="en-US" sz="1800" dirty="0" smtClean="0">
                          <a:effectLst/>
                        </a:rPr>
                        <a:t>Standard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712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Renovated building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All renovated buildings have to </a:t>
                      </a:r>
                      <a:r>
                        <a:rPr lang="en-US" sz="1800" dirty="0" smtClean="0">
                          <a:effectLst/>
                        </a:rPr>
                        <a:t>promote</a:t>
                      </a:r>
                      <a:r>
                        <a:rPr lang="en-US" sz="1800" baseline="0" dirty="0" smtClean="0">
                          <a:effectLst/>
                        </a:rPr>
                        <a:t> e</a:t>
                      </a:r>
                      <a:r>
                        <a:rPr lang="en-US" sz="1800" dirty="0" smtClean="0">
                          <a:effectLst/>
                        </a:rPr>
                        <a:t>nergy saving </a:t>
                      </a:r>
                      <a:r>
                        <a:rPr lang="en-US" sz="1800" dirty="0">
                          <a:effectLst/>
                        </a:rPr>
                        <a:t>and </a:t>
                      </a:r>
                      <a:r>
                        <a:rPr lang="en-US" sz="1800" dirty="0" smtClean="0">
                          <a:effectLst/>
                        </a:rPr>
                        <a:t>environmental conservation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712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3. </a:t>
                      </a:r>
                      <a:r>
                        <a:rPr lang="en-US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Waste </a:t>
                      </a: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Management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Reduce solid waste and garbage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 </a:t>
                      </a:r>
                      <a:r>
                        <a:rPr lang="en-US" sz="1800" dirty="0" smtClean="0">
                          <a:effectLst/>
                        </a:rPr>
                        <a:t>Campaign on behavior changing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712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Waste separation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 </a:t>
                      </a:r>
                      <a:r>
                        <a:rPr lang="en-US" sz="1800" dirty="0" smtClean="0">
                          <a:effectLst/>
                        </a:rPr>
                        <a:t>Improve </a:t>
                      </a:r>
                      <a:r>
                        <a:rPr lang="en-US" sz="1800" dirty="0">
                          <a:effectLst/>
                        </a:rPr>
                        <a:t>and rebuild </a:t>
                      </a:r>
                      <a:r>
                        <a:rPr lang="en-US" sz="1800" dirty="0" smtClean="0">
                          <a:effectLst/>
                        </a:rPr>
                        <a:t>Waste Separating System </a:t>
                      </a:r>
                      <a:r>
                        <a:rPr lang="en-US" sz="1800" dirty="0">
                          <a:effectLst/>
                        </a:rPr>
                        <a:t>and its building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712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Toxic waste management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Setting </a:t>
                      </a:r>
                      <a:r>
                        <a:rPr lang="en-US" sz="1800" dirty="0" smtClean="0">
                          <a:effectLst/>
                        </a:rPr>
                        <a:t>up an </a:t>
                      </a:r>
                      <a:r>
                        <a:rPr lang="en-US" sz="1800" dirty="0">
                          <a:effectLst/>
                        </a:rPr>
                        <a:t>appropriate toxic waste management system for university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0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922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Action Plan for Green and Sustainable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Campus (2014 – 2017)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391882"/>
              </p:ext>
            </p:extLst>
          </p:nvPr>
        </p:nvGraphicFramePr>
        <p:xfrm>
          <a:off x="0" y="919226"/>
          <a:ext cx="12192001" cy="5964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1733"/>
                <a:gridCol w="4631267"/>
                <a:gridCol w="4699001"/>
              </a:tblGrid>
              <a:tr h="283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Category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Target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Project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7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 Water </a:t>
                      </a:r>
                      <a:r>
                        <a:rPr lang="en-US" sz="1800" dirty="0" smtClean="0">
                          <a:effectLst/>
                        </a:rPr>
                        <a:t>Management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Reduce piped water loss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Campaign on behavior changing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5794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Increase the ratio of natural and piped water usage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Use rain water and canal water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771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Waste water treatment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Improve </a:t>
                      </a:r>
                      <a:r>
                        <a:rPr lang="en-US" sz="1800" dirty="0">
                          <a:effectLst/>
                        </a:rPr>
                        <a:t>the waste water treatment plant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1764589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5. Transportation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To be “Bicycle University”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 </a:t>
                      </a:r>
                      <a:r>
                        <a:rPr lang="en-US" sz="1800" dirty="0" smtClean="0">
                          <a:effectLst/>
                        </a:rPr>
                        <a:t>Improve </a:t>
                      </a:r>
                      <a:r>
                        <a:rPr lang="en-US" sz="1800" dirty="0">
                          <a:effectLst/>
                        </a:rPr>
                        <a:t>bicycle lane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 </a:t>
                      </a:r>
                      <a:r>
                        <a:rPr lang="en-US" sz="1800" dirty="0" smtClean="0">
                          <a:effectLst/>
                        </a:rPr>
                        <a:t>Install </a:t>
                      </a:r>
                      <a:r>
                        <a:rPr lang="en-US" sz="1800" dirty="0">
                          <a:effectLst/>
                        </a:rPr>
                        <a:t>bicycle signpost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 </a:t>
                      </a:r>
                      <a:r>
                        <a:rPr lang="en-US" sz="1800" dirty="0" smtClean="0">
                          <a:effectLst/>
                        </a:rPr>
                        <a:t>Implement bike </a:t>
                      </a:r>
                      <a:r>
                        <a:rPr lang="en-US" sz="1800" dirty="0">
                          <a:effectLst/>
                        </a:rPr>
                        <a:t>sharing system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 </a:t>
                      </a:r>
                      <a:r>
                        <a:rPr lang="en-US" sz="1800" dirty="0" smtClean="0">
                          <a:effectLst/>
                        </a:rPr>
                        <a:t>Open bike café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 </a:t>
                      </a:r>
                      <a:r>
                        <a:rPr lang="en-US" sz="1800" dirty="0" smtClean="0">
                          <a:effectLst/>
                        </a:rPr>
                        <a:t>Campaign on behavior changing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7718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Pedestrian and bicycle lanes extension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Improve </a:t>
                      </a:r>
                      <a:r>
                        <a:rPr lang="en-US" sz="1800" dirty="0">
                          <a:effectLst/>
                        </a:rPr>
                        <a:t>and build more cover way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47718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Transportation system improvement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Bus terminal project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57943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Having safe and </a:t>
                      </a:r>
                      <a:r>
                        <a:rPr lang="en-US" sz="1800" dirty="0" smtClean="0">
                          <a:effectLst/>
                        </a:rPr>
                        <a:t>environmentally </a:t>
                      </a:r>
                      <a:r>
                        <a:rPr lang="en-US" sz="1800" dirty="0">
                          <a:effectLst/>
                        </a:rPr>
                        <a:t>friendly transportation system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 </a:t>
                      </a:r>
                      <a:r>
                        <a:rPr lang="en-US" sz="1800" dirty="0" err="1" smtClean="0">
                          <a:effectLst/>
                        </a:rPr>
                        <a:t>seater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biking Minibus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7211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Car park building links to internal transportation system  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 Aquatic Center car park project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 Hospital car park project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85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922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Action Plan for Green and Sustainable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Campus (2014 – 2017)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0355727"/>
              </p:ext>
            </p:extLst>
          </p:nvPr>
        </p:nvGraphicFramePr>
        <p:xfrm>
          <a:off x="0" y="919225"/>
          <a:ext cx="12192001" cy="58619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1973"/>
                <a:gridCol w="3382760"/>
                <a:gridCol w="5647268"/>
              </a:tblGrid>
              <a:tr h="314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Category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Target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Project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971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6. Natural Area Conservation and Management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Green reservation area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 900 meters </a:t>
                      </a:r>
                      <a:r>
                        <a:rPr lang="en-US" sz="1800" dirty="0" smtClean="0">
                          <a:effectLst/>
                        </a:rPr>
                        <a:t>long garden covering around 27,000 m</a:t>
                      </a:r>
                      <a:r>
                        <a:rPr lang="en-US" sz="1800" baseline="30000" dirty="0" smtClean="0">
                          <a:effectLst/>
                        </a:rPr>
                        <a:t>2</a:t>
                      </a:r>
                      <a:endParaRPr lang="en-US" sz="1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 Natural conservation plants in university   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145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Plants and big trees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Campus in the park project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42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7. Health and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   Wellness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Good health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Sport </a:t>
                      </a:r>
                      <a:r>
                        <a:rPr lang="en-US" sz="1800" dirty="0" err="1" smtClean="0">
                          <a:effectLst/>
                        </a:rPr>
                        <a:t>centre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improvement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971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Food safety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 Organic food canteen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 Organic produces shop        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 Organic central market                        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42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 Academic and Research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Teaching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 TU 100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 Service Learning  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4603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Research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Increasing budget </a:t>
                      </a:r>
                      <a:r>
                        <a:rPr lang="en-US" sz="1800" dirty="0" smtClean="0">
                          <a:effectLst/>
                        </a:rPr>
                        <a:t>for research related to sustainability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013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9. Social Justice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Improve </a:t>
                      </a:r>
                      <a:r>
                        <a:rPr lang="en-US" sz="1800" dirty="0">
                          <a:effectLst/>
                        </a:rPr>
                        <a:t>welfare system in university  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  <a:tr h="642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Community and social service   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74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922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Waste Management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" name="Content Placeholder 4" descr="D:\TU Admin Chanan\Rangsit Centre\TU Sustainability\Green Univ Ranking\UI Workshop 21042559\Flow-Chart-TU-waste-managemen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3" y="919225"/>
            <a:ext cx="5305167" cy="5938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5785" y="1227437"/>
            <a:ext cx="659027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18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General Waste </a:t>
            </a:r>
            <a:r>
              <a:rPr lang="en-US" sz="1800" dirty="0" smtClean="0">
                <a:latin typeface="Calibri" panose="020F0502020204030204" pitchFamily="34" charset="0"/>
              </a:rPr>
              <a:t>: Mixed waste, collected from public area, are brought to Garbage Separating House, </a:t>
            </a:r>
            <a:r>
              <a:rPr lang="en-US" sz="1800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to collect and clean plastic bags before sending to Recycle Factory. </a:t>
            </a:r>
            <a:r>
              <a:rPr lang="en-US" sz="1800" dirty="0" smtClean="0">
                <a:latin typeface="Calibri" panose="020F0502020204030204" pitchFamily="34" charset="0"/>
              </a:rPr>
              <a:t>The others left will be collected by local authority. (Seen from Steps) </a:t>
            </a:r>
          </a:p>
          <a:p>
            <a:pPr marL="457200" indent="-457200" algn="just">
              <a:buAutoNum type="arabicPeriod"/>
            </a:pPr>
            <a:endParaRPr lang="en-US" sz="18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                 </a:t>
            </a:r>
            <a:r>
              <a:rPr lang="en-US" sz="1600" dirty="0" smtClean="0">
                <a:latin typeface="Calibri" panose="020F0502020204030204" pitchFamily="34" charset="0"/>
              </a:rPr>
              <a:t>(1)		        (2)		             (3)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</a:rPr>
              <a:t>	   </a:t>
            </a:r>
            <a:r>
              <a:rPr lang="en-US" sz="1600" dirty="0" smtClean="0">
                <a:latin typeface="Calibri" panose="020F0502020204030204" pitchFamily="34" charset="0"/>
              </a:rPr>
              <a:t>(4)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                                             (5)</a:t>
            </a: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019" y="2990315"/>
            <a:ext cx="2072273" cy="11656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765" y="2991355"/>
            <a:ext cx="2072274" cy="11656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47" y="2991355"/>
            <a:ext cx="2072273" cy="1165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393" y="4851607"/>
            <a:ext cx="2112091" cy="1188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936450" y="4834673"/>
            <a:ext cx="2112093" cy="118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9225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Waste Management</a:t>
            </a:r>
            <a:endParaRPr lang="th-TH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5" name="Content Placeholder 4" descr="D:\TU Admin Chanan\Rangsit Centre\TU Sustainability\Green Univ Ranking\UI Workshop 21042559\Flow-Chart-TU-waste-management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19225"/>
            <a:ext cx="5305167" cy="5938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95785" y="1227437"/>
            <a:ext cx="659027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AutoNum type="arabicPeriod" startAt="2"/>
            </a:pPr>
            <a:r>
              <a:rPr lang="en-US" sz="1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Mixed 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</a:rPr>
              <a:t>Recycle Waste </a:t>
            </a:r>
            <a:r>
              <a:rPr lang="en-US" sz="1800" dirty="0">
                <a:latin typeface="Calibri" panose="020F0502020204030204" pitchFamily="34" charset="0"/>
              </a:rPr>
              <a:t>: Mixed Recycle Waste collected from </a:t>
            </a:r>
            <a:r>
              <a:rPr lang="en-US" sz="1800" dirty="0" smtClean="0">
                <a:latin typeface="Calibri" panose="020F0502020204030204" pitchFamily="34" charset="0"/>
              </a:rPr>
              <a:t>recycle </a:t>
            </a:r>
            <a:r>
              <a:rPr lang="en-US" sz="1800" dirty="0">
                <a:latin typeface="Calibri" panose="020F0502020204030204" pitchFamily="34" charset="0"/>
              </a:rPr>
              <a:t>bins in public area, will be </a:t>
            </a:r>
            <a:r>
              <a:rPr lang="en-US" sz="1800" dirty="0" smtClean="0">
                <a:latin typeface="Calibri" panose="020F0502020204030204" pitchFamily="34" charset="0"/>
              </a:rPr>
              <a:t>sorted at </a:t>
            </a:r>
            <a:r>
              <a:rPr lang="en-US" sz="1800" i="1" dirty="0">
                <a:solidFill>
                  <a:srgbClr val="0070C0"/>
                </a:solidFill>
                <a:latin typeface="Calibri" panose="020F0502020204030204" pitchFamily="34" charset="0"/>
              </a:rPr>
              <a:t>Recycle </a:t>
            </a:r>
            <a:r>
              <a:rPr lang="en-US" sz="18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Waste </a:t>
            </a:r>
            <a:r>
              <a:rPr lang="en-US" sz="1800" i="1" dirty="0">
                <a:solidFill>
                  <a:srgbClr val="0070C0"/>
                </a:solidFill>
                <a:latin typeface="Calibri" panose="020F0502020204030204" pitchFamily="34" charset="0"/>
              </a:rPr>
              <a:t>Bank</a:t>
            </a:r>
            <a:r>
              <a:rPr lang="en-US" sz="1800" i="1" dirty="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1800" dirty="0">
                <a:latin typeface="Calibri" panose="020F0502020204030204" pitchFamily="34" charset="0"/>
              </a:rPr>
              <a:t>before sending to Recycle Factory</a:t>
            </a:r>
            <a:r>
              <a:rPr lang="en-US" sz="1800" dirty="0" smtClean="0">
                <a:latin typeface="Calibri" panose="020F0502020204030204" pitchFamily="34" charset="0"/>
              </a:rPr>
              <a:t>.</a:t>
            </a:r>
          </a:p>
          <a:p>
            <a:pPr marL="457200" indent="-457200" algn="just">
              <a:buAutoNum type="arabicPeriod" startAt="2"/>
            </a:pPr>
            <a:endParaRPr lang="en-US" sz="8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r>
              <a:rPr lang="en-US" sz="2000" dirty="0" smtClean="0">
                <a:latin typeface="Calibri" panose="020F0502020204030204" pitchFamily="34" charset="0"/>
              </a:rPr>
              <a:t>                      </a:t>
            </a:r>
            <a:r>
              <a:rPr lang="en-US" sz="1400" b="1" dirty="0" smtClean="0">
                <a:latin typeface="Calibri" panose="020F0502020204030204" pitchFamily="34" charset="0"/>
              </a:rPr>
              <a:t>Recycle         Non-Recycle          Plastic bottle           Paper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014" y="2551988"/>
            <a:ext cx="5641433" cy="31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1313</Words>
  <Application>Microsoft Office PowerPoint</Application>
  <PresentationFormat>Widescreen</PresentationFormat>
  <Paragraphs>262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Angsana New</vt:lpstr>
      <vt:lpstr>Arial</vt:lpstr>
      <vt:lpstr>Calibri</vt:lpstr>
      <vt:lpstr>Calibri Light</vt:lpstr>
      <vt:lpstr>Cordia New</vt:lpstr>
      <vt:lpstr>Times New Roman</vt:lpstr>
      <vt:lpstr>Office Theme</vt:lpstr>
      <vt:lpstr>PowerPoint Presentation</vt:lpstr>
      <vt:lpstr>International Workshop on UI GreenMetric on Waste and Transportation Management </vt:lpstr>
      <vt:lpstr>Outline of Presentation</vt:lpstr>
      <vt:lpstr>THAMMASAT UNIVERSITY in Brief</vt:lpstr>
      <vt:lpstr>Action Plan for Green and Sustainable Campus (2014 – 2017)</vt:lpstr>
      <vt:lpstr>Action Plan for Green and Sustainable Campus (2014 – 2017)</vt:lpstr>
      <vt:lpstr>Action Plan for Green and Sustainable Campus (2014 – 2017)</vt:lpstr>
      <vt:lpstr>Waste Management</vt:lpstr>
      <vt:lpstr>Waste Management</vt:lpstr>
      <vt:lpstr>Waste Management</vt:lpstr>
      <vt:lpstr>Waste Management</vt:lpstr>
      <vt:lpstr>Waste Management</vt:lpstr>
      <vt:lpstr>Waste Management</vt:lpstr>
      <vt:lpstr>Waste Management</vt:lpstr>
      <vt:lpstr>Transportation Management</vt:lpstr>
      <vt:lpstr>Conclusion</vt:lpstr>
      <vt:lpstr>THANK 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Workshop on UI GreenMetric  on  Waste and Transportation</dc:title>
  <dc:creator>User</dc:creator>
  <cp:lastModifiedBy>User</cp:lastModifiedBy>
  <cp:revision>155</cp:revision>
  <cp:lastPrinted>2016-04-17T17:10:13Z</cp:lastPrinted>
  <dcterms:created xsi:type="dcterms:W3CDTF">2016-04-17T01:21:04Z</dcterms:created>
  <dcterms:modified xsi:type="dcterms:W3CDTF">2016-04-18T23:38:59Z</dcterms:modified>
</cp:coreProperties>
</file>