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86" r:id="rId1"/>
  </p:sldMasterIdLst>
  <p:notesMasterIdLst>
    <p:notesMasterId r:id="rId49"/>
  </p:notesMasterIdLst>
  <p:handoutMasterIdLst>
    <p:handoutMasterId r:id="rId50"/>
  </p:handoutMasterIdLst>
  <p:sldIdLst>
    <p:sldId id="256" r:id="rId2"/>
    <p:sldId id="296" r:id="rId3"/>
    <p:sldId id="382" r:id="rId4"/>
    <p:sldId id="303" r:id="rId5"/>
    <p:sldId id="373" r:id="rId6"/>
    <p:sldId id="415" r:id="rId7"/>
    <p:sldId id="304" r:id="rId8"/>
    <p:sldId id="357" r:id="rId9"/>
    <p:sldId id="399" r:id="rId10"/>
    <p:sldId id="395" r:id="rId11"/>
    <p:sldId id="396" r:id="rId12"/>
    <p:sldId id="400" r:id="rId13"/>
    <p:sldId id="398" r:id="rId14"/>
    <p:sldId id="423" r:id="rId15"/>
    <p:sldId id="405" r:id="rId16"/>
    <p:sldId id="307" r:id="rId17"/>
    <p:sldId id="341" r:id="rId18"/>
    <p:sldId id="408" r:id="rId19"/>
    <p:sldId id="407" r:id="rId20"/>
    <p:sldId id="323" r:id="rId21"/>
    <p:sldId id="308" r:id="rId22"/>
    <p:sldId id="320" r:id="rId23"/>
    <p:sldId id="317" r:id="rId24"/>
    <p:sldId id="416" r:id="rId25"/>
    <p:sldId id="417" r:id="rId26"/>
    <p:sldId id="418" r:id="rId27"/>
    <p:sldId id="419" r:id="rId28"/>
    <p:sldId id="413" r:id="rId29"/>
    <p:sldId id="360" r:id="rId30"/>
    <p:sldId id="335" r:id="rId31"/>
    <p:sldId id="361" r:id="rId32"/>
    <p:sldId id="314" r:id="rId33"/>
    <p:sldId id="367" r:id="rId34"/>
    <p:sldId id="368" r:id="rId35"/>
    <p:sldId id="337" r:id="rId36"/>
    <p:sldId id="409" r:id="rId37"/>
    <p:sldId id="410" r:id="rId38"/>
    <p:sldId id="371" r:id="rId39"/>
    <p:sldId id="420" r:id="rId40"/>
    <p:sldId id="421" r:id="rId41"/>
    <p:sldId id="422" r:id="rId42"/>
    <p:sldId id="411" r:id="rId43"/>
    <p:sldId id="390" r:id="rId44"/>
    <p:sldId id="266" r:id="rId45"/>
    <p:sldId id="377" r:id="rId46"/>
    <p:sldId id="379" r:id="rId47"/>
    <p:sldId id="380" r:id="rId48"/>
  </p:sldIdLst>
  <p:sldSz cx="9144000" cy="6858000" type="screen4x3"/>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D8F6"/>
    <a:srgbClr val="FF99CC"/>
    <a:srgbClr val="FFFF66"/>
    <a:srgbClr val="66FFFF"/>
    <a:srgbClr val="99FF66"/>
    <a:srgbClr val="D7C4FA"/>
    <a:srgbClr val="92D050"/>
    <a:srgbClr val="33CCFF"/>
    <a:srgbClr val="E33D6F"/>
    <a:srgbClr val="E4F2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61" autoAdjust="0"/>
    <p:restoredTop sz="94992" autoAdjust="0"/>
  </p:normalViewPr>
  <p:slideViewPr>
    <p:cSldViewPr snapToGrid="0">
      <p:cViewPr>
        <p:scale>
          <a:sx n="86" d="100"/>
          <a:sy n="86" d="100"/>
        </p:scale>
        <p:origin x="258" y="348"/>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3076575" cy="512763"/>
          </a:xfrm>
          <a:prstGeom prst="rect">
            <a:avLst/>
          </a:prstGeom>
        </p:spPr>
        <p:txBody>
          <a:bodyPr vert="horz" lIns="91432" tIns="45716" rIns="91432" bIns="45716"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4021139" y="1"/>
            <a:ext cx="3076575" cy="512763"/>
          </a:xfrm>
          <a:prstGeom prst="rect">
            <a:avLst/>
          </a:prstGeom>
        </p:spPr>
        <p:txBody>
          <a:bodyPr vert="horz" lIns="91432" tIns="45716" rIns="91432" bIns="45716" rtlCol="0"/>
          <a:lstStyle>
            <a:lvl1pPr algn="r">
              <a:defRPr sz="1200"/>
            </a:lvl1pPr>
          </a:lstStyle>
          <a:p>
            <a:fld id="{0CD5B40A-D894-4CB8-9002-B19809AC1EC7}" type="datetimeFigureOut">
              <a:rPr kumimoji="1" lang="ja-JP" altLang="en-US" smtClean="0"/>
              <a:t>2016/4/20</a:t>
            </a:fld>
            <a:endParaRPr kumimoji="1" lang="ja-JP" altLang="en-US"/>
          </a:p>
        </p:txBody>
      </p:sp>
      <p:sp>
        <p:nvSpPr>
          <p:cNvPr id="4" name="フッター プレースホルダー 3"/>
          <p:cNvSpPr>
            <a:spLocks noGrp="1"/>
          </p:cNvSpPr>
          <p:nvPr>
            <p:ph type="ftr" sz="quarter" idx="2"/>
          </p:nvPr>
        </p:nvSpPr>
        <p:spPr>
          <a:xfrm>
            <a:off x="0" y="9721851"/>
            <a:ext cx="3076575" cy="512763"/>
          </a:xfrm>
          <a:prstGeom prst="rect">
            <a:avLst/>
          </a:prstGeom>
        </p:spPr>
        <p:txBody>
          <a:bodyPr vert="horz" lIns="91432" tIns="45716" rIns="91432" bIns="45716"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4021139" y="9721851"/>
            <a:ext cx="3076575" cy="512763"/>
          </a:xfrm>
          <a:prstGeom prst="rect">
            <a:avLst/>
          </a:prstGeom>
        </p:spPr>
        <p:txBody>
          <a:bodyPr vert="horz" lIns="91432" tIns="45716" rIns="91432" bIns="45716" rtlCol="0" anchor="b"/>
          <a:lstStyle>
            <a:lvl1pPr algn="r">
              <a:defRPr sz="1200"/>
            </a:lvl1pPr>
          </a:lstStyle>
          <a:p>
            <a:fld id="{48D0302F-5CD5-4BA4-AB42-9376820C5C5D}" type="slidenum">
              <a:rPr kumimoji="1" lang="ja-JP" altLang="en-US" smtClean="0"/>
              <a:t>‹#›</a:t>
            </a:fld>
            <a:endParaRPr kumimoji="1" lang="ja-JP" altLang="en-US"/>
          </a:p>
        </p:txBody>
      </p:sp>
    </p:spTree>
    <p:extLst>
      <p:ext uri="{BB962C8B-B14F-4D97-AF65-F5344CB8AC3E}">
        <p14:creationId xmlns:p14="http://schemas.microsoft.com/office/powerpoint/2010/main" val="23776798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3076364" cy="513508"/>
          </a:xfrm>
          <a:prstGeom prst="rect">
            <a:avLst/>
          </a:prstGeom>
        </p:spPr>
        <p:txBody>
          <a:bodyPr vert="horz" lIns="94632" tIns="47316" rIns="94632" bIns="47316"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1294" y="2"/>
            <a:ext cx="3076364" cy="513508"/>
          </a:xfrm>
          <a:prstGeom prst="rect">
            <a:avLst/>
          </a:prstGeom>
        </p:spPr>
        <p:txBody>
          <a:bodyPr vert="horz" lIns="94632" tIns="47316" rIns="94632" bIns="47316" rtlCol="0"/>
          <a:lstStyle>
            <a:lvl1pPr algn="r">
              <a:defRPr sz="1200"/>
            </a:lvl1pPr>
          </a:lstStyle>
          <a:p>
            <a:fld id="{89657010-EDC6-4FE4-91B8-AB2BADF3A6E1}" type="datetimeFigureOut">
              <a:rPr kumimoji="1" lang="ja-JP" altLang="en-US" smtClean="0"/>
              <a:t>2016/4/20</a:t>
            </a:fld>
            <a:endParaRPr kumimoji="1" lang="ja-JP" altLang="en-US"/>
          </a:p>
        </p:txBody>
      </p:sp>
      <p:sp>
        <p:nvSpPr>
          <p:cNvPr id="4" name="スライド イメージ プレースホルダー 3"/>
          <p:cNvSpPr>
            <a:spLocks noGrp="1" noRot="1" noChangeAspect="1"/>
          </p:cNvSpPr>
          <p:nvPr>
            <p:ph type="sldImg" idx="2"/>
          </p:nvPr>
        </p:nvSpPr>
        <p:spPr>
          <a:xfrm>
            <a:off x="1246188" y="1279525"/>
            <a:ext cx="4606925" cy="3454400"/>
          </a:xfrm>
          <a:prstGeom prst="rect">
            <a:avLst/>
          </a:prstGeom>
          <a:noFill/>
          <a:ln w="12700">
            <a:solidFill>
              <a:prstClr val="black"/>
            </a:solidFill>
          </a:ln>
        </p:spPr>
        <p:txBody>
          <a:bodyPr vert="horz" lIns="94632" tIns="47316" rIns="94632" bIns="47316" rtlCol="0" anchor="ctr"/>
          <a:lstStyle/>
          <a:p>
            <a:endParaRPr lang="ja-JP" altLang="en-US"/>
          </a:p>
        </p:txBody>
      </p:sp>
      <p:sp>
        <p:nvSpPr>
          <p:cNvPr id="5" name="ノート プレースホルダー 4"/>
          <p:cNvSpPr>
            <a:spLocks noGrp="1"/>
          </p:cNvSpPr>
          <p:nvPr>
            <p:ph type="body" sz="quarter" idx="3"/>
          </p:nvPr>
        </p:nvSpPr>
        <p:spPr>
          <a:xfrm>
            <a:off x="709930" y="4925409"/>
            <a:ext cx="5679440" cy="4029879"/>
          </a:xfrm>
          <a:prstGeom prst="rect">
            <a:avLst/>
          </a:prstGeom>
        </p:spPr>
        <p:txBody>
          <a:bodyPr vert="horz" lIns="94632" tIns="47316" rIns="94632" bIns="47316"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721107"/>
            <a:ext cx="3076364" cy="513507"/>
          </a:xfrm>
          <a:prstGeom prst="rect">
            <a:avLst/>
          </a:prstGeom>
        </p:spPr>
        <p:txBody>
          <a:bodyPr vert="horz" lIns="94632" tIns="47316" rIns="94632" bIns="4731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1294" y="9721107"/>
            <a:ext cx="3076364" cy="513507"/>
          </a:xfrm>
          <a:prstGeom prst="rect">
            <a:avLst/>
          </a:prstGeom>
        </p:spPr>
        <p:txBody>
          <a:bodyPr vert="horz" lIns="94632" tIns="47316" rIns="94632" bIns="47316" rtlCol="0" anchor="b"/>
          <a:lstStyle>
            <a:lvl1pPr algn="r">
              <a:defRPr sz="1200"/>
            </a:lvl1pPr>
          </a:lstStyle>
          <a:p>
            <a:fld id="{0D6AAAA0-4F28-4B0F-81A1-A863B89E9733}" type="slidenum">
              <a:rPr kumimoji="1" lang="ja-JP" altLang="en-US" smtClean="0"/>
              <a:t>‹#›</a:t>
            </a:fld>
            <a:endParaRPr kumimoji="1" lang="ja-JP" altLang="en-US"/>
          </a:p>
        </p:txBody>
      </p:sp>
    </p:spTree>
    <p:extLst>
      <p:ext uri="{BB962C8B-B14F-4D97-AF65-F5344CB8AC3E}">
        <p14:creationId xmlns:p14="http://schemas.microsoft.com/office/powerpoint/2010/main" val="270233074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1</a:t>
            </a:fld>
            <a:endParaRPr kumimoji="1" lang="ja-JP" altLang="en-US"/>
          </a:p>
        </p:txBody>
      </p:sp>
    </p:spTree>
    <p:extLst>
      <p:ext uri="{BB962C8B-B14F-4D97-AF65-F5344CB8AC3E}">
        <p14:creationId xmlns:p14="http://schemas.microsoft.com/office/powerpoint/2010/main" val="1273125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First,</a:t>
            </a:r>
            <a:r>
              <a:rPr lang="en-US" altLang="ja-JP" b="1" dirty="0"/>
              <a:t> Energy and resource conservation effect</a:t>
            </a:r>
            <a:endParaRPr lang="ja-JP" altLang="ja-JP" dirty="0"/>
          </a:p>
          <a:p>
            <a:r>
              <a:rPr lang="en-US" altLang="ja-JP" dirty="0"/>
              <a:t>Look at these graphs. The university’s floor area and the number of its members are increased in 10 years.</a:t>
            </a:r>
            <a:endParaRPr lang="ja-JP"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10</a:t>
            </a:fld>
            <a:endParaRPr kumimoji="1" lang="ja-JP" altLang="en-US"/>
          </a:p>
        </p:txBody>
      </p:sp>
    </p:spTree>
    <p:extLst>
      <p:ext uri="{BB962C8B-B14F-4D97-AF65-F5344CB8AC3E}">
        <p14:creationId xmlns:p14="http://schemas.microsoft.com/office/powerpoint/2010/main" val="644763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6404">
              <a:defRPr/>
            </a:pPr>
            <a:r>
              <a:rPr lang="en-US" altLang="ja-JP" dirty="0"/>
              <a:t>Despite this, the overall amount of energy input decreased. ●Moreover, energy consumption declined sharply over three years from the year of acquisition 2004, showing a direct impact from ISO. </a:t>
            </a:r>
            <a:endParaRPr lang="ja-JP"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11</a:t>
            </a:fld>
            <a:endParaRPr kumimoji="1" lang="ja-JP" altLang="en-US"/>
          </a:p>
        </p:txBody>
      </p:sp>
    </p:spTree>
    <p:extLst>
      <p:ext uri="{BB962C8B-B14F-4D97-AF65-F5344CB8AC3E}">
        <p14:creationId xmlns:p14="http://schemas.microsoft.com/office/powerpoint/2010/main" val="1227836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6404">
              <a:defRPr/>
            </a:pPr>
            <a:r>
              <a:rPr lang="en-US" altLang="ja-JP" dirty="0"/>
              <a:t>Despite this, the overall amount of energy input decreased. ●Moreover, energy consumption declined sharply over three years from the year of acquisition 2004, showing a direct impact from ISO. </a:t>
            </a:r>
            <a:endParaRPr lang="ja-JP"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12</a:t>
            </a:fld>
            <a:endParaRPr kumimoji="1" lang="ja-JP" altLang="en-US"/>
          </a:p>
        </p:txBody>
      </p:sp>
    </p:spTree>
    <p:extLst>
      <p:ext uri="{BB962C8B-B14F-4D97-AF65-F5344CB8AC3E}">
        <p14:creationId xmlns:p14="http://schemas.microsoft.com/office/powerpoint/2010/main" val="1609289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General waste was also significantly reduced.</a:t>
            </a:r>
            <a:endParaRPr lang="ja-JP" altLang="ja-JP" dirty="0"/>
          </a:p>
          <a:p>
            <a:r>
              <a:rPr lang="en-US" altLang="ja-JP" dirty="0"/>
              <a:t>Thus, in the case of Chiba University, the acquisition of ISO has had the effect of reducing energy usage, as well as reducing waste emission. </a:t>
            </a:r>
            <a:endParaRPr lang="ja-JP"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13</a:t>
            </a:fld>
            <a:endParaRPr kumimoji="1" lang="ja-JP" altLang="en-US"/>
          </a:p>
        </p:txBody>
      </p:sp>
    </p:spTree>
    <p:extLst>
      <p:ext uri="{BB962C8B-B14F-4D97-AF65-F5344CB8AC3E}">
        <p14:creationId xmlns:p14="http://schemas.microsoft.com/office/powerpoint/2010/main" val="2369021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To reduce waste, various activities are held. For example abandoned bicycles, used book market, and make the compost by the fallen leaves.</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14</a:t>
            </a:fld>
            <a:endParaRPr kumimoji="1" lang="ja-JP" altLang="en-US"/>
          </a:p>
        </p:txBody>
      </p:sp>
    </p:spTree>
    <p:extLst>
      <p:ext uri="{BB962C8B-B14F-4D97-AF65-F5344CB8AC3E}">
        <p14:creationId xmlns:p14="http://schemas.microsoft.com/office/powerpoint/2010/main" val="849998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15</a:t>
            </a:fld>
            <a:endParaRPr kumimoji="1" lang="ja-JP" altLang="en-US"/>
          </a:p>
        </p:txBody>
      </p:sp>
    </p:spTree>
    <p:extLst>
      <p:ext uri="{BB962C8B-B14F-4D97-AF65-F5344CB8AC3E}">
        <p14:creationId xmlns:p14="http://schemas.microsoft.com/office/powerpoint/2010/main" val="3516066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Next, I’ll talk about Student-led EMS “Chiba University Method” in detail.</a:t>
            </a:r>
            <a:endParaRPr lang="ja-JP" altLang="ja-JP" dirty="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16</a:t>
            </a:fld>
            <a:endParaRPr kumimoji="1" lang="ja-JP" altLang="en-US"/>
          </a:p>
        </p:txBody>
      </p:sp>
    </p:spTree>
    <p:extLst>
      <p:ext uri="{BB962C8B-B14F-4D97-AF65-F5344CB8AC3E}">
        <p14:creationId xmlns:p14="http://schemas.microsoft.com/office/powerpoint/2010/main" val="476863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6404">
              <a:defRPr/>
            </a:pPr>
            <a:r>
              <a:rPr lang="en-US" altLang="ja-JP" dirty="0"/>
              <a:t>The Committee was established with 40 members. Now there are about 200.</a:t>
            </a:r>
            <a:endParaRPr lang="ja-JP"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17</a:t>
            </a:fld>
            <a:endParaRPr kumimoji="1" lang="ja-JP" altLang="en-US"/>
          </a:p>
        </p:txBody>
      </p:sp>
    </p:spTree>
    <p:extLst>
      <p:ext uri="{BB962C8B-B14F-4D97-AF65-F5344CB8AC3E}">
        <p14:creationId xmlns:p14="http://schemas.microsoft.com/office/powerpoint/2010/main" val="17391265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The Student Committee is not a student club but an organization of the university EMS operation framework.  The Student Committee performs the duties of ●the ISO Secretariat as a “practicum” and also ●submits proposals and reports to the Planning Committee.</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18</a:t>
            </a:fld>
            <a:endParaRPr kumimoji="1" lang="ja-JP" altLang="en-US"/>
          </a:p>
        </p:txBody>
      </p:sp>
    </p:spTree>
    <p:extLst>
      <p:ext uri="{BB962C8B-B14F-4D97-AF65-F5344CB8AC3E}">
        <p14:creationId xmlns:p14="http://schemas.microsoft.com/office/powerpoint/2010/main" val="3652373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6404">
              <a:defRPr/>
            </a:pPr>
            <a:r>
              <a:rPr lang="en-US" altLang="ja-JP" dirty="0"/>
              <a:t>The Committee was established with 40 members. Now there are about 200.</a:t>
            </a:r>
            <a:endParaRPr lang="ja-JP"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19</a:t>
            </a:fld>
            <a:endParaRPr kumimoji="1" lang="ja-JP" altLang="en-US"/>
          </a:p>
        </p:txBody>
      </p:sp>
    </p:spTree>
    <p:extLst>
      <p:ext uri="{BB962C8B-B14F-4D97-AF65-F5344CB8AC3E}">
        <p14:creationId xmlns:p14="http://schemas.microsoft.com/office/powerpoint/2010/main" val="1703287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At first I’ll explain about ISO14001 acquisition in university of Japan</a:t>
            </a:r>
            <a:endParaRPr lang="ja-JP" altLang="ja-JP" dirty="0"/>
          </a:p>
          <a:p>
            <a:r>
              <a:rPr lang="en-US" altLang="ja-JP" dirty="0"/>
              <a:t>Secondly Chiba University and the 10 years history of the EMS.</a:t>
            </a:r>
            <a:endParaRPr lang="ja-JP" altLang="ja-JP" dirty="0"/>
          </a:p>
          <a:p>
            <a:r>
              <a:rPr lang="en-US" altLang="ja-JP" dirty="0"/>
              <a:t>Thirdly I’ll talk about “Chiba University Method” that is the best feature of Chiba University EMS.</a:t>
            </a:r>
            <a:endParaRPr lang="ja-JP" altLang="ja-JP" dirty="0"/>
          </a:p>
          <a:p>
            <a:r>
              <a:rPr lang="en-US" altLang="ja-JP" dirty="0"/>
              <a:t>Last I’ll report about the results of the 10 years</a:t>
            </a:r>
            <a:endParaRPr lang="ja-JP" altLang="ja-JP" dirty="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2</a:t>
            </a:fld>
            <a:endParaRPr kumimoji="1" lang="ja-JP" altLang="en-US"/>
          </a:p>
        </p:txBody>
      </p:sp>
    </p:spTree>
    <p:extLst>
      <p:ext uri="{BB962C8B-B14F-4D97-AF65-F5344CB8AC3E}">
        <p14:creationId xmlns:p14="http://schemas.microsoft.com/office/powerpoint/2010/main" val="2984737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At the first student’s orientation and professors meeting of the academic year, the committee members serve as instructors for the training on the EMS.</a:t>
            </a:r>
            <a:endParaRPr lang="ja-JP" altLang="ja-JP" dirty="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20</a:t>
            </a:fld>
            <a:endParaRPr kumimoji="1" lang="ja-JP" altLang="en-US"/>
          </a:p>
        </p:txBody>
      </p:sp>
    </p:spTree>
    <p:extLst>
      <p:ext uri="{BB962C8B-B14F-4D97-AF65-F5344CB8AC3E}">
        <p14:creationId xmlns:p14="http://schemas.microsoft.com/office/powerpoint/2010/main" val="723659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6404">
              <a:defRPr/>
            </a:pPr>
            <a:r>
              <a:rPr lang="en-US" altLang="ja-JP" dirty="0"/>
              <a:t>They post the posters and stickers or hold an events to raise awareness of saving energy and waste separation</a:t>
            </a:r>
            <a:endParaRPr lang="ja-JP"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21</a:t>
            </a:fld>
            <a:endParaRPr kumimoji="1" lang="ja-JP" altLang="en-US"/>
          </a:p>
        </p:txBody>
      </p:sp>
    </p:spTree>
    <p:extLst>
      <p:ext uri="{BB962C8B-B14F-4D97-AF65-F5344CB8AC3E}">
        <p14:creationId xmlns:p14="http://schemas.microsoft.com/office/powerpoint/2010/main" val="2687484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They provide the environmental lessons or events for children at the kindergarten and elementary and junior high schools.</a:t>
            </a:r>
            <a:endParaRPr lang="ja-JP" altLang="ja-JP" dirty="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22</a:t>
            </a:fld>
            <a:endParaRPr kumimoji="1" lang="ja-JP" altLang="en-US"/>
          </a:p>
        </p:txBody>
      </p:sp>
    </p:spTree>
    <p:extLst>
      <p:ext uri="{BB962C8B-B14F-4D97-AF65-F5344CB8AC3E}">
        <p14:creationId xmlns:p14="http://schemas.microsoft.com/office/powerpoint/2010/main" val="7870059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Student committee and local residents sometimes plant flowers together. </a:t>
            </a:r>
          </a:p>
          <a:p>
            <a:r>
              <a:rPr lang="en-US" altLang="ja-JP" dirty="0"/>
              <a:t>Student make green curtains.</a:t>
            </a:r>
          </a:p>
          <a:p>
            <a:endParaRPr lang="en-US" altLang="ja-JP" dirty="0"/>
          </a:p>
          <a:p>
            <a:pPr defTabSz="946404">
              <a:defRPr/>
            </a:pPr>
            <a:r>
              <a:rPr lang="en-US" altLang="ja-JP" dirty="0"/>
              <a:t>Since 2011, students in faculty of Horticulture have supported the people in the affected areas of the Great East Japan Earthquake by planting flowers.</a:t>
            </a:r>
            <a:endParaRPr lang="ja-JP" altLang="ja-JP" dirty="0"/>
          </a:p>
          <a:p>
            <a:endParaRPr lang="ja-JP" altLang="ja-JP" dirty="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23</a:t>
            </a:fld>
            <a:endParaRPr kumimoji="1" lang="ja-JP" altLang="en-US"/>
          </a:p>
        </p:txBody>
      </p:sp>
    </p:spTree>
    <p:extLst>
      <p:ext uri="{BB962C8B-B14F-4D97-AF65-F5344CB8AC3E}">
        <p14:creationId xmlns:p14="http://schemas.microsoft.com/office/powerpoint/2010/main" val="2425918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About</a:t>
            </a:r>
            <a:r>
              <a:rPr kumimoji="1" lang="en-US" altLang="ja-JP" baseline="0" dirty="0" smtClean="0"/>
              <a:t> three years ago, t</a:t>
            </a:r>
            <a:r>
              <a:rPr kumimoji="1" lang="en-US" altLang="ja-JP" dirty="0" smtClean="0"/>
              <a:t>he student committee launches</a:t>
            </a:r>
            <a:r>
              <a:rPr kumimoji="1" lang="en-US" altLang="ja-JP" baseline="0" dirty="0" smtClean="0"/>
              <a:t> new event., the used book market. The size of the market grows every year. This year this market is reported nationally on the Asahi newspaper, on of the major newspapers in Japan.</a:t>
            </a:r>
            <a:endParaRPr kumimoji="1" lang="ja-JP" altLang="en-US" dirty="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24</a:t>
            </a:fld>
            <a:endParaRPr kumimoji="1" lang="ja-JP" altLang="en-US"/>
          </a:p>
        </p:txBody>
      </p:sp>
    </p:spTree>
    <p:extLst>
      <p:ext uri="{BB962C8B-B14F-4D97-AF65-F5344CB8AC3E}">
        <p14:creationId xmlns:p14="http://schemas.microsoft.com/office/powerpoint/2010/main" val="19016433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In</a:t>
            </a:r>
            <a:r>
              <a:rPr kumimoji="1" lang="en-US" altLang="ja-JP" baseline="0" dirty="0" smtClean="0"/>
              <a:t> Nishi-</a:t>
            </a:r>
            <a:r>
              <a:rPr kumimoji="1" lang="en-US" altLang="ja-JP" baseline="0" dirty="0" err="1" smtClean="0"/>
              <a:t>chiba</a:t>
            </a:r>
            <a:r>
              <a:rPr kumimoji="1" lang="en-US" altLang="ja-JP" baseline="0" dirty="0" smtClean="0"/>
              <a:t> campus, we have a lot of bicycles. We decided to reduce the number of bicycles in the campus, so introduced share-cycle system, collaborated with a private share cycle company, COGOO..</a:t>
            </a:r>
          </a:p>
          <a:p>
            <a:endParaRPr kumimoji="1" lang="ja-JP" altLang="en-US" dirty="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25</a:t>
            </a:fld>
            <a:endParaRPr kumimoji="1" lang="ja-JP" altLang="en-US"/>
          </a:p>
        </p:txBody>
      </p:sp>
    </p:spTree>
    <p:extLst>
      <p:ext uri="{BB962C8B-B14F-4D97-AF65-F5344CB8AC3E}">
        <p14:creationId xmlns:p14="http://schemas.microsoft.com/office/powerpoint/2010/main" val="41758022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We also</a:t>
            </a:r>
            <a:r>
              <a:rPr kumimoji="1" lang="en-US" altLang="ja-JP" baseline="0" dirty="0" smtClean="0"/>
              <a:t> have many trees in campus. To reduce and utilize the fallen leaves, we gather and compost them. And the fertilizer made from fallen leaves are distributed to local residents. It is named </a:t>
            </a:r>
            <a:r>
              <a:rPr kumimoji="1" lang="en-US" altLang="ja-JP" baseline="0" dirty="0" err="1" smtClean="0"/>
              <a:t>keyaki</a:t>
            </a:r>
            <a:r>
              <a:rPr kumimoji="1" lang="en-US" altLang="ja-JP" baseline="0" dirty="0" smtClean="0"/>
              <a:t>-no-</a:t>
            </a:r>
            <a:r>
              <a:rPr kumimoji="1" lang="en-US" altLang="ja-JP" baseline="0" dirty="0" err="1" smtClean="0"/>
              <a:t>ko</a:t>
            </a:r>
            <a:r>
              <a:rPr kumimoji="1" lang="en-US" altLang="ja-JP" baseline="0" dirty="0" smtClean="0"/>
              <a:t>, children of </a:t>
            </a:r>
            <a:r>
              <a:rPr kumimoji="1" lang="en-US" altLang="ja-JP" baseline="0" dirty="0" err="1" smtClean="0"/>
              <a:t>Zelkova</a:t>
            </a:r>
            <a:r>
              <a:rPr kumimoji="1" lang="en-US" altLang="ja-JP" baseline="0" dirty="0" smtClean="0"/>
              <a:t> tree. </a:t>
            </a:r>
            <a:endParaRPr kumimoji="1" lang="ja-JP" altLang="en-US" dirty="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26</a:t>
            </a:fld>
            <a:endParaRPr kumimoji="1" lang="ja-JP" altLang="en-US"/>
          </a:p>
        </p:txBody>
      </p:sp>
    </p:spTree>
    <p:extLst>
      <p:ext uri="{BB962C8B-B14F-4D97-AF65-F5344CB8AC3E}">
        <p14:creationId xmlns:p14="http://schemas.microsoft.com/office/powerpoint/2010/main" val="3260642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At the University festival in November, the committee member</a:t>
            </a:r>
            <a:r>
              <a:rPr kumimoji="1" lang="en-US" altLang="ja-JP" baseline="0" dirty="0" smtClean="0"/>
              <a:t>s lead the waste separation activities and </a:t>
            </a:r>
            <a:r>
              <a:rPr kumimoji="1" lang="en-US" altLang="ja-JP" baseline="0" dirty="0" err="1" smtClean="0"/>
              <a:t>recyling</a:t>
            </a:r>
            <a:r>
              <a:rPr kumimoji="1" lang="en-US" altLang="ja-JP" baseline="0" dirty="0" smtClean="0"/>
              <a:t>.</a:t>
            </a:r>
            <a:r>
              <a:rPr kumimoji="1" lang="en-US" altLang="ja-JP" dirty="0" smtClean="0"/>
              <a:t>.</a:t>
            </a:r>
            <a:r>
              <a:rPr kumimoji="1" lang="en-US" altLang="ja-JP" baseline="0" dirty="0" smtClean="0"/>
              <a:t> </a:t>
            </a:r>
            <a:endParaRPr kumimoji="1" lang="ja-JP" altLang="en-US" dirty="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27</a:t>
            </a:fld>
            <a:endParaRPr kumimoji="1" lang="ja-JP" altLang="en-US"/>
          </a:p>
        </p:txBody>
      </p:sp>
    </p:spTree>
    <p:extLst>
      <p:ext uri="{BB962C8B-B14F-4D97-AF65-F5344CB8AC3E}">
        <p14:creationId xmlns:p14="http://schemas.microsoft.com/office/powerpoint/2010/main" val="6127912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This is a typical student-led project.</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 students realized to charge plastic bags of Chiba University’s co-op in 2006.</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Then they made an Environmental Fund from the charge and use it to make Eco goods every year.</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Now Chiba University’s Plastic Bag Rejection Rate is 99.4%</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28</a:t>
            </a:fld>
            <a:endParaRPr kumimoji="1" lang="ja-JP" altLang="en-US"/>
          </a:p>
        </p:txBody>
      </p:sp>
    </p:spTree>
    <p:extLst>
      <p:ext uri="{BB962C8B-B14F-4D97-AF65-F5344CB8AC3E}">
        <p14:creationId xmlns:p14="http://schemas.microsoft.com/office/powerpoint/2010/main" val="7430072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6404">
              <a:defRPr/>
            </a:pPr>
            <a:r>
              <a:rPr lang="en-US" altLang="ja-JP" dirty="0"/>
              <a:t>●Next, I’ll explain students operations in the Check section. </a:t>
            </a:r>
            <a:endParaRPr lang="ja-JP" altLang="ja-JP" dirty="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29</a:t>
            </a:fld>
            <a:endParaRPr kumimoji="1" lang="ja-JP" altLang="en-US"/>
          </a:p>
        </p:txBody>
      </p:sp>
    </p:spTree>
    <p:extLst>
      <p:ext uri="{BB962C8B-B14F-4D97-AF65-F5344CB8AC3E}">
        <p14:creationId xmlns:p14="http://schemas.microsoft.com/office/powerpoint/2010/main" val="1518496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6404">
              <a:defRPr/>
            </a:pPr>
            <a:r>
              <a:rPr lang="en-US" altLang="ja-JP" dirty="0"/>
              <a:t>First, I’ll explain about Chiba University</a:t>
            </a:r>
            <a:endParaRPr lang="ja-JP" altLang="ja-JP" dirty="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3</a:t>
            </a:fld>
            <a:endParaRPr kumimoji="1" lang="ja-JP" altLang="en-US"/>
          </a:p>
        </p:txBody>
      </p:sp>
    </p:spTree>
    <p:extLst>
      <p:ext uri="{BB962C8B-B14F-4D97-AF65-F5344CB8AC3E}">
        <p14:creationId xmlns:p14="http://schemas.microsoft.com/office/powerpoint/2010/main" val="28768108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6404">
              <a:defRPr/>
            </a:pPr>
            <a:r>
              <a:rPr lang="en-US" altLang="ja-JP" dirty="0"/>
              <a:t>For the internal audit of EMS operations in each section, they prepare the plan, checklist and report. They also team up with teaching staff on the day of the audit and serve as auditors. </a:t>
            </a:r>
            <a:endParaRPr lang="ja-JP"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30</a:t>
            </a:fld>
            <a:endParaRPr kumimoji="1" lang="ja-JP" altLang="en-US"/>
          </a:p>
        </p:txBody>
      </p:sp>
    </p:spTree>
    <p:extLst>
      <p:ext uri="{BB962C8B-B14F-4D97-AF65-F5344CB8AC3E}">
        <p14:creationId xmlns:p14="http://schemas.microsoft.com/office/powerpoint/2010/main" val="40329532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●In ACT section, when the Environmental Management Manual requires revisions, students prepare the draft proposals.</a:t>
            </a:r>
            <a:endParaRPr lang="ja-JP" altLang="ja-JP" dirty="0"/>
          </a:p>
          <a:p>
            <a:r>
              <a:rPr lang="en-US" altLang="ja-JP" dirty="0"/>
              <a:t>●Other, at the external assessment</a:t>
            </a:r>
            <a:endParaRPr lang="ja-JP" altLang="ja-JP" dirty="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31</a:t>
            </a:fld>
            <a:endParaRPr kumimoji="1" lang="ja-JP" altLang="en-US"/>
          </a:p>
        </p:txBody>
      </p:sp>
    </p:spTree>
    <p:extLst>
      <p:ext uri="{BB962C8B-B14F-4D97-AF65-F5344CB8AC3E}">
        <p14:creationId xmlns:p14="http://schemas.microsoft.com/office/powerpoint/2010/main" val="36812441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6404">
              <a:defRPr/>
            </a:pPr>
            <a:r>
              <a:rPr lang="en-US" altLang="ja-JP" dirty="0"/>
              <a:t>Students prepare the documents for external assessment. They also accompany the assessors and create a record of the proceedings. </a:t>
            </a:r>
            <a:endParaRPr lang="ja-JP"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32</a:t>
            </a:fld>
            <a:endParaRPr kumimoji="1" lang="ja-JP" altLang="en-US"/>
          </a:p>
        </p:txBody>
      </p:sp>
    </p:spTree>
    <p:extLst>
      <p:ext uri="{BB962C8B-B14F-4D97-AF65-F5344CB8AC3E}">
        <p14:creationId xmlns:p14="http://schemas.microsoft.com/office/powerpoint/2010/main" val="4122127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Chiba University considers the construction and operation of the EMS as an opportunity for students’ practical education. The activities are treated as credit of the course.</a:t>
            </a:r>
            <a:endParaRPr lang="ja-JP" altLang="ja-JP" dirty="0"/>
          </a:p>
          <a:p>
            <a:r>
              <a:rPr lang="en-US" altLang="ja-JP" dirty="0"/>
              <a:t>●First, the course “Environment Management System Practicum I” is for freshman. These students acquire an understanding of the EMS, as well as knowledge of trial internal audits and so on. They also participate in team activities with senior students. All students who attend Practicum I become members of the Student Committee.</a:t>
            </a:r>
          </a:p>
          <a:p>
            <a:endParaRPr lang="ja-JP" altLang="ja-JP" dirty="0"/>
          </a:p>
          <a:p>
            <a:r>
              <a:rPr lang="en-US" altLang="ja-JP" dirty="0"/>
              <a:t>●In “Practicum II,” students who have passed Practicum I become Team Leaders and lead several members in various activities. They also do basic training instructor, internal auditor, and record keeper of the external assessment. </a:t>
            </a:r>
            <a:endParaRPr lang="ja-JP" altLang="ja-JP" dirty="0"/>
          </a:p>
          <a:p>
            <a:r>
              <a:rPr lang="en-US" altLang="ja-JP" dirty="0"/>
              <a:t> </a:t>
            </a:r>
            <a:endParaRPr lang="ja-JP" altLang="ja-JP" dirty="0"/>
          </a:p>
          <a:p>
            <a:r>
              <a:rPr lang="en-US" altLang="ja-JP" dirty="0"/>
              <a:t>●The third year course “Practicum III” includes a five-day internship component where students demonstrate the knowledge and experience they have acquired over two years in an external organization or local government.</a:t>
            </a:r>
            <a:endParaRPr lang="ja-JP" altLang="ja-JP" dirty="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33</a:t>
            </a:fld>
            <a:endParaRPr kumimoji="1" lang="ja-JP" altLang="en-US"/>
          </a:p>
        </p:txBody>
      </p:sp>
    </p:spTree>
    <p:extLst>
      <p:ext uri="{BB962C8B-B14F-4D97-AF65-F5344CB8AC3E}">
        <p14:creationId xmlns:p14="http://schemas.microsoft.com/office/powerpoint/2010/main" val="1212276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6404">
              <a:defRPr/>
            </a:pPr>
            <a:r>
              <a:rPr lang="en-US" altLang="ja-JP" dirty="0"/>
              <a:t>Then students who have contributed to the university’s EMS for 3 years, are conferred the university’s internal qualification “Chiba University Environment and Energy Management Practitioner” by the university president. This qualification may be entered on job application forms. </a:t>
            </a:r>
            <a:endParaRPr lang="ja-JP" altLang="ja-JP" dirty="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34</a:t>
            </a:fld>
            <a:endParaRPr kumimoji="1" lang="ja-JP" altLang="en-US"/>
          </a:p>
        </p:txBody>
      </p:sp>
    </p:spTree>
    <p:extLst>
      <p:ext uri="{BB962C8B-B14F-4D97-AF65-F5344CB8AC3E}">
        <p14:creationId xmlns:p14="http://schemas.microsoft.com/office/powerpoint/2010/main" val="13841649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6404">
              <a:defRPr/>
            </a:pPr>
            <a:r>
              <a:rPr lang="en-US" altLang="ja-JP" dirty="0"/>
              <a:t>The last part is “Results after 10 Years of Student-led EMS”</a:t>
            </a:r>
            <a:endParaRPr lang="ja-JP"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35</a:t>
            </a:fld>
            <a:endParaRPr kumimoji="1" lang="ja-JP" altLang="en-US"/>
          </a:p>
        </p:txBody>
      </p:sp>
    </p:spTree>
    <p:extLst>
      <p:ext uri="{BB962C8B-B14F-4D97-AF65-F5344CB8AC3E}">
        <p14:creationId xmlns:p14="http://schemas.microsoft.com/office/powerpoint/2010/main" val="41279299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6404">
              <a:defRPr/>
            </a:pPr>
            <a:r>
              <a:rPr lang="en-US" altLang="ja-JP" dirty="0"/>
              <a:t>Chiba University has seen three main effects. </a:t>
            </a:r>
            <a:endParaRPr lang="ja-JP"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36</a:t>
            </a:fld>
            <a:endParaRPr kumimoji="1" lang="ja-JP" altLang="en-US"/>
          </a:p>
        </p:txBody>
      </p:sp>
    </p:spTree>
    <p:extLst>
      <p:ext uri="{BB962C8B-B14F-4D97-AF65-F5344CB8AC3E}">
        <p14:creationId xmlns:p14="http://schemas.microsoft.com/office/powerpoint/2010/main" val="42920790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6404">
              <a:defRPr/>
            </a:pPr>
            <a:r>
              <a:rPr lang="en-US" altLang="ja-JP" dirty="0"/>
              <a:t>Chiba University has seen three main effects. </a:t>
            </a:r>
            <a:endParaRPr lang="ja-JP"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37</a:t>
            </a:fld>
            <a:endParaRPr kumimoji="1" lang="ja-JP" altLang="en-US"/>
          </a:p>
        </p:txBody>
      </p:sp>
    </p:spTree>
    <p:extLst>
      <p:ext uri="{BB962C8B-B14F-4D97-AF65-F5344CB8AC3E}">
        <p14:creationId xmlns:p14="http://schemas.microsoft.com/office/powerpoint/2010/main" val="41990781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Since Chiba University acquired ISO, it has received inquiries and requests from other universities throughout Japan and overseas for observing “Chiba University Method”.</a:t>
            </a:r>
            <a:endParaRPr lang="ja-JP" altLang="ja-JP" dirty="0"/>
          </a:p>
          <a:p>
            <a:r>
              <a:rPr lang="en-US" altLang="ja-JP" dirty="0"/>
              <a:t>Mie University and Iwate University constructed and implemented an EMS based on Chiba University’s approach to acquire ISO in 2007 and 2010. </a:t>
            </a:r>
            <a:endParaRPr lang="ja-JP" altLang="ja-JP" dirty="0"/>
          </a:p>
          <a:p>
            <a:r>
              <a:rPr lang="en-US" altLang="ja-JP" dirty="0"/>
              <a:t>And Chiba University has received various awards for these 10 years</a:t>
            </a:r>
            <a:endParaRPr lang="ja-JP" altLang="ja-JP" dirty="0"/>
          </a:p>
          <a:p>
            <a:r>
              <a:rPr lang="en-US" altLang="ja-JP" dirty="0"/>
              <a:t>Since 2003, Chiba University has been featured in the media several times every year. </a:t>
            </a:r>
            <a:endParaRPr lang="ja-JP" altLang="ja-JP" dirty="0"/>
          </a:p>
          <a:p>
            <a:r>
              <a:rPr lang="en-US" altLang="ja-JP" dirty="0"/>
              <a:t>In light of these results, the external impact of Chiba University’s student-led EMS deserves recognition.</a:t>
            </a:r>
            <a:endParaRPr lang="ja-JP"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38</a:t>
            </a:fld>
            <a:endParaRPr kumimoji="1" lang="ja-JP" altLang="en-US"/>
          </a:p>
        </p:txBody>
      </p:sp>
    </p:spTree>
    <p:extLst>
      <p:ext uri="{BB962C8B-B14F-4D97-AF65-F5344CB8AC3E}">
        <p14:creationId xmlns:p14="http://schemas.microsoft.com/office/powerpoint/2010/main" val="38216341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39</a:t>
            </a:fld>
            <a:endParaRPr kumimoji="1" lang="ja-JP" altLang="en-US"/>
          </a:p>
        </p:txBody>
      </p:sp>
    </p:spTree>
    <p:extLst>
      <p:ext uri="{BB962C8B-B14F-4D97-AF65-F5344CB8AC3E}">
        <p14:creationId xmlns:p14="http://schemas.microsoft.com/office/powerpoint/2010/main" val="2337631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Do you know where the Chiba University is?</a:t>
            </a:r>
            <a:endParaRPr lang="ja-JP" altLang="ja-JP" dirty="0"/>
          </a:p>
          <a:p>
            <a:r>
              <a:rPr lang="en-US" altLang="ja-JP" dirty="0"/>
              <a:t>This is Japan, </a:t>
            </a:r>
            <a:r>
              <a:rPr lang="zh-TW" altLang="ja-JP" dirty="0"/>
              <a:t>●</a:t>
            </a:r>
            <a:r>
              <a:rPr lang="en-US" altLang="ja-JP" dirty="0"/>
              <a:t>here is Tokyo, </a:t>
            </a:r>
            <a:r>
              <a:rPr lang="zh-TW" altLang="ja-JP" dirty="0"/>
              <a:t>●</a:t>
            </a:r>
            <a:r>
              <a:rPr lang="en-US" altLang="ja-JP" dirty="0"/>
              <a:t>here is Sapporo</a:t>
            </a:r>
            <a:endParaRPr lang="ja-JP" altLang="ja-JP" dirty="0"/>
          </a:p>
          <a:p>
            <a:r>
              <a:rPr lang="en-US" altLang="ja-JP" dirty="0"/>
              <a:t>Chiba prefecture is here</a:t>
            </a:r>
            <a:r>
              <a:rPr lang="zh-TW" altLang="ja-JP" dirty="0"/>
              <a:t>●</a:t>
            </a:r>
            <a:r>
              <a:rPr lang="en-US" altLang="ja-JP" dirty="0"/>
              <a:t>.</a:t>
            </a:r>
            <a:endParaRPr lang="ja-JP" altLang="ja-JP" dirty="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4</a:t>
            </a:fld>
            <a:endParaRPr kumimoji="1" lang="ja-JP" altLang="en-US"/>
          </a:p>
        </p:txBody>
      </p:sp>
    </p:spTree>
    <p:extLst>
      <p:ext uri="{BB962C8B-B14F-4D97-AF65-F5344CB8AC3E}">
        <p14:creationId xmlns:p14="http://schemas.microsoft.com/office/powerpoint/2010/main" val="31734310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50180" name="日付プレースホルダー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22570" indent="-277912">
              <a:defRPr kumimoji="1">
                <a:solidFill>
                  <a:schemeClr val="tx1"/>
                </a:solidFill>
                <a:latin typeface="Arial" panose="020B0604020202020204" pitchFamily="34" charset="0"/>
                <a:ea typeface="ＭＳ Ｐゴシック" panose="020B0600070205080204" pitchFamily="50" charset="-128"/>
              </a:defRPr>
            </a:lvl2pPr>
            <a:lvl3pPr marL="1111647" indent="-222330">
              <a:defRPr kumimoji="1">
                <a:solidFill>
                  <a:schemeClr val="tx1"/>
                </a:solidFill>
                <a:latin typeface="Arial" panose="020B0604020202020204" pitchFamily="34" charset="0"/>
                <a:ea typeface="ＭＳ Ｐゴシック" panose="020B0600070205080204" pitchFamily="50" charset="-128"/>
              </a:defRPr>
            </a:lvl3pPr>
            <a:lvl4pPr marL="1556305" indent="-222330">
              <a:defRPr kumimoji="1">
                <a:solidFill>
                  <a:schemeClr val="tx1"/>
                </a:solidFill>
                <a:latin typeface="Arial" panose="020B0604020202020204" pitchFamily="34" charset="0"/>
                <a:ea typeface="ＭＳ Ｐゴシック" panose="020B0600070205080204" pitchFamily="50" charset="-128"/>
              </a:defRPr>
            </a:lvl4pPr>
            <a:lvl5pPr marL="2000964" indent="-222330">
              <a:defRPr kumimoji="1">
                <a:solidFill>
                  <a:schemeClr val="tx1"/>
                </a:solidFill>
                <a:latin typeface="Arial" panose="020B0604020202020204" pitchFamily="34" charset="0"/>
                <a:ea typeface="ＭＳ Ｐゴシック" panose="020B0600070205080204" pitchFamily="50" charset="-128"/>
              </a:defRPr>
            </a:lvl5pPr>
            <a:lvl6pPr marL="2445622" indent="-22233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90281" indent="-22233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34940" indent="-22233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779598" indent="-22233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5E292DE1-F521-4B68-8AAD-769ABB6D8B38}" type="datetime1">
              <a:rPr lang="ja-JP" altLang="en-US" smtClean="0"/>
              <a:pPr/>
              <a:t>2016/4/21</a:t>
            </a:fld>
            <a:endParaRPr lang="ja-JP" altLang="en-US" smtClean="0"/>
          </a:p>
        </p:txBody>
      </p:sp>
      <p:sp>
        <p:nvSpPr>
          <p:cNvPr id="50181" name="スライド番号プレースホルダー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22570" indent="-277912">
              <a:defRPr kumimoji="1">
                <a:solidFill>
                  <a:schemeClr val="tx1"/>
                </a:solidFill>
                <a:latin typeface="Arial" panose="020B0604020202020204" pitchFamily="34" charset="0"/>
                <a:ea typeface="ＭＳ Ｐゴシック" panose="020B0600070205080204" pitchFamily="50" charset="-128"/>
              </a:defRPr>
            </a:lvl2pPr>
            <a:lvl3pPr marL="1111647" indent="-222330">
              <a:defRPr kumimoji="1">
                <a:solidFill>
                  <a:schemeClr val="tx1"/>
                </a:solidFill>
                <a:latin typeface="Arial" panose="020B0604020202020204" pitchFamily="34" charset="0"/>
                <a:ea typeface="ＭＳ Ｐゴシック" panose="020B0600070205080204" pitchFamily="50" charset="-128"/>
              </a:defRPr>
            </a:lvl3pPr>
            <a:lvl4pPr marL="1556305" indent="-222330">
              <a:defRPr kumimoji="1">
                <a:solidFill>
                  <a:schemeClr val="tx1"/>
                </a:solidFill>
                <a:latin typeface="Arial" panose="020B0604020202020204" pitchFamily="34" charset="0"/>
                <a:ea typeface="ＭＳ Ｐゴシック" panose="020B0600070205080204" pitchFamily="50" charset="-128"/>
              </a:defRPr>
            </a:lvl4pPr>
            <a:lvl5pPr marL="2000964" indent="-222330">
              <a:defRPr kumimoji="1">
                <a:solidFill>
                  <a:schemeClr val="tx1"/>
                </a:solidFill>
                <a:latin typeface="Arial" panose="020B0604020202020204" pitchFamily="34" charset="0"/>
                <a:ea typeface="ＭＳ Ｐゴシック" panose="020B0600070205080204" pitchFamily="50" charset="-128"/>
              </a:defRPr>
            </a:lvl5pPr>
            <a:lvl6pPr marL="2445622" indent="-22233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90281" indent="-22233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34940" indent="-22233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779598" indent="-22233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576CB12E-E634-4662-9C03-9ABA79D5E528}" type="slidenum">
              <a:rPr lang="ja-JP" altLang="en-US"/>
              <a:pPr/>
              <a:t>40</a:t>
            </a:fld>
            <a:endParaRPr lang="ja-JP" altLang="en-US"/>
          </a:p>
        </p:txBody>
      </p:sp>
    </p:spTree>
    <p:extLst>
      <p:ext uri="{BB962C8B-B14F-4D97-AF65-F5344CB8AC3E}">
        <p14:creationId xmlns:p14="http://schemas.microsoft.com/office/powerpoint/2010/main" val="3864823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Since Chiba University acquired ISO, it has received inquiries and requests from other universities throughout Japan and overseas for observing “Chiba University Method”.</a:t>
            </a:r>
            <a:endParaRPr lang="ja-JP" altLang="ja-JP" dirty="0"/>
          </a:p>
          <a:p>
            <a:r>
              <a:rPr lang="en-US" altLang="ja-JP" dirty="0"/>
              <a:t>Mie University and Iwate University constructed and implemented an EMS based on Chiba University’s approach to acquire ISO in 2007 and 2010. </a:t>
            </a:r>
            <a:endParaRPr lang="ja-JP" altLang="ja-JP" dirty="0"/>
          </a:p>
          <a:p>
            <a:r>
              <a:rPr lang="en-US" altLang="ja-JP" dirty="0"/>
              <a:t>And Chiba University has received various awards for these 10 years</a:t>
            </a:r>
            <a:endParaRPr lang="ja-JP" altLang="ja-JP" dirty="0"/>
          </a:p>
          <a:p>
            <a:r>
              <a:rPr lang="en-US" altLang="ja-JP" dirty="0"/>
              <a:t>Since 2003, Chiba University has been featured in the media several times every year. </a:t>
            </a:r>
            <a:endParaRPr lang="ja-JP" altLang="ja-JP" dirty="0"/>
          </a:p>
          <a:p>
            <a:r>
              <a:rPr lang="en-US" altLang="ja-JP" dirty="0"/>
              <a:t>In light of these results, the external impact of Chiba University’s student-led EMS deserves recognition.</a:t>
            </a:r>
            <a:endParaRPr lang="ja-JP"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41</a:t>
            </a:fld>
            <a:endParaRPr kumimoji="1" lang="ja-JP" altLang="en-US"/>
          </a:p>
        </p:txBody>
      </p:sp>
    </p:spTree>
    <p:extLst>
      <p:ext uri="{BB962C8B-B14F-4D97-AF65-F5344CB8AC3E}">
        <p14:creationId xmlns:p14="http://schemas.microsoft.com/office/powerpoint/2010/main" val="662964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Since Chiba University acquired ISO, it has received inquiries and requests from other universities throughout Japan and overseas for observing “Chiba University Method”.</a:t>
            </a:r>
            <a:endParaRPr lang="ja-JP" altLang="ja-JP" dirty="0"/>
          </a:p>
          <a:p>
            <a:r>
              <a:rPr lang="en-US" altLang="ja-JP" dirty="0"/>
              <a:t>Mie University and Iwate University constructed and implemented an EMS based on Chiba University’s approach to acquire ISO in 2007 and 2010. </a:t>
            </a:r>
            <a:endParaRPr lang="ja-JP" altLang="ja-JP" dirty="0"/>
          </a:p>
          <a:p>
            <a:r>
              <a:rPr lang="en-US" altLang="ja-JP" dirty="0"/>
              <a:t>And Chiba University has received various awards for these 10 years</a:t>
            </a:r>
            <a:endParaRPr lang="ja-JP" altLang="ja-JP" dirty="0"/>
          </a:p>
          <a:p>
            <a:r>
              <a:rPr lang="en-US" altLang="ja-JP" dirty="0"/>
              <a:t>Since 2003, Chiba University has been featured in the media several times every year. </a:t>
            </a:r>
            <a:endParaRPr lang="ja-JP" altLang="ja-JP" dirty="0"/>
          </a:p>
          <a:p>
            <a:r>
              <a:rPr lang="en-US" altLang="ja-JP" dirty="0"/>
              <a:t>In light of these results, the external impact of Chiba University’s student-led EMS deserves recognition.</a:t>
            </a:r>
            <a:endParaRPr lang="ja-JP"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42</a:t>
            </a:fld>
            <a:endParaRPr kumimoji="1" lang="ja-JP" altLang="en-US"/>
          </a:p>
        </p:txBody>
      </p:sp>
    </p:spTree>
    <p:extLst>
      <p:ext uri="{BB962C8B-B14F-4D97-AF65-F5344CB8AC3E}">
        <p14:creationId xmlns:p14="http://schemas.microsoft.com/office/powerpoint/2010/main" val="25783894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6404">
              <a:defRPr/>
            </a:pPr>
            <a:r>
              <a:rPr lang="en-US" altLang="ja-JP" dirty="0"/>
              <a:t>In 2014, I did a questionnaire survey to 85 alumni, who hold the qualification and now work in the community. </a:t>
            </a:r>
            <a:endParaRPr lang="ja-JP" altLang="ja-JP" dirty="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43</a:t>
            </a:fld>
            <a:endParaRPr kumimoji="1" lang="ja-JP" altLang="en-US"/>
          </a:p>
        </p:txBody>
      </p:sp>
    </p:spTree>
    <p:extLst>
      <p:ext uri="{BB962C8B-B14F-4D97-AF65-F5344CB8AC3E}">
        <p14:creationId xmlns:p14="http://schemas.microsoft.com/office/powerpoint/2010/main" val="4183201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More than 80% said Student Committee Activities were helpful in their career. </a:t>
            </a:r>
            <a:endParaRPr lang="ja-JP" altLang="ja-JP" dirty="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44</a:t>
            </a:fld>
            <a:endParaRPr kumimoji="1" lang="ja-JP" altLang="en-US"/>
          </a:p>
        </p:txBody>
      </p:sp>
    </p:spTree>
    <p:extLst>
      <p:ext uri="{BB962C8B-B14F-4D97-AF65-F5344CB8AC3E}">
        <p14:creationId xmlns:p14="http://schemas.microsoft.com/office/powerpoint/2010/main" val="23242134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Further, when the respondents who replied in the affirmative were asked “What specific experiences were helpful?,” about half of them responded that the experience of “document creation”, “exchanges with teaching staff and external people”, “operating an organization”, and “chairing meetings” were useful when they started their working lives.</a:t>
            </a:r>
            <a:endParaRPr lang="ja-JP"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45</a:t>
            </a:fld>
            <a:endParaRPr kumimoji="1" lang="ja-JP" altLang="en-US"/>
          </a:p>
        </p:txBody>
      </p:sp>
    </p:spTree>
    <p:extLst>
      <p:ext uri="{BB962C8B-B14F-4D97-AF65-F5344CB8AC3E}">
        <p14:creationId xmlns:p14="http://schemas.microsoft.com/office/powerpoint/2010/main" val="29630327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As I have explained so far, the student-led EMS at Chiba University not only led to the reduction of energy usage and waste emission but also improved the university’s external evaluation and generated practical education effects for the students. </a:t>
            </a:r>
            <a:endParaRPr lang="ja-JP" altLang="ja-JP" dirty="0"/>
          </a:p>
          <a:p>
            <a:r>
              <a:rPr lang="en-US" altLang="ja-JP" dirty="0"/>
              <a:t> </a:t>
            </a:r>
            <a:endParaRPr lang="ja-JP" altLang="ja-JP" dirty="0"/>
          </a:p>
          <a:p>
            <a:r>
              <a:rPr lang="en-US" altLang="ja-JP" dirty="0"/>
              <a:t>So, “Chiba University method” and its effects are the reasons why Chiba University have continued the ISO for 10 years.</a:t>
            </a:r>
            <a:endParaRPr lang="ja-JP"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46</a:t>
            </a:fld>
            <a:endParaRPr kumimoji="1" lang="ja-JP" altLang="en-US"/>
          </a:p>
        </p:txBody>
      </p:sp>
    </p:spTree>
    <p:extLst>
      <p:ext uri="{BB962C8B-B14F-4D97-AF65-F5344CB8AC3E}">
        <p14:creationId xmlns:p14="http://schemas.microsoft.com/office/powerpoint/2010/main" val="29796359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That’s all. Thank you for your attention.</a:t>
            </a:r>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47</a:t>
            </a:fld>
            <a:endParaRPr kumimoji="1" lang="ja-JP" altLang="en-US"/>
          </a:p>
        </p:txBody>
      </p:sp>
    </p:spTree>
    <p:extLst>
      <p:ext uri="{BB962C8B-B14F-4D97-AF65-F5344CB8AC3E}">
        <p14:creationId xmlns:p14="http://schemas.microsoft.com/office/powerpoint/2010/main" val="273114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6404">
              <a:defRPr/>
            </a:pPr>
            <a:r>
              <a:rPr lang="en-US" altLang="ja-JP" dirty="0"/>
              <a:t>Chiba University was established in 1949 as national university and was incorporated in 2004. Currently, it has around 18,000 people. </a:t>
            </a:r>
          </a:p>
          <a:p>
            <a:pPr defTabSz="946404">
              <a:defRPr/>
            </a:pPr>
            <a:r>
              <a:rPr lang="en-US" altLang="ja-JP" dirty="0"/>
              <a:t>Chiba University is one of the leading comprehensive universities in Japan. </a:t>
            </a:r>
          </a:p>
          <a:p>
            <a:pPr defTabSz="946404">
              <a:defRPr/>
            </a:pPr>
            <a:r>
              <a:rPr lang="en-US" altLang="ja-JP" dirty="0"/>
              <a:t>There are four main campuses.</a:t>
            </a:r>
            <a:endParaRPr lang="ja-JP" altLang="ja-JP" dirty="0"/>
          </a:p>
          <a:p>
            <a:r>
              <a:rPr lang="en-US" altLang="ja-JP" dirty="0"/>
              <a:t>.</a:t>
            </a:r>
            <a:endParaRPr lang="ja-JP" altLang="ja-JP" dirty="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5</a:t>
            </a:fld>
            <a:endParaRPr kumimoji="1" lang="ja-JP" altLang="en-US"/>
          </a:p>
        </p:txBody>
      </p:sp>
    </p:spTree>
    <p:extLst>
      <p:ext uri="{BB962C8B-B14F-4D97-AF65-F5344CB8AC3E}">
        <p14:creationId xmlns:p14="http://schemas.microsoft.com/office/powerpoint/2010/main" val="185841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dirty="0" smtClean="0"/>
              <a:t>We have four main campuses.</a:t>
            </a:r>
            <a:r>
              <a:rPr lang="en-US" altLang="ja-JP" baseline="0" dirty="0" smtClean="0"/>
              <a:t> Here is the Nishi-</a:t>
            </a:r>
            <a:r>
              <a:rPr lang="en-US" altLang="ja-JP" baseline="0" dirty="0" err="1" smtClean="0"/>
              <a:t>chiba</a:t>
            </a:r>
            <a:r>
              <a:rPr lang="en-US" altLang="ja-JP" baseline="0" dirty="0" smtClean="0"/>
              <a:t> campus. It is the flagship campus. At the </a:t>
            </a:r>
            <a:r>
              <a:rPr lang="en-US" altLang="ja-JP" baseline="0" dirty="0" err="1" smtClean="0"/>
              <a:t>Inohana</a:t>
            </a:r>
            <a:r>
              <a:rPr lang="en-US" altLang="ja-JP" baseline="0" dirty="0" smtClean="0"/>
              <a:t> campus, University Hospital and </a:t>
            </a:r>
            <a:r>
              <a:rPr lang="en-US" altLang="ja-JP" baseline="0" dirty="0" err="1" smtClean="0"/>
              <a:t>Madical</a:t>
            </a:r>
            <a:r>
              <a:rPr lang="en-US" altLang="ja-JP" baseline="0" dirty="0" smtClean="0"/>
              <a:t> related faculties are located. Faculty of Horticulture located at the Matsudo campus. At the Kashiwa-no-ha campus, we have research center on the Environmental issues and Health related issues.</a:t>
            </a:r>
            <a:endParaRPr lang="ja-JP" altLang="en-US" dirty="0" smtClean="0"/>
          </a:p>
        </p:txBody>
      </p:sp>
      <p:sp>
        <p:nvSpPr>
          <p:cNvPr id="49156" name="日付プレースホルダー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22570" indent="-277912">
              <a:defRPr kumimoji="1">
                <a:solidFill>
                  <a:schemeClr val="tx1"/>
                </a:solidFill>
                <a:latin typeface="Arial" panose="020B0604020202020204" pitchFamily="34" charset="0"/>
                <a:ea typeface="ＭＳ Ｐゴシック" panose="020B0600070205080204" pitchFamily="50" charset="-128"/>
              </a:defRPr>
            </a:lvl2pPr>
            <a:lvl3pPr marL="1111647" indent="-222330">
              <a:defRPr kumimoji="1">
                <a:solidFill>
                  <a:schemeClr val="tx1"/>
                </a:solidFill>
                <a:latin typeface="Arial" panose="020B0604020202020204" pitchFamily="34" charset="0"/>
                <a:ea typeface="ＭＳ Ｐゴシック" panose="020B0600070205080204" pitchFamily="50" charset="-128"/>
              </a:defRPr>
            </a:lvl3pPr>
            <a:lvl4pPr marL="1556305" indent="-222330">
              <a:defRPr kumimoji="1">
                <a:solidFill>
                  <a:schemeClr val="tx1"/>
                </a:solidFill>
                <a:latin typeface="Arial" panose="020B0604020202020204" pitchFamily="34" charset="0"/>
                <a:ea typeface="ＭＳ Ｐゴシック" panose="020B0600070205080204" pitchFamily="50" charset="-128"/>
              </a:defRPr>
            </a:lvl4pPr>
            <a:lvl5pPr marL="2000964" indent="-222330">
              <a:defRPr kumimoji="1">
                <a:solidFill>
                  <a:schemeClr val="tx1"/>
                </a:solidFill>
                <a:latin typeface="Arial" panose="020B0604020202020204" pitchFamily="34" charset="0"/>
                <a:ea typeface="ＭＳ Ｐゴシック" panose="020B0600070205080204" pitchFamily="50" charset="-128"/>
              </a:defRPr>
            </a:lvl5pPr>
            <a:lvl6pPr marL="2445622" indent="-22233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90281" indent="-22233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34940" indent="-22233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779598" indent="-22233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652FEA3C-5D96-490B-9E11-B7A5ADA0F460}" type="datetime1">
              <a:rPr lang="ja-JP" altLang="en-US" smtClean="0"/>
              <a:pPr/>
              <a:t>2016/4/21</a:t>
            </a:fld>
            <a:endParaRPr lang="ja-JP" altLang="en-US" smtClean="0"/>
          </a:p>
        </p:txBody>
      </p:sp>
      <p:sp>
        <p:nvSpPr>
          <p:cNvPr id="49157" name="スライド番号プレースホルダー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22570" indent="-277912">
              <a:defRPr kumimoji="1">
                <a:solidFill>
                  <a:schemeClr val="tx1"/>
                </a:solidFill>
                <a:latin typeface="Arial" panose="020B0604020202020204" pitchFamily="34" charset="0"/>
                <a:ea typeface="ＭＳ Ｐゴシック" panose="020B0600070205080204" pitchFamily="50" charset="-128"/>
              </a:defRPr>
            </a:lvl2pPr>
            <a:lvl3pPr marL="1111647" indent="-222330">
              <a:defRPr kumimoji="1">
                <a:solidFill>
                  <a:schemeClr val="tx1"/>
                </a:solidFill>
                <a:latin typeface="Arial" panose="020B0604020202020204" pitchFamily="34" charset="0"/>
                <a:ea typeface="ＭＳ Ｐゴシック" panose="020B0600070205080204" pitchFamily="50" charset="-128"/>
              </a:defRPr>
            </a:lvl3pPr>
            <a:lvl4pPr marL="1556305" indent="-222330">
              <a:defRPr kumimoji="1">
                <a:solidFill>
                  <a:schemeClr val="tx1"/>
                </a:solidFill>
                <a:latin typeface="Arial" panose="020B0604020202020204" pitchFamily="34" charset="0"/>
                <a:ea typeface="ＭＳ Ｐゴシック" panose="020B0600070205080204" pitchFamily="50" charset="-128"/>
              </a:defRPr>
            </a:lvl4pPr>
            <a:lvl5pPr marL="2000964" indent="-222330">
              <a:defRPr kumimoji="1">
                <a:solidFill>
                  <a:schemeClr val="tx1"/>
                </a:solidFill>
                <a:latin typeface="Arial" panose="020B0604020202020204" pitchFamily="34" charset="0"/>
                <a:ea typeface="ＭＳ Ｐゴシック" panose="020B0600070205080204" pitchFamily="50" charset="-128"/>
              </a:defRPr>
            </a:lvl5pPr>
            <a:lvl6pPr marL="2445622" indent="-22233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90281" indent="-22233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34940" indent="-22233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779598" indent="-22233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4BE395EC-3A53-4CAB-BC59-325D937D7C8F}" type="slidenum">
              <a:rPr lang="ja-JP" altLang="en-US"/>
              <a:pPr/>
              <a:t>6</a:t>
            </a:fld>
            <a:endParaRPr lang="ja-JP" altLang="en-US"/>
          </a:p>
        </p:txBody>
      </p:sp>
    </p:spTree>
    <p:extLst>
      <p:ext uri="{BB962C8B-B14F-4D97-AF65-F5344CB8AC3E}">
        <p14:creationId xmlns:p14="http://schemas.microsoft.com/office/powerpoint/2010/main" val="4066590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●The Chiba University president officially declared the start to acquire ISO in 2003. </a:t>
            </a:r>
            <a:endParaRPr lang="ja-JP" altLang="ja-JP" dirty="0"/>
          </a:p>
          <a:p>
            <a:r>
              <a:rPr lang="en-US" altLang="ja-JP" dirty="0"/>
              <a:t>He said that Chiba University had to introduce a new type of EMS in the form of student-led.</a:t>
            </a:r>
            <a:endParaRPr lang="ja-JP" altLang="ja-JP" dirty="0"/>
          </a:p>
          <a:p>
            <a:r>
              <a:rPr lang="en-US" altLang="ja-JP" dirty="0"/>
              <a:t>So, before the declaration, the Environmental ISO Student Committee was established. </a:t>
            </a:r>
            <a:endParaRPr lang="ja-JP" altLang="ja-JP" dirty="0"/>
          </a:p>
          <a:p>
            <a:r>
              <a:rPr lang="en-US" altLang="ja-JP" dirty="0"/>
              <a:t>The students were involved in almost every aspect of the EMS. </a:t>
            </a:r>
          </a:p>
          <a:p>
            <a:endParaRPr lang="ja-JP" altLang="ja-JP" dirty="0"/>
          </a:p>
          <a:p>
            <a:r>
              <a:rPr lang="en-US" altLang="ja-JP" dirty="0"/>
              <a:t>●In 2005, the Nishi-Chiba Campus acquired ISO14001. Then, the scope of application was expanded to the other Campuses. ●And then all of the four main campuses acquired in 2007. </a:t>
            </a:r>
            <a:endParaRPr lang="ja-JP" altLang="ja-JP" dirty="0"/>
          </a:p>
          <a:p>
            <a:r>
              <a:rPr lang="en-US" altLang="ja-JP" dirty="0"/>
              <a:t>●In 2013, the university acquired ISO50001 as the first university in Japan.</a:t>
            </a:r>
            <a:endParaRPr lang="ja-JP" altLang="ja-JP" dirty="0"/>
          </a:p>
          <a:p>
            <a:r>
              <a:rPr lang="en-US" altLang="ja-JP" dirty="0"/>
              <a:t>It is specified in energy management system.</a:t>
            </a:r>
            <a:endParaRPr lang="ja-JP" altLang="ja-JP" dirty="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7</a:t>
            </a:fld>
            <a:endParaRPr kumimoji="1" lang="ja-JP" altLang="en-US"/>
          </a:p>
        </p:txBody>
      </p:sp>
    </p:spTree>
    <p:extLst>
      <p:ext uri="{BB962C8B-B14F-4D97-AF65-F5344CB8AC3E}">
        <p14:creationId xmlns:p14="http://schemas.microsoft.com/office/powerpoint/2010/main" val="3616958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Before entering the subject, I will shortly explain the ISO.</a:t>
            </a:r>
            <a:endParaRPr lang="ja-JP" altLang="ja-JP" dirty="0"/>
          </a:p>
          <a:p>
            <a:r>
              <a:rPr lang="en-US" altLang="ja-JP" dirty="0"/>
              <a:t>ISO is the International Organization for Standardization.</a:t>
            </a:r>
            <a:endParaRPr lang="ja-JP" altLang="ja-JP" dirty="0"/>
          </a:p>
          <a:p>
            <a:r>
              <a:rPr lang="en-US" altLang="ja-JP" dirty="0"/>
              <a:t>The ISO14001 is specified in the requirements of the environmental management system (EMS) for organizations. The EMS is a systematic approach to handling environmental issues within an organization. </a:t>
            </a:r>
            <a:endParaRPr lang="ja-JP" altLang="ja-JP" dirty="0"/>
          </a:p>
          <a:p>
            <a:r>
              <a:rPr lang="en-US" altLang="ja-JP" dirty="0"/>
              <a:t>It is based on the PDCA cycle.</a:t>
            </a:r>
            <a:endParaRPr lang="ja-JP" altLang="ja-JP" dirty="0"/>
          </a:p>
          <a:p>
            <a:r>
              <a:rPr lang="en-US" altLang="ja-JP" dirty="0"/>
              <a:t>The ISO50001 is specified in energy management system.</a:t>
            </a:r>
            <a:endParaRPr lang="ja-JP" altLang="ja-JP" dirty="0"/>
          </a:p>
          <a:p>
            <a:pPr defTabSz="946404">
              <a:defRPr/>
            </a:pPr>
            <a:endParaRPr lang="en-US" altLang="ja-JP" dirty="0">
              <a:latin typeface="+mn-ea"/>
            </a:endParaRPr>
          </a:p>
          <a:p>
            <a:pPr defTabSz="946404">
              <a:defRPr/>
            </a:pPr>
            <a:endParaRPr lang="en-US" altLang="ja-JP" dirty="0">
              <a:latin typeface="+mn-ea"/>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8</a:t>
            </a:fld>
            <a:endParaRPr kumimoji="1" lang="ja-JP" altLang="en-US"/>
          </a:p>
        </p:txBody>
      </p:sp>
    </p:spTree>
    <p:extLst>
      <p:ext uri="{BB962C8B-B14F-4D97-AF65-F5344CB8AC3E}">
        <p14:creationId xmlns:p14="http://schemas.microsoft.com/office/powerpoint/2010/main" val="3353478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Next, I’ll talk about Student-led EMS “Chiba University Method” in detail.</a:t>
            </a:r>
            <a:endParaRPr lang="ja-JP" altLang="ja-JP" dirty="0"/>
          </a:p>
        </p:txBody>
      </p:sp>
      <p:sp>
        <p:nvSpPr>
          <p:cNvPr id="4" name="スライド番号プレースホルダー 3"/>
          <p:cNvSpPr>
            <a:spLocks noGrp="1"/>
          </p:cNvSpPr>
          <p:nvPr>
            <p:ph type="sldNum" sz="quarter" idx="10"/>
          </p:nvPr>
        </p:nvSpPr>
        <p:spPr/>
        <p:txBody>
          <a:bodyPr/>
          <a:lstStyle/>
          <a:p>
            <a:fld id="{0D6AAAA0-4F28-4B0F-81A1-A863B89E9733}" type="slidenum">
              <a:rPr kumimoji="1" lang="ja-JP" altLang="en-US" smtClean="0"/>
              <a:t>9</a:t>
            </a:fld>
            <a:endParaRPr kumimoji="1" lang="ja-JP" altLang="en-US"/>
          </a:p>
        </p:txBody>
      </p:sp>
    </p:spTree>
    <p:extLst>
      <p:ext uri="{BB962C8B-B14F-4D97-AF65-F5344CB8AC3E}">
        <p14:creationId xmlns:p14="http://schemas.microsoft.com/office/powerpoint/2010/main" val="25636513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9" name="Rectangle 8"/>
            <p:cNvSpPr/>
            <p:nvPr/>
          </p:nvSpPr>
          <p:spPr>
            <a:xfrm>
              <a:off x="0" y="0"/>
              <a:ext cx="9118832" cy="6858000"/>
            </a:xfrm>
            <a:prstGeom prst="rect">
              <a:avLst/>
            </a:prstGeom>
            <a:blipFill>
              <a:blip r:embed="rId2" cstate="screen">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866440" y="2226503"/>
            <a:ext cx="5917679" cy="2550877"/>
          </a:xfrm>
        </p:spPr>
        <p:txBody>
          <a:bodyPr anchor="b"/>
          <a:lstStyle>
            <a:lvl1pPr>
              <a:defRPr sz="48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866440" y="4777380"/>
            <a:ext cx="5917679"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bwMode="gray">
          <a:xfrm rot="5400000">
            <a:off x="7498080" y="1828800"/>
            <a:ext cx="990599" cy="228659"/>
          </a:xfrm>
        </p:spPr>
        <p:txBody>
          <a:bodyPr anchor="t"/>
          <a:lstStyle>
            <a:lvl1pPr algn="l">
              <a:defRPr b="0" i="0">
                <a:solidFill>
                  <a:schemeClr val="bg1">
                    <a:alpha val="60000"/>
                  </a:schemeClr>
                </a:solidFill>
              </a:defRPr>
            </a:lvl1pPr>
          </a:lstStyle>
          <a:p>
            <a:fld id="{9DD4CC8A-9948-4C4B-8997-13CB8821FCDA}" type="datetime1">
              <a:rPr lang="en-US" altLang="ja-JP" smtClean="0"/>
              <a:t>4/20/2016</a:t>
            </a:fld>
            <a:endParaRPr lang="en-US" dirty="0"/>
          </a:p>
        </p:txBody>
      </p:sp>
      <p:sp>
        <p:nvSpPr>
          <p:cNvPr id="5" name="Footer Placeholder 4"/>
          <p:cNvSpPr>
            <a:spLocks noGrp="1"/>
          </p:cNvSpPr>
          <p:nvPr>
            <p:ph type="ftr" sz="quarter" idx="11"/>
          </p:nvPr>
        </p:nvSpPr>
        <p:spPr bwMode="gray">
          <a:xfrm rot="5400000">
            <a:off x="6236208" y="3264408"/>
            <a:ext cx="3859795" cy="228660"/>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901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パノラマ写真 (キャプション付き)">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cstate="screen">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Rectangle 15"/>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4961454"/>
            <a:ext cx="6422004" cy="566738"/>
          </a:xfrm>
        </p:spPr>
        <p:txBody>
          <a:bodyPr anchor="b">
            <a:normAutofit/>
          </a:bodyPr>
          <a:lstStyle>
            <a:lvl1pPr algn="l">
              <a:defRPr sz="2400" b="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4" name="Text Placeholder 3"/>
          <p:cNvSpPr>
            <a:spLocks noGrp="1"/>
          </p:cNvSpPr>
          <p:nvPr>
            <p:ph type="body" sz="half" idx="2"/>
          </p:nvPr>
        </p:nvSpPr>
        <p:spPr bwMode="gray">
          <a:xfrm>
            <a:off x="866440" y="5528192"/>
            <a:ext cx="6422004"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8AD0DBB0-61EF-4BD8-B4FE-51B8E9488133}" type="datetime1">
              <a:rPr lang="en-US" altLang="ja-JP" smtClean="0"/>
              <a:t>4/20/2016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2024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タイトルとキャプション">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cstate="screen">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Rectangle 8"/>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927100"/>
            <a:ext cx="6422005" cy="1692720"/>
          </a:xfrm>
        </p:spPr>
        <p:txBody>
          <a:bodyPr/>
          <a:lstStyle>
            <a:lvl1pPr>
              <a:defRPr sz="3600"/>
            </a:lvl1pPr>
          </a:lstStyle>
          <a:p>
            <a:r>
              <a:rPr lang="ja-JP" altLang="en-US" smtClean="0"/>
              <a:t>マスター タイトルの書式設定</a:t>
            </a:r>
            <a:endParaRPr lang="en-US" dirty="0"/>
          </a:p>
        </p:txBody>
      </p:sp>
      <p:sp>
        <p:nvSpPr>
          <p:cNvPr id="13" name="Text Placeholder 3"/>
          <p:cNvSpPr>
            <a:spLocks noGrp="1"/>
          </p:cNvSpPr>
          <p:nvPr>
            <p:ph type="body" sz="half" idx="2"/>
          </p:nvPr>
        </p:nvSpPr>
        <p:spPr>
          <a:xfrm>
            <a:off x="866440" y="3488023"/>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CE1CE12A-6A04-4894-A654-151AB33FEC8F}" type="datetime1">
              <a:rPr lang="en-US" altLang="ja-JP" smtClean="0"/>
              <a:t>4/20/2016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1827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引用 (キャプション付き)">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cstate="screen">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10"/>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4"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3" name="TextBox 22"/>
          <p:cNvSpPr txBox="1"/>
          <p:nvPr/>
        </p:nvSpPr>
        <p:spPr bwMode="gray">
          <a:xfrm>
            <a:off x="647430" y="651690"/>
            <a:ext cx="601591"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14" name="TextBox 13"/>
          <p:cNvSpPr txBox="1"/>
          <p:nvPr/>
        </p:nvSpPr>
        <p:spPr bwMode="gray">
          <a:xfrm>
            <a:off x="7069418" y="2900292"/>
            <a:ext cx="619063"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28060" y="927099"/>
            <a:ext cx="6160385" cy="2882179"/>
          </a:xfrm>
        </p:spPr>
        <p:txBody>
          <a:bodyPr anchor="ctr"/>
          <a:lstStyle>
            <a:lvl1pPr>
              <a:defRPr sz="3600"/>
            </a:lvl1pPr>
          </a:lstStyle>
          <a:p>
            <a:r>
              <a:rPr lang="ja-JP" altLang="en-US" smtClean="0"/>
              <a:t>マスター タイトルの書式設定</a:t>
            </a:r>
            <a:endParaRPr lang="en-US" dirty="0"/>
          </a:p>
        </p:txBody>
      </p:sp>
      <p:sp>
        <p:nvSpPr>
          <p:cNvPr id="17" name="Text Placeholder 3"/>
          <p:cNvSpPr>
            <a:spLocks noGrp="1"/>
          </p:cNvSpPr>
          <p:nvPr>
            <p:ph type="body" sz="half" idx="13"/>
          </p:nvPr>
        </p:nvSpPr>
        <p:spPr bwMode="gray">
          <a:xfrm>
            <a:off x="1387278" y="3809278"/>
            <a:ext cx="5646143" cy="333113"/>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16" name="Text Placeholder 3"/>
          <p:cNvSpPr>
            <a:spLocks noGrp="1"/>
          </p:cNvSpPr>
          <p:nvPr>
            <p:ph type="body" sz="half" idx="2"/>
          </p:nvPr>
        </p:nvSpPr>
        <p:spPr>
          <a:xfrm>
            <a:off x="866440" y="5000816"/>
            <a:ext cx="6343673" cy="101061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2DEE87CB-2B85-4AD5-9F4C-107DF0E23921}" type="datetime1">
              <a:rPr lang="en-US" altLang="ja-JP" smtClean="0"/>
              <a:t>4/20/2016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67822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名札">
    <p:spTree>
      <p:nvGrpSpPr>
        <p:cNvPr id="1" name=""/>
        <p:cNvGrpSpPr/>
        <p:nvPr/>
      </p:nvGrpSpPr>
      <p:grpSpPr>
        <a:xfrm>
          <a:off x="0" y="0"/>
          <a:ext cx="0" cy="0"/>
          <a:chOff x="0" y="0"/>
          <a:chExt cx="0" cy="0"/>
        </a:xfrm>
      </p:grpSpPr>
      <p:grpSp>
        <p:nvGrpSpPr>
          <p:cNvPr id="9" name="Group 8"/>
          <p:cNvGrpSpPr/>
          <p:nvPr/>
        </p:nvGrpSpPr>
        <p:grpSpPr>
          <a:xfrm>
            <a:off x="-1588" y="0"/>
            <a:ext cx="9145588" cy="6860798"/>
            <a:chOff x="-1588" y="0"/>
            <a:chExt cx="9145588" cy="6860798"/>
          </a:xfrm>
        </p:grpSpPr>
        <p:sp>
          <p:nvSpPr>
            <p:cNvPr id="10" name="Rectangle 9"/>
            <p:cNvSpPr/>
            <p:nvPr/>
          </p:nvSpPr>
          <p:spPr>
            <a:xfrm>
              <a:off x="0" y="0"/>
              <a:ext cx="9118832" cy="6858000"/>
            </a:xfrm>
            <a:prstGeom prst="rect">
              <a:avLst/>
            </a:prstGeom>
            <a:blipFill>
              <a:blip r:embed="rId2" cstate="screen">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2057400"/>
            <a:ext cx="6422005" cy="2095500"/>
          </a:xfrm>
        </p:spPr>
        <p:txBody>
          <a:bodyPr anchor="b"/>
          <a:lstStyle>
            <a:lvl1pPr algn="l">
              <a:defRPr sz="40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66441" y="5024908"/>
            <a:ext cx="6422004" cy="994891"/>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4AF4984-4DBE-45E5-B014-85D816EDFCC0}" type="datetime1">
              <a:rPr lang="en-US" altLang="ja-JP" smtClean="0"/>
              <a:t>4/20/2016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Rectangle 6"/>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5820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423593" cy="709864"/>
          </a:xfrm>
        </p:spPr>
        <p:txBody>
          <a:bodyPr/>
          <a:lstStyle>
            <a:lvl1pPr>
              <a:defRPr sz="32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66440" y="2489200"/>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22" name="Text Placeholder 3"/>
          <p:cNvSpPr>
            <a:spLocks noGrp="1"/>
          </p:cNvSpPr>
          <p:nvPr>
            <p:ph type="body" sz="half" idx="15"/>
          </p:nvPr>
        </p:nvSpPr>
        <p:spPr>
          <a:xfrm>
            <a:off x="866440" y="3147164"/>
            <a:ext cx="2313432"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Placeholder 4"/>
          <p:cNvSpPr>
            <a:spLocks noGrp="1"/>
          </p:cNvSpPr>
          <p:nvPr>
            <p:ph type="body" sz="quarter" idx="3"/>
          </p:nvPr>
        </p:nvSpPr>
        <p:spPr>
          <a:xfrm>
            <a:off x="3405614"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23" name="Text Placeholder 3"/>
          <p:cNvSpPr>
            <a:spLocks noGrp="1"/>
          </p:cNvSpPr>
          <p:nvPr>
            <p:ph type="body" sz="half" idx="16"/>
          </p:nvPr>
        </p:nvSpPr>
        <p:spPr>
          <a:xfrm>
            <a:off x="3408471" y="3147164"/>
            <a:ext cx="2318918"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14" name="Text Placeholder 4"/>
          <p:cNvSpPr>
            <a:spLocks noGrp="1"/>
          </p:cNvSpPr>
          <p:nvPr>
            <p:ph type="body" sz="quarter" idx="13"/>
          </p:nvPr>
        </p:nvSpPr>
        <p:spPr>
          <a:xfrm>
            <a:off x="5958642"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24" name="Text Placeholder 3"/>
          <p:cNvSpPr>
            <a:spLocks noGrp="1"/>
          </p:cNvSpPr>
          <p:nvPr>
            <p:ph type="body" sz="half" idx="17"/>
          </p:nvPr>
        </p:nvSpPr>
        <p:spPr>
          <a:xfrm>
            <a:off x="5960935" y="3147164"/>
            <a:ext cx="2316625"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cxnSp>
        <p:nvCxnSpPr>
          <p:cNvPr id="17" name="Straight Connector 16"/>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7F37C56-D935-4A72-AE65-91BF7F632135}" type="datetime1">
              <a:rPr lang="en-US" altLang="ja-JP" smtClean="0"/>
              <a:t>4/20/2016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7015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345260" cy="709864"/>
          </a:xfrm>
        </p:spPr>
        <p:txBody>
          <a:bodyPr/>
          <a:lstStyle>
            <a:lvl1pPr>
              <a:defRPr sz="32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66440" y="4179596"/>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22" name="Picture Placeholder 2"/>
          <p:cNvSpPr>
            <a:spLocks noGrp="1" noChangeAspect="1"/>
          </p:cNvSpPr>
          <p:nvPr>
            <p:ph type="pic" idx="15"/>
          </p:nvPr>
        </p:nvSpPr>
        <p:spPr>
          <a:xfrm>
            <a:off x="1019055"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23" name="Text Placeholder 3"/>
          <p:cNvSpPr>
            <a:spLocks noGrp="1"/>
          </p:cNvSpPr>
          <p:nvPr>
            <p:ph type="body" sz="half" idx="18"/>
          </p:nvPr>
        </p:nvSpPr>
        <p:spPr>
          <a:xfrm>
            <a:off x="866439" y="4837558"/>
            <a:ext cx="2313432"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Placeholder 4"/>
          <p:cNvSpPr>
            <a:spLocks noGrp="1"/>
          </p:cNvSpPr>
          <p:nvPr>
            <p:ph type="body" sz="quarter" idx="3"/>
          </p:nvPr>
        </p:nvSpPr>
        <p:spPr>
          <a:xfrm>
            <a:off x="3411125" y="4179595"/>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38" name="Picture Placeholder 2"/>
          <p:cNvSpPr>
            <a:spLocks noGrp="1" noChangeAspect="1"/>
          </p:cNvSpPr>
          <p:nvPr>
            <p:ph type="pic" idx="21"/>
          </p:nvPr>
        </p:nvSpPr>
        <p:spPr>
          <a:xfrm>
            <a:off x="3553189"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24" name="Text Placeholder 3"/>
          <p:cNvSpPr>
            <a:spLocks noGrp="1"/>
          </p:cNvSpPr>
          <p:nvPr>
            <p:ph type="body" sz="half" idx="19"/>
          </p:nvPr>
        </p:nvSpPr>
        <p:spPr>
          <a:xfrm>
            <a:off x="3411125" y="484820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14" name="Text Placeholder 4"/>
          <p:cNvSpPr>
            <a:spLocks noGrp="1"/>
          </p:cNvSpPr>
          <p:nvPr>
            <p:ph type="body" sz="quarter" idx="13"/>
          </p:nvPr>
        </p:nvSpPr>
        <p:spPr>
          <a:xfrm>
            <a:off x="5958642" y="4179596"/>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39" name="Picture Placeholder 2"/>
          <p:cNvSpPr>
            <a:spLocks noGrp="1" noChangeAspect="1"/>
          </p:cNvSpPr>
          <p:nvPr>
            <p:ph type="pic" idx="22"/>
          </p:nvPr>
        </p:nvSpPr>
        <p:spPr>
          <a:xfrm>
            <a:off x="6108641"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27" name="Text Placeholder 3"/>
          <p:cNvSpPr>
            <a:spLocks noGrp="1"/>
          </p:cNvSpPr>
          <p:nvPr>
            <p:ph type="body" sz="half" idx="20"/>
          </p:nvPr>
        </p:nvSpPr>
        <p:spPr>
          <a:xfrm>
            <a:off x="5958642" y="483755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cxnSp>
        <p:nvCxnSpPr>
          <p:cNvPr id="40" name="Straight Connector 39"/>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8AECCF8-787F-429B-A849-6F711108447F}" type="datetime1">
              <a:rPr lang="en-US" altLang="ja-JP" smtClean="0"/>
              <a:t>4/20/2016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1543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nchor="t" anchorCtr="0"/>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a:xfrm>
            <a:off x="7621301" y="6387910"/>
            <a:ext cx="990599" cy="228659"/>
          </a:xfrm>
        </p:spPr>
        <p:txBody>
          <a:bodyPr/>
          <a:lstStyle/>
          <a:p>
            <a:fld id="{E14EFC13-D553-447B-B7FA-B0468A07BD26}" type="datetime1">
              <a:rPr lang="en-US" altLang="ja-JP" smtClean="0"/>
              <a:t>4/20/2016</a:t>
            </a:fld>
            <a:endParaRPr lang="en-US" dirty="0"/>
          </a:p>
        </p:txBody>
      </p:sp>
      <p:sp>
        <p:nvSpPr>
          <p:cNvPr id="5" name="Footer Placeholder 4"/>
          <p:cNvSpPr>
            <a:spLocks noGrp="1"/>
          </p:cNvSpPr>
          <p:nvPr>
            <p:ph type="ftr" sz="quarter" idx="11"/>
          </p:nvPr>
        </p:nvSpPr>
        <p:spPr>
          <a:xfrm>
            <a:off x="516133" y="6387910"/>
            <a:ext cx="3859795" cy="228660"/>
          </a:xfrm>
        </p:spPr>
        <p:txBody>
          <a:bodyPr/>
          <a:lstStyle/>
          <a:p>
            <a:endParaRPr lang="en-US" dirty="0"/>
          </a:p>
        </p:txBody>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89333C77-0158-454C-844F-B7AB9BD7DAD4}" type="slidenum">
              <a:rPr lang="en-US" smtClean="0"/>
              <a:t>‹#›</a:t>
            </a:fld>
            <a:endParaRPr lang="en-US" dirty="0"/>
          </a:p>
        </p:txBody>
      </p:sp>
    </p:spTree>
    <p:extLst>
      <p:ext uri="{BB962C8B-B14F-4D97-AF65-F5344CB8AC3E}">
        <p14:creationId xmlns:p14="http://schemas.microsoft.com/office/powerpoint/2010/main" val="134267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grpSp>
        <p:nvGrpSpPr>
          <p:cNvPr id="7" name="Group 6"/>
          <p:cNvGrpSpPr/>
          <p:nvPr/>
        </p:nvGrpSpPr>
        <p:grpSpPr>
          <a:xfrm>
            <a:off x="-1588" y="0"/>
            <a:ext cx="9120420" cy="6860798"/>
            <a:chOff x="-1588" y="0"/>
            <a:chExt cx="9120420" cy="6860798"/>
          </a:xfrm>
        </p:grpSpPr>
        <p:sp>
          <p:nvSpPr>
            <p:cNvPr id="11" name="Rectangle 10"/>
            <p:cNvSpPr/>
            <p:nvPr/>
          </p:nvSpPr>
          <p:spPr>
            <a:xfrm>
              <a:off x="0" y="0"/>
              <a:ext cx="9118832" cy="6858000"/>
            </a:xfrm>
            <a:prstGeom prst="rect">
              <a:avLst/>
            </a:prstGeom>
            <a:blipFill>
              <a:blip r:embed="rId2" cstate="screen">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17" name="Rectangle 16"/>
          <p:cNvSpPr/>
          <p:nvPr/>
        </p:nvSpPr>
        <p:spPr>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2" name="Vertical Title 1"/>
          <p:cNvSpPr>
            <a:spLocks noGrp="1"/>
          </p:cNvSpPr>
          <p:nvPr>
            <p:ph type="title" orient="vert"/>
          </p:nvPr>
        </p:nvSpPr>
        <p:spPr>
          <a:xfrm>
            <a:off x="6174928" y="1447799"/>
            <a:ext cx="1113516" cy="4572001"/>
          </a:xfrm>
        </p:spPr>
        <p:txBody>
          <a:bodyPr vert="eaVert" anchor="ctr" anchorCtr="0"/>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866738" y="1447799"/>
            <a:ext cx="4416936" cy="4572001"/>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00BCF2C1-544B-4866-AABF-0AF024AFCA8A}" type="datetime1">
              <a:rPr lang="en-US" altLang="ja-JP" smtClean="0"/>
              <a:t>4/20/2016</a:t>
            </a:fld>
            <a:endParaRPr lang="en-US" dirty="0"/>
          </a:p>
        </p:txBody>
      </p:sp>
      <p:sp>
        <p:nvSpPr>
          <p:cNvPr id="5" name="Footer Placeholder 4"/>
          <p:cNvSpPr>
            <a:spLocks noGrp="1"/>
          </p:cNvSpPr>
          <p:nvPr>
            <p:ph type="ftr" sz="quarter" idx="11"/>
          </p:nvPr>
        </p:nvSpPr>
        <p:spPr>
          <a:xfrm>
            <a:off x="538546" y="6365498"/>
            <a:ext cx="3859795" cy="228660"/>
          </a:xfrm>
        </p:spPr>
        <p:txBody>
          <a:bodyPr/>
          <a:lstStyle/>
          <a:p>
            <a:endParaRPr lang="en-US" dirty="0"/>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3685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65970" y="927098"/>
            <a:ext cx="6343672" cy="709865"/>
          </a:xfrm>
        </p:spPr>
        <p:txBody>
          <a:bodyPr anchor="ctr"/>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22BD5A54-397C-4BAF-A95E-94CFD21171FE}" type="datetime1">
              <a:rPr lang="en-US" altLang="ja-JP" smtClean="0"/>
              <a:t>4/20/2016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519954A3-9DFD-4C44-94BA-B95130A3BA1C}" type="slidenum">
              <a:rPr lang="en-US" smtClean="0"/>
              <a:t>‹#›</a:t>
            </a:fld>
            <a:endParaRPr lang="en-US" dirty="0"/>
          </a:p>
        </p:txBody>
      </p:sp>
    </p:spTree>
    <p:extLst>
      <p:ext uri="{BB962C8B-B14F-4D97-AF65-F5344CB8AC3E}">
        <p14:creationId xmlns:p14="http://schemas.microsoft.com/office/powerpoint/2010/main" val="426192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grpSp>
        <p:nvGrpSpPr>
          <p:cNvPr id="7" name="Group 6"/>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cstate="screen">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77534" y="2257588"/>
            <a:ext cx="3090672" cy="3020344"/>
          </a:xfrm>
        </p:spPr>
        <p:txBody>
          <a:bodyPr anchor="ctr"/>
          <a:lstStyle>
            <a:lvl1pPr algn="l">
              <a:defRPr sz="32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5119261" y="2257588"/>
            <a:ext cx="3082516" cy="302034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46296F0C-F7FE-4116-A3A6-834567FC2E89}" type="datetime1">
              <a:rPr lang="en-US" altLang="ja-JP" smtClean="0"/>
              <a:t>4/20/2016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78391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866440" y="2489200"/>
            <a:ext cx="3636980" cy="3530603"/>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40581" y="2489203"/>
            <a:ext cx="3636980" cy="3530600"/>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AA8D5987-A4C3-455E-A739-D6124A701905}" type="datetime1">
              <a:rPr lang="en-US" altLang="ja-JP" smtClean="0"/>
              <a:t>4/20/2016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519954A3-9DFD-4C44-94BA-B95130A3BA1C}" type="slidenum">
              <a:rPr lang="en-US" smtClean="0"/>
              <a:t>‹#›</a:t>
            </a:fld>
            <a:endParaRPr lang="en-US" dirty="0"/>
          </a:p>
        </p:txBody>
      </p:sp>
    </p:spTree>
    <p:extLst>
      <p:ext uri="{BB962C8B-B14F-4D97-AF65-F5344CB8AC3E}">
        <p14:creationId xmlns:p14="http://schemas.microsoft.com/office/powerpoint/2010/main" val="128345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69918" y="2489200"/>
            <a:ext cx="3633502" cy="759290"/>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866440" y="3248490"/>
            <a:ext cx="3636980" cy="2771311"/>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40581" y="2489200"/>
            <a:ext cx="3636979" cy="756635"/>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40581" y="3245835"/>
            <a:ext cx="3636980" cy="2773967"/>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59CE414F-6FCF-45FE-BB45-AB39885E23FD}" type="datetime1">
              <a:rPr lang="en-US" altLang="ja-JP" smtClean="0"/>
              <a:t>4/20/2016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7446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AD153530-D00E-4B70-85A8-7C2A1B1A0CC3}" type="datetime1">
              <a:rPr lang="en-US" altLang="ja-JP" smtClean="0"/>
              <a:t>4/20/2016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6499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Rectangle 4"/>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Date Placeholder 1"/>
          <p:cNvSpPr>
            <a:spLocks noGrp="1"/>
          </p:cNvSpPr>
          <p:nvPr>
            <p:ph type="dt" sz="half" idx="10"/>
          </p:nvPr>
        </p:nvSpPr>
        <p:spPr/>
        <p:txBody>
          <a:bodyPr/>
          <a:lstStyle/>
          <a:p>
            <a:fld id="{5E74CFD7-276A-49C6-B25D-ADA3A7B406E6}" type="datetime1">
              <a:rPr lang="en-US" altLang="ja-JP" smtClean="0"/>
              <a:t>4/20/2016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3946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cstate="screen">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2"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447800"/>
            <a:ext cx="2712590" cy="1495588"/>
          </a:xfrm>
        </p:spPr>
        <p:txBody>
          <a:bodyPr anchor="b"/>
          <a:lstStyle>
            <a:lvl1pPr algn="l">
              <a:defRPr sz="2400" b="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568927" y="1447800"/>
            <a:ext cx="3632850" cy="4572000"/>
          </a:xfrm>
        </p:spPr>
        <p:txBody>
          <a:bodyPr anchor="ct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bwMode="gray">
          <a:xfrm>
            <a:off x="866441" y="3086845"/>
            <a:ext cx="2712589" cy="2933701"/>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6883D70F-582D-41E5-A2A2-DD595221E703}" type="datetime1">
              <a:rPr lang="en-US" altLang="ja-JP" smtClean="0"/>
              <a:t>4/20/2016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519954A3-9DFD-4C44-94BA-B95130A3BA1C}" type="slidenum">
              <a:rPr lang="en-US" smtClean="0"/>
              <a:t>‹#›</a:t>
            </a:fld>
            <a:endParaRPr lang="en-US" dirty="0"/>
          </a:p>
        </p:txBody>
      </p:sp>
    </p:spTree>
    <p:extLst>
      <p:ext uri="{BB962C8B-B14F-4D97-AF65-F5344CB8AC3E}">
        <p14:creationId xmlns:p14="http://schemas.microsoft.com/office/powerpoint/2010/main" val="129827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cstate="screen">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4"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381390"/>
            <a:ext cx="2987089" cy="1574808"/>
          </a:xfrm>
        </p:spPr>
        <p:txBody>
          <a:bodyPr anchor="b">
            <a:normAutofit/>
          </a:bodyPr>
          <a:lstStyle>
            <a:lvl1pPr algn="l">
              <a:defRPr sz="2400" b="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4" name="Text Placeholder 3"/>
          <p:cNvSpPr>
            <a:spLocks noGrp="1"/>
          </p:cNvSpPr>
          <p:nvPr>
            <p:ph type="body" sz="half" idx="2"/>
          </p:nvPr>
        </p:nvSpPr>
        <p:spPr>
          <a:xfrm>
            <a:off x="866440" y="3086100"/>
            <a:ext cx="2987089" cy="24511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59487B04-B82F-4B9F-A548-70FBD473E8DF}" type="datetime1">
              <a:rPr lang="en-US" altLang="ja-JP" smtClean="0"/>
              <a:t>4/20/2016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9426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14" name="Rectangle 13"/>
            <p:cNvSpPr/>
            <p:nvPr/>
          </p:nvSpPr>
          <p:spPr>
            <a:xfrm>
              <a:off x="0" y="0"/>
              <a:ext cx="9118832" cy="6858000"/>
            </a:xfrm>
            <a:prstGeom prst="rect">
              <a:avLst/>
            </a:prstGeom>
            <a:blipFill>
              <a:blip r:embed="rId19" cstate="screen">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5" name="Freeform 24"/>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Placeholder 1"/>
          <p:cNvSpPr>
            <a:spLocks noGrp="1"/>
          </p:cNvSpPr>
          <p:nvPr>
            <p:ph type="title"/>
          </p:nvPr>
        </p:nvSpPr>
        <p:spPr bwMode="gray">
          <a:xfrm>
            <a:off x="866440" y="927099"/>
            <a:ext cx="6345260" cy="709865"/>
          </a:xfrm>
          <a:prstGeom prst="rect">
            <a:avLst/>
          </a:prstGeom>
        </p:spPr>
        <p:txBody>
          <a:bodyPr vert="horz" lIns="91440" tIns="45720" rIns="91440" bIns="45720" rtlCol="0" anchor="ctr">
            <a:no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64382" y="2489200"/>
            <a:ext cx="6345260" cy="3530600"/>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7574443" y="6365498"/>
            <a:ext cx="990599" cy="228659"/>
          </a:xfrm>
          <a:prstGeom prst="rect">
            <a:avLst/>
          </a:prstGeom>
        </p:spPr>
        <p:txBody>
          <a:bodyPr vert="horz" lIns="91440" tIns="45720" rIns="91440" bIns="45720" rtlCol="0" anchor="b"/>
          <a:lstStyle>
            <a:lvl1pPr algn="r">
              <a:defRPr sz="900" b="1" i="0">
                <a:solidFill>
                  <a:schemeClr val="accent1"/>
                </a:solidFill>
              </a:defRPr>
            </a:lvl1pPr>
          </a:lstStyle>
          <a:p>
            <a:fld id="{2FE275CC-AC56-4B19-AE73-5C66FF44FD2F}" type="datetime1">
              <a:rPr lang="en-US" altLang="ja-JP" smtClean="0"/>
              <a:t>4/20/2016</a:t>
            </a:fld>
            <a:endParaRPr lang="en-US" dirty="0"/>
          </a:p>
        </p:txBody>
      </p:sp>
      <p:sp>
        <p:nvSpPr>
          <p:cNvPr id="5" name="Footer Placeholder 4"/>
          <p:cNvSpPr>
            <a:spLocks noGrp="1"/>
          </p:cNvSpPr>
          <p:nvPr>
            <p:ph type="ftr" sz="quarter" idx="3"/>
          </p:nvPr>
        </p:nvSpPr>
        <p:spPr>
          <a:xfrm>
            <a:off x="590843" y="6365497"/>
            <a:ext cx="3859795" cy="228660"/>
          </a:xfrm>
          <a:prstGeom prst="rect">
            <a:avLst/>
          </a:prstGeom>
        </p:spPr>
        <p:txBody>
          <a:bodyPr vert="horz" lIns="91440" tIns="45720" rIns="91440" bIns="45720" rtlCol="0" anchor="b"/>
          <a:lstStyle>
            <a:lvl1pPr algn="l">
              <a:defRPr sz="900" b="1" i="0">
                <a:solidFill>
                  <a:schemeClr val="accent1"/>
                </a:solidFill>
              </a:defRPr>
            </a:lvl1pPr>
          </a:lstStyle>
          <a:p>
            <a:endParaRPr lang="en-US" dirty="0"/>
          </a:p>
        </p:txBody>
      </p:sp>
      <p:sp>
        <p:nvSpPr>
          <p:cNvPr id="26" name="Rectangle 25"/>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2073435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kumimoji="1" sz="3200" b="0" i="0" kern="1200">
          <a:solidFill>
            <a:schemeClr val="bg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kumimoji="1"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8.JP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0.JP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43.emf"/><Relationship Id="rId4" Type="http://schemas.openxmlformats.org/officeDocument/2006/relationships/image" Target="../media/image42.emf"/></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emf"/><Relationship Id="rId4" Type="http://schemas.openxmlformats.org/officeDocument/2006/relationships/image" Target="../media/image49.emf"/></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7.jpg"/><Relationship Id="rId4" Type="http://schemas.openxmlformats.org/officeDocument/2006/relationships/image" Target="../media/image56.jpg"/></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emf"/><Relationship Id="rId7" Type="http://schemas.openxmlformats.org/officeDocument/2006/relationships/image" Target="../media/image65.emf"/><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emf"/><Relationship Id="rId4" Type="http://schemas.openxmlformats.org/officeDocument/2006/relationships/image" Target="../media/image62.jpeg"/><Relationship Id="rId9" Type="http://schemas.openxmlformats.org/officeDocument/2006/relationships/image" Target="../media/image67.emf"/></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52240" y="2026781"/>
            <a:ext cx="8646288" cy="3158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ctrTitle"/>
          </p:nvPr>
        </p:nvSpPr>
        <p:spPr>
          <a:xfrm>
            <a:off x="252240" y="1997019"/>
            <a:ext cx="8476972" cy="2587696"/>
          </a:xfrm>
        </p:spPr>
        <p:txBody>
          <a:bodyPr/>
          <a:lstStyle/>
          <a:p>
            <a:pPr algn="ctr"/>
            <a:r>
              <a:rPr lang="en-US" altLang="ja-JP" sz="3200" b="1" dirty="0">
                <a:solidFill>
                  <a:schemeClr val="accent6">
                    <a:lumMod val="50000"/>
                  </a:schemeClr>
                </a:solidFill>
                <a:effectLst>
                  <a:outerShdw blurRad="38100" dist="38100" dir="2700000" algn="tl">
                    <a:srgbClr val="000000">
                      <a:alpha val="43137"/>
                    </a:srgbClr>
                  </a:outerShdw>
                </a:effectLst>
                <a:latin typeface="メイリオ" panose="020B0604030504040204" pitchFamily="50" charset="-128"/>
              </a:rPr>
              <a:t>Reduction of water resources consumption </a:t>
            </a:r>
            <a:r>
              <a:rPr lang="en-US" altLang="ja-JP" sz="3200" b="1" dirty="0" smtClean="0">
                <a:solidFill>
                  <a:schemeClr val="accent6">
                    <a:lumMod val="50000"/>
                  </a:schemeClr>
                </a:solidFill>
                <a:effectLst>
                  <a:outerShdw blurRad="38100" dist="38100" dir="2700000" algn="tl">
                    <a:srgbClr val="000000">
                      <a:alpha val="43137"/>
                    </a:srgbClr>
                  </a:outerShdw>
                </a:effectLst>
                <a:latin typeface="メイリオ" panose="020B0604030504040204" pitchFamily="50" charset="-128"/>
              </a:rPr>
              <a:t>and</a:t>
            </a:r>
            <a:r>
              <a:rPr lang="ja-JP" altLang="en-US" sz="3200" b="1" dirty="0">
                <a:solidFill>
                  <a:schemeClr val="accent6">
                    <a:lumMod val="50000"/>
                  </a:schemeClr>
                </a:solidFill>
                <a:effectLst>
                  <a:outerShdw blurRad="38100" dist="38100" dir="2700000" algn="tl">
                    <a:srgbClr val="000000">
                      <a:alpha val="43137"/>
                    </a:srgbClr>
                  </a:outerShdw>
                </a:effectLst>
                <a:latin typeface="メイリオ" panose="020B0604030504040204" pitchFamily="50" charset="-128"/>
              </a:rPr>
              <a:t> </a:t>
            </a:r>
            <a:r>
              <a:rPr lang="en-US" altLang="ja-JP" sz="3200" b="1" dirty="0" smtClean="0">
                <a:solidFill>
                  <a:schemeClr val="accent6">
                    <a:lumMod val="50000"/>
                  </a:schemeClr>
                </a:solidFill>
                <a:effectLst>
                  <a:outerShdw blurRad="38100" dist="38100" dir="2700000" algn="tl">
                    <a:srgbClr val="000000">
                      <a:alpha val="43137"/>
                    </a:srgbClr>
                  </a:outerShdw>
                </a:effectLst>
                <a:latin typeface="メイリオ" panose="020B0604030504040204" pitchFamily="50" charset="-128"/>
              </a:rPr>
              <a:t>the </a:t>
            </a:r>
            <a:r>
              <a:rPr lang="en-US" altLang="ja-JP" sz="3200" b="1" dirty="0">
                <a:solidFill>
                  <a:schemeClr val="accent6">
                    <a:lumMod val="50000"/>
                  </a:schemeClr>
                </a:solidFill>
                <a:effectLst>
                  <a:outerShdw blurRad="38100" dist="38100" dir="2700000" algn="tl">
                    <a:srgbClr val="000000">
                      <a:alpha val="43137"/>
                    </a:srgbClr>
                  </a:outerShdw>
                </a:effectLst>
                <a:latin typeface="メイリオ" panose="020B0604030504040204" pitchFamily="50" charset="-128"/>
              </a:rPr>
              <a:t>student-led </a:t>
            </a:r>
            <a:r>
              <a:rPr lang="en-US" altLang="ja-JP" sz="3200" b="1" dirty="0" smtClean="0">
                <a:solidFill>
                  <a:schemeClr val="accent6">
                    <a:lumMod val="50000"/>
                  </a:schemeClr>
                </a:solidFill>
                <a:effectLst>
                  <a:outerShdw blurRad="38100" dist="38100" dir="2700000" algn="tl">
                    <a:srgbClr val="000000">
                      <a:alpha val="43137"/>
                    </a:srgbClr>
                  </a:outerShdw>
                </a:effectLst>
                <a:latin typeface="メイリオ" panose="020B0604030504040204" pitchFamily="50" charset="-128"/>
              </a:rPr>
              <a:t>environmental </a:t>
            </a:r>
            <a:r>
              <a:rPr lang="en-US" altLang="ja-JP" sz="3200" b="1" dirty="0">
                <a:solidFill>
                  <a:schemeClr val="accent6">
                    <a:lumMod val="50000"/>
                  </a:schemeClr>
                </a:solidFill>
                <a:effectLst>
                  <a:outerShdw blurRad="38100" dist="38100" dir="2700000" algn="tl">
                    <a:srgbClr val="000000">
                      <a:alpha val="43137"/>
                    </a:srgbClr>
                  </a:outerShdw>
                </a:effectLst>
                <a:latin typeface="メイリオ" panose="020B0604030504040204" pitchFamily="50" charset="-128"/>
              </a:rPr>
              <a:t>management system of Chiba University</a:t>
            </a:r>
          </a:p>
        </p:txBody>
      </p:sp>
      <p:sp>
        <p:nvSpPr>
          <p:cNvPr id="4" name="正方形/長方形 3"/>
          <p:cNvSpPr/>
          <p:nvPr/>
        </p:nvSpPr>
        <p:spPr>
          <a:xfrm>
            <a:off x="562708" y="5340014"/>
            <a:ext cx="8025350" cy="830997"/>
          </a:xfrm>
          <a:prstGeom prst="rect">
            <a:avLst/>
          </a:prstGeom>
        </p:spPr>
        <p:txBody>
          <a:bodyPr wrap="square">
            <a:spAutoFit/>
          </a:bodyPr>
          <a:lstStyle/>
          <a:p>
            <a:pPr algn="ctr"/>
            <a:r>
              <a:rPr lang="en-US" altLang="ja-JP" sz="2400" b="1" dirty="0" err="1">
                <a:solidFill>
                  <a:schemeClr val="bg1"/>
                </a:solidFill>
                <a:latin typeface="メイリオ" panose="020B0604030504040204" pitchFamily="50" charset="-128"/>
              </a:rPr>
              <a:t>Sakiko</a:t>
            </a:r>
            <a:r>
              <a:rPr lang="en-US" altLang="ja-JP" sz="2400" b="1" dirty="0">
                <a:solidFill>
                  <a:schemeClr val="bg1"/>
                </a:solidFill>
                <a:latin typeface="メイリオ" panose="020B0604030504040204" pitchFamily="50" charset="-128"/>
              </a:rPr>
              <a:t> Okayama</a:t>
            </a:r>
          </a:p>
          <a:p>
            <a:pPr algn="ctr"/>
            <a:r>
              <a:rPr lang="en-US" altLang="ja-JP" sz="2400" dirty="0">
                <a:solidFill>
                  <a:schemeClr val="bg1"/>
                </a:solidFill>
                <a:latin typeface="メイリオ" panose="020B0604030504040204" pitchFamily="50" charset="-128"/>
              </a:rPr>
              <a:t>Chiba University Environmental ISO Secretariat</a:t>
            </a:r>
          </a:p>
        </p:txBody>
      </p:sp>
    </p:spTree>
    <p:extLst>
      <p:ext uri="{BB962C8B-B14F-4D97-AF65-F5344CB8AC3E}">
        <p14:creationId xmlns:p14="http://schemas.microsoft.com/office/powerpoint/2010/main" val="4050005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866439" y="927099"/>
            <a:ext cx="7029331" cy="709865"/>
          </a:xfrm>
        </p:spPr>
        <p:txBody>
          <a:bodyPr/>
          <a:lstStyle/>
          <a:p>
            <a:r>
              <a:rPr kumimoji="1" lang="en-US" altLang="ja-JP" b="1" dirty="0" smtClean="0">
                <a:latin typeface="+mn-ea"/>
                <a:ea typeface="+mn-ea"/>
              </a:rPr>
              <a:t>Floor area and people</a:t>
            </a:r>
            <a:endParaRPr kumimoji="1" lang="ja-JP" altLang="en-US" b="1" dirty="0">
              <a:latin typeface="+mn-ea"/>
              <a:ea typeface="+mn-ea"/>
            </a:endParaRPr>
          </a:p>
        </p:txBody>
      </p:sp>
      <p:sp>
        <p:nvSpPr>
          <p:cNvPr id="15" name="テキスト ボックス 14"/>
          <p:cNvSpPr txBox="1"/>
          <p:nvPr/>
        </p:nvSpPr>
        <p:spPr>
          <a:xfrm>
            <a:off x="735079" y="2356821"/>
            <a:ext cx="3646025" cy="461665"/>
          </a:xfrm>
          <a:prstGeom prst="rect">
            <a:avLst/>
          </a:prstGeom>
          <a:noFill/>
        </p:spPr>
        <p:txBody>
          <a:bodyPr wrap="square" rtlCol="0">
            <a:spAutoFit/>
          </a:bodyPr>
          <a:lstStyle/>
          <a:p>
            <a:pPr algn="ctr"/>
            <a:r>
              <a:rPr kumimoji="1" lang="en-US" altLang="ja-JP" sz="2400" b="1" dirty="0">
                <a:latin typeface="+mn-ea"/>
              </a:rPr>
              <a:t>F</a:t>
            </a:r>
            <a:r>
              <a:rPr kumimoji="1" lang="en-US" altLang="ja-JP" sz="2400" b="1" dirty="0" smtClean="0">
                <a:latin typeface="+mn-ea"/>
              </a:rPr>
              <a:t>loor area</a:t>
            </a:r>
            <a:r>
              <a:rPr kumimoji="1" lang="ja-JP" altLang="en-US" sz="2400" b="1" dirty="0" smtClean="0">
                <a:latin typeface="+mn-ea"/>
              </a:rPr>
              <a:t>（㎡）</a:t>
            </a:r>
            <a:endParaRPr kumimoji="1" lang="ja-JP" altLang="en-US" sz="2400" b="1" dirty="0">
              <a:latin typeface="+mn-ea"/>
            </a:endParaRPr>
          </a:p>
        </p:txBody>
      </p:sp>
      <p:sp>
        <p:nvSpPr>
          <p:cNvPr id="16" name="テキスト ボックス 15"/>
          <p:cNvSpPr txBox="1"/>
          <p:nvPr/>
        </p:nvSpPr>
        <p:spPr>
          <a:xfrm>
            <a:off x="5017948" y="2356821"/>
            <a:ext cx="3646025" cy="461665"/>
          </a:xfrm>
          <a:prstGeom prst="rect">
            <a:avLst/>
          </a:prstGeom>
          <a:noFill/>
        </p:spPr>
        <p:txBody>
          <a:bodyPr wrap="square" rtlCol="0">
            <a:spAutoFit/>
          </a:bodyPr>
          <a:lstStyle/>
          <a:p>
            <a:pPr algn="ctr"/>
            <a:r>
              <a:rPr kumimoji="1" lang="en-US" altLang="ja-JP" sz="2400" b="1" dirty="0" smtClean="0">
                <a:latin typeface="+mn-ea"/>
              </a:rPr>
              <a:t>Number </a:t>
            </a:r>
            <a:r>
              <a:rPr kumimoji="1" lang="en-US" altLang="ja-JP" sz="2400" b="1" dirty="0">
                <a:latin typeface="+mn-ea"/>
              </a:rPr>
              <a:t>of </a:t>
            </a:r>
            <a:r>
              <a:rPr kumimoji="1" lang="en-US" altLang="ja-JP" sz="2400" b="1" dirty="0" smtClean="0">
                <a:latin typeface="+mn-ea"/>
              </a:rPr>
              <a:t>members</a:t>
            </a:r>
            <a:endParaRPr kumimoji="1" lang="ja-JP" altLang="en-US" sz="2400" b="1" dirty="0">
              <a:latin typeface="+mn-ea"/>
            </a:endParaRPr>
          </a:p>
        </p:txBody>
      </p:sp>
      <p:pic>
        <p:nvPicPr>
          <p:cNvPr id="2" name="図 1"/>
          <p:cNvPicPr>
            <a:picLocks noChangeAspect="1"/>
          </p:cNvPicPr>
          <p:nvPr/>
        </p:nvPicPr>
        <p:blipFill rotWithShape="1">
          <a:blip r:embed="rId3" cstate="screen">
            <a:extLst>
              <a:ext uri="{28A0092B-C50C-407E-A947-70E740481C1C}">
                <a14:useLocalDpi xmlns:a14="http://schemas.microsoft.com/office/drawing/2010/main"/>
              </a:ext>
            </a:extLst>
          </a:blip>
          <a:srcRect t="11237" b="17670"/>
          <a:stretch/>
        </p:blipFill>
        <p:spPr>
          <a:xfrm>
            <a:off x="70107" y="3492062"/>
            <a:ext cx="4584589" cy="2695904"/>
          </a:xfrm>
          <a:prstGeom prst="rect">
            <a:avLst/>
          </a:prstGeom>
        </p:spPr>
      </p:pic>
      <p:pic>
        <p:nvPicPr>
          <p:cNvPr id="3" name="図 2"/>
          <p:cNvPicPr>
            <a:picLocks noChangeAspect="1"/>
          </p:cNvPicPr>
          <p:nvPr/>
        </p:nvPicPr>
        <p:blipFill rotWithShape="1">
          <a:blip r:embed="rId4" cstate="screen">
            <a:extLst>
              <a:ext uri="{28A0092B-C50C-407E-A947-70E740481C1C}">
                <a14:useLocalDpi xmlns:a14="http://schemas.microsoft.com/office/drawing/2010/main"/>
              </a:ext>
            </a:extLst>
          </a:blip>
          <a:srcRect t="9529" b="17000"/>
          <a:stretch/>
        </p:blipFill>
        <p:spPr>
          <a:xfrm>
            <a:off x="4548665" y="3397469"/>
            <a:ext cx="4584589" cy="2790497"/>
          </a:xfrm>
          <a:prstGeom prst="rect">
            <a:avLst/>
          </a:prstGeom>
        </p:spPr>
      </p:pic>
      <p:cxnSp>
        <p:nvCxnSpPr>
          <p:cNvPr id="19" name="直線コネクタ 18"/>
          <p:cNvCxnSpPr/>
          <p:nvPr/>
        </p:nvCxnSpPr>
        <p:spPr>
          <a:xfrm flipV="1">
            <a:off x="1111469" y="4086252"/>
            <a:ext cx="3090041" cy="950831"/>
          </a:xfrm>
          <a:prstGeom prst="line">
            <a:avLst/>
          </a:prstGeom>
          <a:ln>
            <a:solidFill>
              <a:schemeClr val="accent1"/>
            </a:solidFill>
            <a:prstDash val="sysDash"/>
          </a:ln>
        </p:spPr>
        <p:style>
          <a:lnRef idx="2">
            <a:schemeClr val="accent1"/>
          </a:lnRef>
          <a:fillRef idx="0">
            <a:schemeClr val="accent1"/>
          </a:fillRef>
          <a:effectRef idx="1">
            <a:schemeClr val="accent1"/>
          </a:effectRef>
          <a:fontRef idx="minor">
            <a:schemeClr val="tx1"/>
          </a:fontRef>
        </p:style>
      </p:cxnSp>
      <p:sp>
        <p:nvSpPr>
          <p:cNvPr id="20" name="タイトル 10"/>
          <p:cNvSpPr txBox="1">
            <a:spLocks/>
          </p:cNvSpPr>
          <p:nvPr/>
        </p:nvSpPr>
        <p:spPr bwMode="auto">
          <a:xfrm>
            <a:off x="2027584" y="2979815"/>
            <a:ext cx="2724396" cy="933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kumimoji="1" sz="4400" kern="1200">
                <a:solidFill>
                  <a:schemeClr val="tx1"/>
                </a:solidFill>
                <a:latin typeface="ヒラギノ角ゴ Pro W6"/>
                <a:ea typeface="ヒラギノ角ゴ Pro W6"/>
                <a:cs typeface="ヒラギノ角ゴ Pro W6"/>
              </a:defRPr>
            </a:lvl1pPr>
            <a:lvl2pPr algn="ctr" defTabSz="457200" rtl="0" eaLnBrk="0" fontAlgn="base" hangingPunct="0">
              <a:spcBef>
                <a:spcPct val="0"/>
              </a:spcBef>
              <a:spcAft>
                <a:spcPct val="0"/>
              </a:spcAft>
              <a:defRPr kumimoji="1" sz="4400">
                <a:solidFill>
                  <a:schemeClr val="tx1"/>
                </a:solidFill>
                <a:latin typeface="Helvetica" charset="0"/>
                <a:ea typeface="ヒラギノ角ゴ Pro W6" charset="-128"/>
                <a:cs typeface="ヒラギノ角ゴ Pro W6" charset="-128"/>
              </a:defRPr>
            </a:lvl2pPr>
            <a:lvl3pPr algn="ctr" defTabSz="457200" rtl="0" eaLnBrk="0" fontAlgn="base" hangingPunct="0">
              <a:spcBef>
                <a:spcPct val="0"/>
              </a:spcBef>
              <a:spcAft>
                <a:spcPct val="0"/>
              </a:spcAft>
              <a:defRPr kumimoji="1" sz="4400">
                <a:solidFill>
                  <a:schemeClr val="tx1"/>
                </a:solidFill>
                <a:latin typeface="Helvetica" charset="0"/>
                <a:ea typeface="ヒラギノ角ゴ Pro W6" charset="-128"/>
                <a:cs typeface="ヒラギノ角ゴ Pro W6" charset="-128"/>
              </a:defRPr>
            </a:lvl3pPr>
            <a:lvl4pPr algn="ctr" defTabSz="457200" rtl="0" eaLnBrk="0" fontAlgn="base" hangingPunct="0">
              <a:spcBef>
                <a:spcPct val="0"/>
              </a:spcBef>
              <a:spcAft>
                <a:spcPct val="0"/>
              </a:spcAft>
              <a:defRPr kumimoji="1" sz="4400">
                <a:solidFill>
                  <a:schemeClr val="tx1"/>
                </a:solidFill>
                <a:latin typeface="Helvetica" charset="0"/>
                <a:ea typeface="ヒラギノ角ゴ Pro W6" charset="-128"/>
                <a:cs typeface="ヒラギノ角ゴ Pro W6" charset="-128"/>
              </a:defRPr>
            </a:lvl4pPr>
            <a:lvl5pPr algn="ctr" defTabSz="457200" rtl="0" eaLnBrk="0" fontAlgn="base" hangingPunct="0">
              <a:spcBef>
                <a:spcPct val="0"/>
              </a:spcBef>
              <a:spcAft>
                <a:spcPct val="0"/>
              </a:spcAft>
              <a:defRPr kumimoji="1" sz="4400">
                <a:solidFill>
                  <a:schemeClr val="tx1"/>
                </a:solidFill>
                <a:latin typeface="Helvetica" charset="0"/>
                <a:ea typeface="ヒラギノ角ゴ Pro W6" charset="-128"/>
                <a:cs typeface="ヒラギノ角ゴ Pro W6" charset="-128"/>
              </a:defRPr>
            </a:lvl5pPr>
            <a:lvl6pPr marL="457200" algn="ctr" defTabSz="457200" rtl="0" fontAlgn="base">
              <a:spcBef>
                <a:spcPct val="0"/>
              </a:spcBef>
              <a:spcAft>
                <a:spcPct val="0"/>
              </a:spcAft>
              <a:defRPr kumimoji="1" sz="4400">
                <a:solidFill>
                  <a:schemeClr val="tx1"/>
                </a:solidFill>
                <a:latin typeface="Calibri" pitchFamily="-110" charset="0"/>
                <a:ea typeface="ＭＳ Ｐゴシック" pitchFamily="-110" charset="-128"/>
                <a:cs typeface="ＭＳ Ｐゴシック" pitchFamily="-110" charset="-128"/>
              </a:defRPr>
            </a:lvl6pPr>
            <a:lvl7pPr marL="914400" algn="ctr" defTabSz="457200" rtl="0" fontAlgn="base">
              <a:spcBef>
                <a:spcPct val="0"/>
              </a:spcBef>
              <a:spcAft>
                <a:spcPct val="0"/>
              </a:spcAft>
              <a:defRPr kumimoji="1" sz="4400">
                <a:solidFill>
                  <a:schemeClr val="tx1"/>
                </a:solidFill>
                <a:latin typeface="Calibri" pitchFamily="-110" charset="0"/>
                <a:ea typeface="ＭＳ Ｐゴシック" pitchFamily="-110" charset="-128"/>
                <a:cs typeface="ＭＳ Ｐゴシック" pitchFamily="-110" charset="-128"/>
              </a:defRPr>
            </a:lvl7pPr>
            <a:lvl8pPr marL="1371600" algn="ctr" defTabSz="457200" rtl="0" fontAlgn="base">
              <a:spcBef>
                <a:spcPct val="0"/>
              </a:spcBef>
              <a:spcAft>
                <a:spcPct val="0"/>
              </a:spcAft>
              <a:defRPr kumimoji="1" sz="4400">
                <a:solidFill>
                  <a:schemeClr val="tx1"/>
                </a:solidFill>
                <a:latin typeface="Calibri" pitchFamily="-110" charset="0"/>
                <a:ea typeface="ＭＳ Ｐゴシック" pitchFamily="-110" charset="-128"/>
                <a:cs typeface="ＭＳ Ｐゴシック" pitchFamily="-110" charset="-128"/>
              </a:defRPr>
            </a:lvl8pPr>
            <a:lvl9pPr marL="1828800" algn="ctr" defTabSz="457200" rtl="0" fontAlgn="base">
              <a:spcBef>
                <a:spcPct val="0"/>
              </a:spcBef>
              <a:spcAft>
                <a:spcPct val="0"/>
              </a:spcAft>
              <a:defRPr kumimoji="1" sz="4400">
                <a:solidFill>
                  <a:schemeClr val="tx1"/>
                </a:solidFill>
                <a:latin typeface="Calibri" pitchFamily="-110" charset="0"/>
                <a:ea typeface="ＭＳ Ｐゴシック" pitchFamily="-110" charset="-128"/>
                <a:cs typeface="ＭＳ Ｐゴシック" pitchFamily="-110" charset="-128"/>
              </a:defRPr>
            </a:lvl9pPr>
          </a:lstStyle>
          <a:p>
            <a:r>
              <a:rPr lang="ja-JP" altLang="en-US" sz="2800" b="1" dirty="0" smtClean="0">
                <a:solidFill>
                  <a:schemeClr val="accent6"/>
                </a:solidFill>
                <a:latin typeface="+mn-ea"/>
                <a:ea typeface="+mn-ea"/>
                <a:cs typeface="ヒラギノ角ゴ Pro W6" charset="0"/>
              </a:rPr>
              <a:t>＋</a:t>
            </a:r>
            <a:r>
              <a:rPr lang="en-US" altLang="ja-JP" sz="2800" b="1" dirty="0" smtClean="0">
                <a:solidFill>
                  <a:schemeClr val="accent6"/>
                </a:solidFill>
                <a:latin typeface="+mn-ea"/>
                <a:ea typeface="+mn-ea"/>
                <a:cs typeface="ヒラギノ角ゴ Pro W6" charset="0"/>
              </a:rPr>
              <a:t>19,921㎡</a:t>
            </a:r>
          </a:p>
          <a:p>
            <a:r>
              <a:rPr lang="ja-JP" altLang="en-US" sz="2800" b="1" dirty="0" smtClean="0">
                <a:solidFill>
                  <a:schemeClr val="accent6"/>
                </a:solidFill>
                <a:latin typeface="+mn-ea"/>
                <a:ea typeface="+mn-ea"/>
                <a:cs typeface="ヒラギノ角ゴ Pro W6" charset="0"/>
              </a:rPr>
              <a:t>（</a:t>
            </a:r>
            <a:r>
              <a:rPr lang="en-US" altLang="ja-JP" sz="2800" b="1" dirty="0" smtClean="0">
                <a:solidFill>
                  <a:schemeClr val="accent6"/>
                </a:solidFill>
                <a:latin typeface="+mn-ea"/>
                <a:ea typeface="+mn-ea"/>
                <a:cs typeface="ヒラギノ角ゴ Pro W6" charset="0"/>
              </a:rPr>
              <a:t>106</a:t>
            </a:r>
            <a:r>
              <a:rPr lang="ja-JP" altLang="en-US" sz="2800" b="1" dirty="0">
                <a:solidFill>
                  <a:schemeClr val="accent6"/>
                </a:solidFill>
                <a:latin typeface="+mn-ea"/>
                <a:ea typeface="+mn-ea"/>
                <a:cs typeface="ヒラギノ角ゴ Pro W6" charset="0"/>
              </a:rPr>
              <a:t>％）</a:t>
            </a:r>
            <a:endParaRPr lang="en-US" altLang="ja-JP" sz="2800" b="1" dirty="0">
              <a:solidFill>
                <a:schemeClr val="accent6"/>
              </a:solidFill>
              <a:latin typeface="+mn-ea"/>
              <a:ea typeface="+mn-ea"/>
              <a:cs typeface="ヒラギノ角ゴ Pro W6" charset="0"/>
            </a:endParaRPr>
          </a:p>
        </p:txBody>
      </p:sp>
      <p:cxnSp>
        <p:nvCxnSpPr>
          <p:cNvPr id="21" name="直線コネクタ 20"/>
          <p:cNvCxnSpPr/>
          <p:nvPr/>
        </p:nvCxnSpPr>
        <p:spPr>
          <a:xfrm flipV="1">
            <a:off x="5644055" y="4519698"/>
            <a:ext cx="3019918" cy="667157"/>
          </a:xfrm>
          <a:prstGeom prst="line">
            <a:avLst/>
          </a:prstGeom>
          <a:ln>
            <a:solidFill>
              <a:schemeClr val="accent1"/>
            </a:solidFill>
            <a:prstDash val="sysDash"/>
          </a:ln>
        </p:spPr>
        <p:style>
          <a:lnRef idx="2">
            <a:schemeClr val="accent1"/>
          </a:lnRef>
          <a:fillRef idx="0">
            <a:schemeClr val="accent1"/>
          </a:fillRef>
          <a:effectRef idx="1">
            <a:schemeClr val="accent1"/>
          </a:effectRef>
          <a:fontRef idx="minor">
            <a:schemeClr val="tx1"/>
          </a:fontRef>
        </p:style>
      </p:cxnSp>
      <p:sp>
        <p:nvSpPr>
          <p:cNvPr id="22" name="タイトル 10"/>
          <p:cNvSpPr txBox="1">
            <a:spLocks/>
          </p:cNvSpPr>
          <p:nvPr/>
        </p:nvSpPr>
        <p:spPr bwMode="auto">
          <a:xfrm>
            <a:off x="7040604" y="3199985"/>
            <a:ext cx="1997980" cy="637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kumimoji="1" sz="4400" kern="1200">
                <a:solidFill>
                  <a:schemeClr val="tx1"/>
                </a:solidFill>
                <a:latin typeface="ヒラギノ角ゴ Pro W6"/>
                <a:ea typeface="ヒラギノ角ゴ Pro W6"/>
                <a:cs typeface="ヒラギノ角ゴ Pro W6"/>
              </a:defRPr>
            </a:lvl1pPr>
            <a:lvl2pPr algn="ctr" defTabSz="457200" rtl="0" eaLnBrk="0" fontAlgn="base" hangingPunct="0">
              <a:spcBef>
                <a:spcPct val="0"/>
              </a:spcBef>
              <a:spcAft>
                <a:spcPct val="0"/>
              </a:spcAft>
              <a:defRPr kumimoji="1" sz="4400">
                <a:solidFill>
                  <a:schemeClr val="tx1"/>
                </a:solidFill>
                <a:latin typeface="Helvetica" charset="0"/>
                <a:ea typeface="ヒラギノ角ゴ Pro W6" charset="-128"/>
                <a:cs typeface="ヒラギノ角ゴ Pro W6" charset="-128"/>
              </a:defRPr>
            </a:lvl2pPr>
            <a:lvl3pPr algn="ctr" defTabSz="457200" rtl="0" eaLnBrk="0" fontAlgn="base" hangingPunct="0">
              <a:spcBef>
                <a:spcPct val="0"/>
              </a:spcBef>
              <a:spcAft>
                <a:spcPct val="0"/>
              </a:spcAft>
              <a:defRPr kumimoji="1" sz="4400">
                <a:solidFill>
                  <a:schemeClr val="tx1"/>
                </a:solidFill>
                <a:latin typeface="Helvetica" charset="0"/>
                <a:ea typeface="ヒラギノ角ゴ Pro W6" charset="-128"/>
                <a:cs typeface="ヒラギノ角ゴ Pro W6" charset="-128"/>
              </a:defRPr>
            </a:lvl3pPr>
            <a:lvl4pPr algn="ctr" defTabSz="457200" rtl="0" eaLnBrk="0" fontAlgn="base" hangingPunct="0">
              <a:spcBef>
                <a:spcPct val="0"/>
              </a:spcBef>
              <a:spcAft>
                <a:spcPct val="0"/>
              </a:spcAft>
              <a:defRPr kumimoji="1" sz="4400">
                <a:solidFill>
                  <a:schemeClr val="tx1"/>
                </a:solidFill>
                <a:latin typeface="Helvetica" charset="0"/>
                <a:ea typeface="ヒラギノ角ゴ Pro W6" charset="-128"/>
                <a:cs typeface="ヒラギノ角ゴ Pro W6" charset="-128"/>
              </a:defRPr>
            </a:lvl4pPr>
            <a:lvl5pPr algn="ctr" defTabSz="457200" rtl="0" eaLnBrk="0" fontAlgn="base" hangingPunct="0">
              <a:spcBef>
                <a:spcPct val="0"/>
              </a:spcBef>
              <a:spcAft>
                <a:spcPct val="0"/>
              </a:spcAft>
              <a:defRPr kumimoji="1" sz="4400">
                <a:solidFill>
                  <a:schemeClr val="tx1"/>
                </a:solidFill>
                <a:latin typeface="Helvetica" charset="0"/>
                <a:ea typeface="ヒラギノ角ゴ Pro W6" charset="-128"/>
                <a:cs typeface="ヒラギノ角ゴ Pro W6" charset="-128"/>
              </a:defRPr>
            </a:lvl5pPr>
            <a:lvl6pPr marL="457200" algn="ctr" defTabSz="457200" rtl="0" fontAlgn="base">
              <a:spcBef>
                <a:spcPct val="0"/>
              </a:spcBef>
              <a:spcAft>
                <a:spcPct val="0"/>
              </a:spcAft>
              <a:defRPr kumimoji="1" sz="4400">
                <a:solidFill>
                  <a:schemeClr val="tx1"/>
                </a:solidFill>
                <a:latin typeface="Calibri" pitchFamily="-110" charset="0"/>
                <a:ea typeface="ＭＳ Ｐゴシック" pitchFamily="-110" charset="-128"/>
                <a:cs typeface="ＭＳ Ｐゴシック" pitchFamily="-110" charset="-128"/>
              </a:defRPr>
            </a:lvl6pPr>
            <a:lvl7pPr marL="914400" algn="ctr" defTabSz="457200" rtl="0" fontAlgn="base">
              <a:spcBef>
                <a:spcPct val="0"/>
              </a:spcBef>
              <a:spcAft>
                <a:spcPct val="0"/>
              </a:spcAft>
              <a:defRPr kumimoji="1" sz="4400">
                <a:solidFill>
                  <a:schemeClr val="tx1"/>
                </a:solidFill>
                <a:latin typeface="Calibri" pitchFamily="-110" charset="0"/>
                <a:ea typeface="ＭＳ Ｐゴシック" pitchFamily="-110" charset="-128"/>
                <a:cs typeface="ＭＳ Ｐゴシック" pitchFamily="-110" charset="-128"/>
              </a:defRPr>
            </a:lvl7pPr>
            <a:lvl8pPr marL="1371600" algn="ctr" defTabSz="457200" rtl="0" fontAlgn="base">
              <a:spcBef>
                <a:spcPct val="0"/>
              </a:spcBef>
              <a:spcAft>
                <a:spcPct val="0"/>
              </a:spcAft>
              <a:defRPr kumimoji="1" sz="4400">
                <a:solidFill>
                  <a:schemeClr val="tx1"/>
                </a:solidFill>
                <a:latin typeface="Calibri" pitchFamily="-110" charset="0"/>
                <a:ea typeface="ＭＳ Ｐゴシック" pitchFamily="-110" charset="-128"/>
                <a:cs typeface="ＭＳ Ｐゴシック" pitchFamily="-110" charset="-128"/>
              </a:defRPr>
            </a:lvl8pPr>
            <a:lvl9pPr marL="1828800" algn="ctr" defTabSz="457200" rtl="0" fontAlgn="base">
              <a:spcBef>
                <a:spcPct val="0"/>
              </a:spcBef>
              <a:spcAft>
                <a:spcPct val="0"/>
              </a:spcAft>
              <a:defRPr kumimoji="1" sz="4400">
                <a:solidFill>
                  <a:schemeClr val="tx1"/>
                </a:solidFill>
                <a:latin typeface="Calibri" pitchFamily="-110" charset="0"/>
                <a:ea typeface="ＭＳ Ｐゴシック" pitchFamily="-110" charset="-128"/>
                <a:cs typeface="ＭＳ Ｐゴシック" pitchFamily="-110" charset="-128"/>
              </a:defRPr>
            </a:lvl9pPr>
          </a:lstStyle>
          <a:p>
            <a:r>
              <a:rPr lang="ja-JP" altLang="en-US" sz="2800" b="1" dirty="0" smtClean="0">
                <a:solidFill>
                  <a:schemeClr val="accent6"/>
                </a:solidFill>
                <a:latin typeface="+mn-ea"/>
                <a:ea typeface="+mn-ea"/>
                <a:cs typeface="ヒラギノ角ゴ Pro W6" charset="0"/>
              </a:rPr>
              <a:t>＋</a:t>
            </a:r>
            <a:r>
              <a:rPr lang="en-US" altLang="ja-JP" sz="2800" b="1" dirty="0" smtClean="0">
                <a:solidFill>
                  <a:schemeClr val="accent6"/>
                </a:solidFill>
                <a:latin typeface="+mn-ea"/>
                <a:ea typeface="+mn-ea"/>
                <a:cs typeface="ヒラギノ角ゴ Pro W6" charset="0"/>
              </a:rPr>
              <a:t>312</a:t>
            </a:r>
            <a:endParaRPr lang="en-US" altLang="ja-JP" sz="2800" b="1" dirty="0">
              <a:solidFill>
                <a:schemeClr val="accent6"/>
              </a:solidFill>
              <a:latin typeface="+mn-ea"/>
              <a:ea typeface="+mn-ea"/>
              <a:cs typeface="ヒラギノ角ゴ Pro W6" charset="0"/>
            </a:endParaRPr>
          </a:p>
        </p:txBody>
      </p:sp>
      <p:sp>
        <p:nvSpPr>
          <p:cNvPr id="5" name="スライド番号プレースホルダー 4"/>
          <p:cNvSpPr>
            <a:spLocks noGrp="1"/>
          </p:cNvSpPr>
          <p:nvPr>
            <p:ph type="sldNum" sz="quarter" idx="12"/>
          </p:nvPr>
        </p:nvSpPr>
        <p:spPr/>
        <p:txBody>
          <a:bodyPr/>
          <a:lstStyle/>
          <a:p>
            <a:fld id="{D57F1E4F-1CFF-5643-939E-217C01CDF565}" type="slidenum">
              <a:rPr lang="en-US" smtClean="0">
                <a:latin typeface="+mn-ea"/>
              </a:rPr>
              <a:pPr/>
              <a:t>10</a:t>
            </a:fld>
            <a:endParaRPr lang="en-US" dirty="0">
              <a:latin typeface="+mn-ea"/>
            </a:endParaRPr>
          </a:p>
        </p:txBody>
      </p:sp>
      <p:sp>
        <p:nvSpPr>
          <p:cNvPr id="13" name="テキスト ボックス 12"/>
          <p:cNvSpPr txBox="1"/>
          <p:nvPr/>
        </p:nvSpPr>
        <p:spPr>
          <a:xfrm>
            <a:off x="212756" y="6269326"/>
            <a:ext cx="3988754" cy="430887"/>
          </a:xfrm>
          <a:prstGeom prst="rect">
            <a:avLst/>
          </a:prstGeom>
          <a:noFill/>
          <a:ln>
            <a:noFill/>
          </a:ln>
        </p:spPr>
        <p:txBody>
          <a:bodyPr wrap="square">
            <a:spAutoFit/>
          </a:bodyPr>
          <a:lstStyle/>
          <a:p>
            <a:pPr algn="r" fontAlgn="auto">
              <a:spcBef>
                <a:spcPts val="0"/>
              </a:spcBef>
              <a:spcAft>
                <a:spcPts val="0"/>
              </a:spcAft>
              <a:defRPr/>
            </a:pPr>
            <a:r>
              <a:rPr lang="en-US" altLang="ja-JP" sz="1100" dirty="0">
                <a:solidFill>
                  <a:srgbClr val="000000"/>
                </a:solidFill>
                <a:latin typeface="+mn-ea"/>
                <a:ea typeface="+mn-ea"/>
                <a:cs typeface="+mn-cs"/>
              </a:rPr>
              <a:t>Source: </a:t>
            </a:r>
            <a:r>
              <a:rPr lang="en-US" altLang="ja-JP" sz="1100" dirty="0" smtClean="0">
                <a:latin typeface="+mn-ea"/>
                <a:ea typeface="+mn-ea"/>
                <a:cs typeface="+mn-cs"/>
              </a:rPr>
              <a:t>Materials </a:t>
            </a:r>
            <a:r>
              <a:rPr lang="en-US" altLang="ja-JP" sz="1100" dirty="0">
                <a:latin typeface="+mn-ea"/>
                <a:ea typeface="+mn-ea"/>
                <a:cs typeface="+mn-cs"/>
              </a:rPr>
              <a:t>of the Chiba University Department of Facilities and </a:t>
            </a:r>
            <a:r>
              <a:rPr lang="en-US" altLang="ja-JP" sz="1100" dirty="0" smtClean="0">
                <a:latin typeface="+mn-ea"/>
                <a:ea typeface="+mn-ea"/>
                <a:cs typeface="+mn-cs"/>
              </a:rPr>
              <a:t>Environment</a:t>
            </a:r>
            <a:endParaRPr lang="ja-JP" altLang="en-US" sz="1100" dirty="0">
              <a:latin typeface="+mn-ea"/>
              <a:ea typeface="+mn-ea"/>
              <a:cs typeface="+mn-cs"/>
            </a:endParaRPr>
          </a:p>
        </p:txBody>
      </p:sp>
      <p:sp>
        <p:nvSpPr>
          <p:cNvPr id="14" name="テキスト ボックス 13"/>
          <p:cNvSpPr txBox="1"/>
          <p:nvPr/>
        </p:nvSpPr>
        <p:spPr>
          <a:xfrm>
            <a:off x="4891522" y="6269325"/>
            <a:ext cx="3898873" cy="430887"/>
          </a:xfrm>
          <a:prstGeom prst="rect">
            <a:avLst/>
          </a:prstGeom>
          <a:noFill/>
          <a:ln>
            <a:noFill/>
          </a:ln>
        </p:spPr>
        <p:txBody>
          <a:bodyPr wrap="square">
            <a:spAutoFit/>
          </a:bodyPr>
          <a:lstStyle/>
          <a:p>
            <a:pPr algn="r" fontAlgn="auto">
              <a:spcBef>
                <a:spcPts val="0"/>
              </a:spcBef>
              <a:spcAft>
                <a:spcPts val="0"/>
              </a:spcAft>
              <a:defRPr/>
            </a:pPr>
            <a:r>
              <a:rPr lang="en-US" altLang="ja-JP" sz="1100" dirty="0">
                <a:solidFill>
                  <a:srgbClr val="000000"/>
                </a:solidFill>
                <a:latin typeface="+mn-ea"/>
                <a:ea typeface="+mn-ea"/>
                <a:cs typeface="+mn-cs"/>
              </a:rPr>
              <a:t>Source: </a:t>
            </a:r>
            <a:r>
              <a:rPr lang="en-US" altLang="ja-JP" sz="1100" dirty="0">
                <a:latin typeface="+mn-ea"/>
                <a:ea typeface="+mn-ea"/>
                <a:cs typeface="+mn-cs"/>
              </a:rPr>
              <a:t>M</a:t>
            </a:r>
            <a:r>
              <a:rPr lang="en-US" altLang="ja-JP" sz="1100" dirty="0" smtClean="0">
                <a:latin typeface="+mn-ea"/>
                <a:ea typeface="+mn-ea"/>
                <a:cs typeface="+mn-cs"/>
              </a:rPr>
              <a:t>aterials </a:t>
            </a:r>
            <a:r>
              <a:rPr lang="en-US" altLang="ja-JP" sz="1100" dirty="0">
                <a:latin typeface="+mn-ea"/>
                <a:ea typeface="+mn-ea"/>
                <a:cs typeface="+mn-cs"/>
              </a:rPr>
              <a:t>of the Chiba University Environmental </a:t>
            </a:r>
            <a:r>
              <a:rPr lang="en-US" altLang="ja-JP" sz="1100" dirty="0" smtClean="0">
                <a:latin typeface="+mn-ea"/>
                <a:ea typeface="+mn-ea"/>
                <a:cs typeface="+mn-cs"/>
              </a:rPr>
              <a:t>Report</a:t>
            </a:r>
            <a:endParaRPr lang="ja-JP" altLang="en-US" sz="1100" dirty="0">
              <a:solidFill>
                <a:srgbClr val="000000"/>
              </a:solidFill>
              <a:latin typeface="+mn-ea"/>
              <a:ea typeface="+mn-ea"/>
              <a:cs typeface="+mn-cs"/>
            </a:endParaRPr>
          </a:p>
        </p:txBody>
      </p:sp>
    </p:spTree>
    <p:extLst>
      <p:ext uri="{BB962C8B-B14F-4D97-AF65-F5344CB8AC3E}">
        <p14:creationId xmlns:p14="http://schemas.microsoft.com/office/powerpoint/2010/main" val="213926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r="47457"/>
          <a:stretch/>
        </p:blipFill>
        <p:spPr bwMode="auto">
          <a:xfrm>
            <a:off x="164297" y="1710105"/>
            <a:ext cx="8979703" cy="6013570"/>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3"/>
          <p:cNvSpPr>
            <a:spLocks noGrp="1"/>
          </p:cNvSpPr>
          <p:nvPr>
            <p:ph type="title"/>
          </p:nvPr>
        </p:nvSpPr>
        <p:spPr>
          <a:xfrm>
            <a:off x="835959" y="942418"/>
            <a:ext cx="7903092" cy="709865"/>
          </a:xfrm>
        </p:spPr>
        <p:txBody>
          <a:bodyPr/>
          <a:lstStyle/>
          <a:p>
            <a:r>
              <a:rPr lang="en-US" altLang="ja-JP" b="1" dirty="0" smtClean="0">
                <a:latin typeface="+mn-ea"/>
                <a:ea typeface="+mn-ea"/>
              </a:rPr>
              <a:t>Total amount of energy decreased</a:t>
            </a:r>
            <a:endParaRPr kumimoji="1" lang="ja-JP" altLang="en-US" b="1" dirty="0">
              <a:latin typeface="+mn-ea"/>
              <a:ea typeface="+mn-ea"/>
            </a:endParaRPr>
          </a:p>
        </p:txBody>
      </p:sp>
      <p:sp>
        <p:nvSpPr>
          <p:cNvPr id="5" name="スライド番号プレースホルダー 4"/>
          <p:cNvSpPr>
            <a:spLocks noGrp="1"/>
          </p:cNvSpPr>
          <p:nvPr>
            <p:ph type="sldNum" sz="quarter" idx="12"/>
          </p:nvPr>
        </p:nvSpPr>
        <p:spPr/>
        <p:txBody>
          <a:bodyPr/>
          <a:lstStyle/>
          <a:p>
            <a:fld id="{D57F1E4F-1CFF-5643-939E-217C01CDF565}" type="slidenum">
              <a:rPr lang="en-US" smtClean="0">
                <a:latin typeface="+mn-ea"/>
              </a:rPr>
              <a:pPr/>
              <a:t>11</a:t>
            </a:fld>
            <a:endParaRPr lang="en-US" dirty="0">
              <a:latin typeface="+mn-ea"/>
            </a:endParaRPr>
          </a:p>
        </p:txBody>
      </p:sp>
      <p:cxnSp>
        <p:nvCxnSpPr>
          <p:cNvPr id="6" name="直線コネクタ 5"/>
          <p:cNvCxnSpPr/>
          <p:nvPr/>
        </p:nvCxnSpPr>
        <p:spPr>
          <a:xfrm>
            <a:off x="1911275" y="2276891"/>
            <a:ext cx="5992115" cy="860651"/>
          </a:xfrm>
          <a:prstGeom prst="line">
            <a:avLst/>
          </a:prstGeom>
          <a:ln w="57150">
            <a:solidFill>
              <a:schemeClr val="accent1"/>
            </a:solidFill>
            <a:prstDash val="soli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7" name="タイトル 10"/>
          <p:cNvSpPr txBox="1">
            <a:spLocks/>
          </p:cNvSpPr>
          <p:nvPr/>
        </p:nvSpPr>
        <p:spPr bwMode="auto">
          <a:xfrm>
            <a:off x="2239455" y="4017789"/>
            <a:ext cx="4829386" cy="933149"/>
          </a:xfrm>
          <a:prstGeom prst="rect">
            <a:avLst/>
          </a:prstGeom>
          <a:solidFill>
            <a:schemeClr val="bg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kumimoji="1" sz="4400" kern="1200">
                <a:solidFill>
                  <a:schemeClr val="tx1"/>
                </a:solidFill>
                <a:latin typeface="ヒラギノ角ゴ Pro W6"/>
                <a:ea typeface="ヒラギノ角ゴ Pro W6"/>
                <a:cs typeface="ヒラギノ角ゴ Pro W6"/>
              </a:defRPr>
            </a:lvl1pPr>
            <a:lvl2pPr algn="ctr" defTabSz="457200" rtl="0" eaLnBrk="0" fontAlgn="base" hangingPunct="0">
              <a:spcBef>
                <a:spcPct val="0"/>
              </a:spcBef>
              <a:spcAft>
                <a:spcPct val="0"/>
              </a:spcAft>
              <a:defRPr kumimoji="1" sz="4400">
                <a:solidFill>
                  <a:schemeClr val="tx1"/>
                </a:solidFill>
                <a:latin typeface="Helvetica" charset="0"/>
                <a:ea typeface="ヒラギノ角ゴ Pro W6" charset="-128"/>
                <a:cs typeface="ヒラギノ角ゴ Pro W6" charset="-128"/>
              </a:defRPr>
            </a:lvl2pPr>
            <a:lvl3pPr algn="ctr" defTabSz="457200" rtl="0" eaLnBrk="0" fontAlgn="base" hangingPunct="0">
              <a:spcBef>
                <a:spcPct val="0"/>
              </a:spcBef>
              <a:spcAft>
                <a:spcPct val="0"/>
              </a:spcAft>
              <a:defRPr kumimoji="1" sz="4400">
                <a:solidFill>
                  <a:schemeClr val="tx1"/>
                </a:solidFill>
                <a:latin typeface="Helvetica" charset="0"/>
                <a:ea typeface="ヒラギノ角ゴ Pro W6" charset="-128"/>
                <a:cs typeface="ヒラギノ角ゴ Pro W6" charset="-128"/>
              </a:defRPr>
            </a:lvl3pPr>
            <a:lvl4pPr algn="ctr" defTabSz="457200" rtl="0" eaLnBrk="0" fontAlgn="base" hangingPunct="0">
              <a:spcBef>
                <a:spcPct val="0"/>
              </a:spcBef>
              <a:spcAft>
                <a:spcPct val="0"/>
              </a:spcAft>
              <a:defRPr kumimoji="1" sz="4400">
                <a:solidFill>
                  <a:schemeClr val="tx1"/>
                </a:solidFill>
                <a:latin typeface="Helvetica" charset="0"/>
                <a:ea typeface="ヒラギノ角ゴ Pro W6" charset="-128"/>
                <a:cs typeface="ヒラギノ角ゴ Pro W6" charset="-128"/>
              </a:defRPr>
            </a:lvl4pPr>
            <a:lvl5pPr algn="ctr" defTabSz="457200" rtl="0" eaLnBrk="0" fontAlgn="base" hangingPunct="0">
              <a:spcBef>
                <a:spcPct val="0"/>
              </a:spcBef>
              <a:spcAft>
                <a:spcPct val="0"/>
              </a:spcAft>
              <a:defRPr kumimoji="1" sz="4400">
                <a:solidFill>
                  <a:schemeClr val="tx1"/>
                </a:solidFill>
                <a:latin typeface="Helvetica" charset="0"/>
                <a:ea typeface="ヒラギノ角ゴ Pro W6" charset="-128"/>
                <a:cs typeface="ヒラギノ角ゴ Pro W6" charset="-128"/>
              </a:defRPr>
            </a:lvl5pPr>
            <a:lvl6pPr marL="457200" algn="ctr" defTabSz="457200" rtl="0" fontAlgn="base">
              <a:spcBef>
                <a:spcPct val="0"/>
              </a:spcBef>
              <a:spcAft>
                <a:spcPct val="0"/>
              </a:spcAft>
              <a:defRPr kumimoji="1" sz="4400">
                <a:solidFill>
                  <a:schemeClr val="tx1"/>
                </a:solidFill>
                <a:latin typeface="Calibri" pitchFamily="-110" charset="0"/>
                <a:ea typeface="ＭＳ Ｐゴシック" pitchFamily="-110" charset="-128"/>
                <a:cs typeface="ＭＳ Ｐゴシック" pitchFamily="-110" charset="-128"/>
              </a:defRPr>
            </a:lvl6pPr>
            <a:lvl7pPr marL="914400" algn="ctr" defTabSz="457200" rtl="0" fontAlgn="base">
              <a:spcBef>
                <a:spcPct val="0"/>
              </a:spcBef>
              <a:spcAft>
                <a:spcPct val="0"/>
              </a:spcAft>
              <a:defRPr kumimoji="1" sz="4400">
                <a:solidFill>
                  <a:schemeClr val="tx1"/>
                </a:solidFill>
                <a:latin typeface="Calibri" pitchFamily="-110" charset="0"/>
                <a:ea typeface="ＭＳ Ｐゴシック" pitchFamily="-110" charset="-128"/>
                <a:cs typeface="ＭＳ Ｐゴシック" pitchFamily="-110" charset="-128"/>
              </a:defRPr>
            </a:lvl7pPr>
            <a:lvl8pPr marL="1371600" algn="ctr" defTabSz="457200" rtl="0" fontAlgn="base">
              <a:spcBef>
                <a:spcPct val="0"/>
              </a:spcBef>
              <a:spcAft>
                <a:spcPct val="0"/>
              </a:spcAft>
              <a:defRPr kumimoji="1" sz="4400">
                <a:solidFill>
                  <a:schemeClr val="tx1"/>
                </a:solidFill>
                <a:latin typeface="Calibri" pitchFamily="-110" charset="0"/>
                <a:ea typeface="ＭＳ Ｐゴシック" pitchFamily="-110" charset="-128"/>
                <a:cs typeface="ＭＳ Ｐゴシック" pitchFamily="-110" charset="-128"/>
              </a:defRPr>
            </a:lvl8pPr>
            <a:lvl9pPr marL="1828800" algn="ctr" defTabSz="457200" rtl="0" fontAlgn="base">
              <a:spcBef>
                <a:spcPct val="0"/>
              </a:spcBef>
              <a:spcAft>
                <a:spcPct val="0"/>
              </a:spcAft>
              <a:defRPr kumimoji="1" sz="4400">
                <a:solidFill>
                  <a:schemeClr val="tx1"/>
                </a:solidFill>
                <a:latin typeface="Calibri" pitchFamily="-110" charset="0"/>
                <a:ea typeface="ＭＳ Ｐゴシック" pitchFamily="-110" charset="-128"/>
                <a:cs typeface="ＭＳ Ｐゴシック" pitchFamily="-110" charset="-128"/>
              </a:defRPr>
            </a:lvl9pPr>
          </a:lstStyle>
          <a:p>
            <a:pPr algn="l"/>
            <a:r>
              <a:rPr lang="en-US" altLang="ja-JP" sz="2800" b="1" dirty="0" smtClean="0">
                <a:solidFill>
                  <a:schemeClr val="accent6"/>
                </a:solidFill>
                <a:latin typeface="+mn-ea"/>
                <a:ea typeface="+mn-ea"/>
                <a:cs typeface="ヒラギノ角ゴ Pro W6" charset="0"/>
              </a:rPr>
              <a:t>-8% (-38</a:t>
            </a:r>
            <a:r>
              <a:rPr lang="en-US" altLang="ja-JP" sz="2800" b="1" dirty="0">
                <a:solidFill>
                  <a:schemeClr val="accent6"/>
                </a:solidFill>
                <a:latin typeface="+mn-ea"/>
                <a:ea typeface="+mn-ea"/>
                <a:cs typeface="ヒラギノ角ゴ Pro W6" charset="0"/>
              </a:rPr>
              <a:t>, </a:t>
            </a:r>
            <a:r>
              <a:rPr lang="en-US" altLang="ja-JP" sz="2800" b="1" dirty="0" smtClean="0">
                <a:solidFill>
                  <a:schemeClr val="accent6"/>
                </a:solidFill>
                <a:latin typeface="+mn-ea"/>
                <a:ea typeface="+mn-ea"/>
                <a:cs typeface="ヒラギノ角ゴ Pro W6" charset="0"/>
              </a:rPr>
              <a:t>247,109 MJ)</a:t>
            </a:r>
          </a:p>
          <a:p>
            <a:pPr algn="l"/>
            <a:r>
              <a:rPr lang="en-US" altLang="ja-JP" sz="2800" b="1" dirty="0" smtClean="0">
                <a:solidFill>
                  <a:schemeClr val="accent6"/>
                </a:solidFill>
                <a:latin typeface="+mn-ea"/>
                <a:ea typeface="+mn-ea"/>
                <a:cs typeface="ヒラギノ角ゴ Pro W6" charset="0"/>
              </a:rPr>
              <a:t>-13% (174 MJ/m</a:t>
            </a:r>
            <a:r>
              <a:rPr lang="en-US" altLang="ja-JP" sz="2800" b="1" baseline="30000" dirty="0" smtClean="0">
                <a:solidFill>
                  <a:schemeClr val="accent6"/>
                </a:solidFill>
                <a:latin typeface="+mn-ea"/>
                <a:ea typeface="+mn-ea"/>
                <a:cs typeface="ヒラギノ角ゴ Pro W6" charset="0"/>
              </a:rPr>
              <a:t>2</a:t>
            </a:r>
            <a:r>
              <a:rPr lang="ja-JP" altLang="en-US" sz="2800" b="1" dirty="0" smtClean="0">
                <a:solidFill>
                  <a:schemeClr val="accent6"/>
                </a:solidFill>
                <a:latin typeface="+mn-ea"/>
                <a:ea typeface="+mn-ea"/>
                <a:cs typeface="ヒラギノ角ゴ Pro W6" charset="0"/>
              </a:rPr>
              <a:t>）　</a:t>
            </a:r>
            <a:endParaRPr lang="en-US" altLang="ja-JP" sz="2800" b="1" dirty="0">
              <a:solidFill>
                <a:schemeClr val="accent6"/>
              </a:solidFill>
              <a:latin typeface="+mn-ea"/>
              <a:ea typeface="+mn-ea"/>
              <a:cs typeface="ヒラギノ角ゴ Pro W6" charset="0"/>
            </a:endParaRPr>
          </a:p>
        </p:txBody>
      </p:sp>
      <p:sp>
        <p:nvSpPr>
          <p:cNvPr id="10" name="テキスト ボックス 9"/>
          <p:cNvSpPr txBox="1"/>
          <p:nvPr/>
        </p:nvSpPr>
        <p:spPr>
          <a:xfrm>
            <a:off x="1109784" y="6596390"/>
            <a:ext cx="8034216" cy="261610"/>
          </a:xfrm>
          <a:prstGeom prst="rect">
            <a:avLst/>
          </a:prstGeom>
          <a:noFill/>
          <a:ln>
            <a:noFill/>
          </a:ln>
        </p:spPr>
        <p:txBody>
          <a:bodyPr wrap="square">
            <a:spAutoFit/>
          </a:bodyPr>
          <a:lstStyle/>
          <a:p>
            <a:pPr algn="r" fontAlgn="auto">
              <a:spcBef>
                <a:spcPts val="0"/>
              </a:spcBef>
              <a:spcAft>
                <a:spcPts val="0"/>
              </a:spcAft>
              <a:defRPr/>
            </a:pPr>
            <a:r>
              <a:rPr lang="en-US" altLang="ja-JP" sz="1100" dirty="0">
                <a:solidFill>
                  <a:srgbClr val="000000"/>
                </a:solidFill>
                <a:latin typeface="+mn-ea"/>
                <a:ea typeface="+mn-ea"/>
                <a:cs typeface="+mn-cs"/>
              </a:rPr>
              <a:t>Source: </a:t>
            </a:r>
            <a:r>
              <a:rPr lang="en-US" altLang="ja-JP" sz="1100" dirty="0" smtClean="0">
                <a:latin typeface="+mn-ea"/>
                <a:ea typeface="+mn-ea"/>
                <a:cs typeface="+mn-cs"/>
              </a:rPr>
              <a:t>M</a:t>
            </a:r>
            <a:r>
              <a:rPr lang="en-US" altLang="ja-JP" sz="1100" dirty="0" smtClean="0">
                <a:solidFill>
                  <a:srgbClr val="000000"/>
                </a:solidFill>
                <a:latin typeface="+mn-ea"/>
                <a:ea typeface="+mn-ea"/>
                <a:cs typeface="+mn-cs"/>
              </a:rPr>
              <a:t>aterials </a:t>
            </a:r>
            <a:r>
              <a:rPr lang="en-US" altLang="ja-JP" sz="1100" dirty="0">
                <a:solidFill>
                  <a:srgbClr val="000000"/>
                </a:solidFill>
                <a:latin typeface="+mn-ea"/>
                <a:ea typeface="+mn-ea"/>
                <a:cs typeface="+mn-cs"/>
              </a:rPr>
              <a:t>of the Chiba University Department of Facilities and </a:t>
            </a:r>
            <a:r>
              <a:rPr lang="en-US" altLang="ja-JP" sz="1100" dirty="0" smtClean="0">
                <a:solidFill>
                  <a:srgbClr val="000000"/>
                </a:solidFill>
                <a:latin typeface="+mn-ea"/>
                <a:ea typeface="+mn-ea"/>
                <a:cs typeface="+mn-cs"/>
              </a:rPr>
              <a:t>Environment</a:t>
            </a:r>
            <a:endParaRPr lang="ja-JP" altLang="en-US" sz="1100" dirty="0">
              <a:solidFill>
                <a:srgbClr val="000000"/>
              </a:solidFill>
              <a:latin typeface="+mn-ea"/>
              <a:ea typeface="+mn-ea"/>
              <a:cs typeface="+mn-cs"/>
            </a:endParaRPr>
          </a:p>
        </p:txBody>
      </p:sp>
    </p:spTree>
    <p:extLst>
      <p:ext uri="{BB962C8B-B14F-4D97-AF65-F5344CB8AC3E}">
        <p14:creationId xmlns:p14="http://schemas.microsoft.com/office/powerpoint/2010/main" val="44566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090" y="1718443"/>
            <a:ext cx="8899910" cy="5139557"/>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3"/>
          <p:cNvSpPr>
            <a:spLocks noGrp="1"/>
          </p:cNvSpPr>
          <p:nvPr>
            <p:ph type="title"/>
          </p:nvPr>
        </p:nvSpPr>
        <p:spPr>
          <a:xfrm>
            <a:off x="866439" y="927099"/>
            <a:ext cx="7029331" cy="709865"/>
          </a:xfrm>
        </p:spPr>
        <p:txBody>
          <a:bodyPr/>
          <a:lstStyle/>
          <a:p>
            <a:r>
              <a:rPr kumimoji="1" lang="en-US" altLang="ja-JP" b="1" dirty="0" smtClean="0">
                <a:latin typeface="+mn-ea"/>
                <a:ea typeface="+mn-ea"/>
              </a:rPr>
              <a:t>1.</a:t>
            </a:r>
            <a:r>
              <a:rPr lang="en-US" altLang="ja-JP" b="1" dirty="0">
                <a:latin typeface="+mn-ea"/>
                <a:ea typeface="+mn-ea"/>
              </a:rPr>
              <a:t> Energy and resource conservation effect</a:t>
            </a:r>
            <a:endParaRPr kumimoji="1" lang="ja-JP" altLang="en-US" b="1" dirty="0">
              <a:latin typeface="+mn-ea"/>
              <a:ea typeface="+mn-ea"/>
            </a:endParaRPr>
          </a:p>
        </p:txBody>
      </p:sp>
      <p:sp>
        <p:nvSpPr>
          <p:cNvPr id="5" name="スライド番号プレースホルダー 4"/>
          <p:cNvSpPr>
            <a:spLocks noGrp="1"/>
          </p:cNvSpPr>
          <p:nvPr>
            <p:ph type="sldNum" sz="quarter" idx="12"/>
          </p:nvPr>
        </p:nvSpPr>
        <p:spPr/>
        <p:txBody>
          <a:bodyPr/>
          <a:lstStyle/>
          <a:p>
            <a:fld id="{D57F1E4F-1CFF-5643-939E-217C01CDF565}" type="slidenum">
              <a:rPr lang="en-US" smtClean="0">
                <a:latin typeface="+mn-ea"/>
              </a:rPr>
              <a:pPr/>
              <a:t>12</a:t>
            </a:fld>
            <a:endParaRPr lang="en-US" dirty="0">
              <a:latin typeface="+mn-ea"/>
            </a:endParaRPr>
          </a:p>
        </p:txBody>
      </p:sp>
      <p:sp>
        <p:nvSpPr>
          <p:cNvPr id="7" name="タイトル 10"/>
          <p:cNvSpPr txBox="1">
            <a:spLocks/>
          </p:cNvSpPr>
          <p:nvPr/>
        </p:nvSpPr>
        <p:spPr bwMode="auto">
          <a:xfrm>
            <a:off x="2691195" y="831506"/>
            <a:ext cx="4175760" cy="933149"/>
          </a:xfrm>
          <a:prstGeom prst="rect">
            <a:avLst/>
          </a:prstGeom>
          <a:solidFill>
            <a:schemeClr val="bg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kumimoji="1" sz="4400" kern="1200">
                <a:solidFill>
                  <a:schemeClr val="tx1"/>
                </a:solidFill>
                <a:latin typeface="ヒラギノ角ゴ Pro W6"/>
                <a:ea typeface="ヒラギノ角ゴ Pro W6"/>
                <a:cs typeface="ヒラギノ角ゴ Pro W6"/>
              </a:defRPr>
            </a:lvl1pPr>
            <a:lvl2pPr algn="ctr" defTabSz="457200" rtl="0" eaLnBrk="0" fontAlgn="base" hangingPunct="0">
              <a:spcBef>
                <a:spcPct val="0"/>
              </a:spcBef>
              <a:spcAft>
                <a:spcPct val="0"/>
              </a:spcAft>
              <a:defRPr kumimoji="1" sz="4400">
                <a:solidFill>
                  <a:schemeClr val="tx1"/>
                </a:solidFill>
                <a:latin typeface="Helvetica" charset="0"/>
                <a:ea typeface="ヒラギノ角ゴ Pro W6" charset="-128"/>
                <a:cs typeface="ヒラギノ角ゴ Pro W6" charset="-128"/>
              </a:defRPr>
            </a:lvl2pPr>
            <a:lvl3pPr algn="ctr" defTabSz="457200" rtl="0" eaLnBrk="0" fontAlgn="base" hangingPunct="0">
              <a:spcBef>
                <a:spcPct val="0"/>
              </a:spcBef>
              <a:spcAft>
                <a:spcPct val="0"/>
              </a:spcAft>
              <a:defRPr kumimoji="1" sz="4400">
                <a:solidFill>
                  <a:schemeClr val="tx1"/>
                </a:solidFill>
                <a:latin typeface="Helvetica" charset="0"/>
                <a:ea typeface="ヒラギノ角ゴ Pro W6" charset="-128"/>
                <a:cs typeface="ヒラギノ角ゴ Pro W6" charset="-128"/>
              </a:defRPr>
            </a:lvl3pPr>
            <a:lvl4pPr algn="ctr" defTabSz="457200" rtl="0" eaLnBrk="0" fontAlgn="base" hangingPunct="0">
              <a:spcBef>
                <a:spcPct val="0"/>
              </a:spcBef>
              <a:spcAft>
                <a:spcPct val="0"/>
              </a:spcAft>
              <a:defRPr kumimoji="1" sz="4400">
                <a:solidFill>
                  <a:schemeClr val="tx1"/>
                </a:solidFill>
                <a:latin typeface="Helvetica" charset="0"/>
                <a:ea typeface="ヒラギノ角ゴ Pro W6" charset="-128"/>
                <a:cs typeface="ヒラギノ角ゴ Pro W6" charset="-128"/>
              </a:defRPr>
            </a:lvl4pPr>
            <a:lvl5pPr algn="ctr" defTabSz="457200" rtl="0" eaLnBrk="0" fontAlgn="base" hangingPunct="0">
              <a:spcBef>
                <a:spcPct val="0"/>
              </a:spcBef>
              <a:spcAft>
                <a:spcPct val="0"/>
              </a:spcAft>
              <a:defRPr kumimoji="1" sz="4400">
                <a:solidFill>
                  <a:schemeClr val="tx1"/>
                </a:solidFill>
                <a:latin typeface="Helvetica" charset="0"/>
                <a:ea typeface="ヒラギノ角ゴ Pro W6" charset="-128"/>
                <a:cs typeface="ヒラギノ角ゴ Pro W6" charset="-128"/>
              </a:defRPr>
            </a:lvl5pPr>
            <a:lvl6pPr marL="457200" algn="ctr" defTabSz="457200" rtl="0" fontAlgn="base">
              <a:spcBef>
                <a:spcPct val="0"/>
              </a:spcBef>
              <a:spcAft>
                <a:spcPct val="0"/>
              </a:spcAft>
              <a:defRPr kumimoji="1" sz="4400">
                <a:solidFill>
                  <a:schemeClr val="tx1"/>
                </a:solidFill>
                <a:latin typeface="Calibri" pitchFamily="-110" charset="0"/>
                <a:ea typeface="ＭＳ Ｐゴシック" pitchFamily="-110" charset="-128"/>
                <a:cs typeface="ＭＳ Ｐゴシック" pitchFamily="-110" charset="-128"/>
              </a:defRPr>
            </a:lvl6pPr>
            <a:lvl7pPr marL="914400" algn="ctr" defTabSz="457200" rtl="0" fontAlgn="base">
              <a:spcBef>
                <a:spcPct val="0"/>
              </a:spcBef>
              <a:spcAft>
                <a:spcPct val="0"/>
              </a:spcAft>
              <a:defRPr kumimoji="1" sz="4400">
                <a:solidFill>
                  <a:schemeClr val="tx1"/>
                </a:solidFill>
                <a:latin typeface="Calibri" pitchFamily="-110" charset="0"/>
                <a:ea typeface="ＭＳ Ｐゴシック" pitchFamily="-110" charset="-128"/>
                <a:cs typeface="ＭＳ Ｐゴシック" pitchFamily="-110" charset="-128"/>
              </a:defRPr>
            </a:lvl7pPr>
            <a:lvl8pPr marL="1371600" algn="ctr" defTabSz="457200" rtl="0" fontAlgn="base">
              <a:spcBef>
                <a:spcPct val="0"/>
              </a:spcBef>
              <a:spcAft>
                <a:spcPct val="0"/>
              </a:spcAft>
              <a:defRPr kumimoji="1" sz="4400">
                <a:solidFill>
                  <a:schemeClr val="tx1"/>
                </a:solidFill>
                <a:latin typeface="Calibri" pitchFamily="-110" charset="0"/>
                <a:ea typeface="ＭＳ Ｐゴシック" pitchFamily="-110" charset="-128"/>
                <a:cs typeface="ＭＳ Ｐゴシック" pitchFamily="-110" charset="-128"/>
              </a:defRPr>
            </a:lvl8pPr>
            <a:lvl9pPr marL="1828800" algn="ctr" defTabSz="457200" rtl="0" fontAlgn="base">
              <a:spcBef>
                <a:spcPct val="0"/>
              </a:spcBef>
              <a:spcAft>
                <a:spcPct val="0"/>
              </a:spcAft>
              <a:defRPr kumimoji="1" sz="4400">
                <a:solidFill>
                  <a:schemeClr val="tx1"/>
                </a:solidFill>
                <a:latin typeface="Calibri" pitchFamily="-110" charset="0"/>
                <a:ea typeface="ＭＳ Ｐゴシック" pitchFamily="-110" charset="-128"/>
                <a:cs typeface="ＭＳ Ｐゴシック" pitchFamily="-110" charset="-128"/>
              </a:defRPr>
            </a:lvl9pPr>
          </a:lstStyle>
          <a:p>
            <a:r>
              <a:rPr lang="en-US" altLang="ja-JP" sz="2800" b="1" dirty="0" smtClean="0">
                <a:solidFill>
                  <a:schemeClr val="accent6"/>
                </a:solidFill>
                <a:latin typeface="+mn-ea"/>
                <a:ea typeface="+mn-ea"/>
                <a:cs typeface="ヒラギノ角ゴ Pro W6" charset="0"/>
              </a:rPr>
              <a:t>Tap water</a:t>
            </a:r>
          </a:p>
          <a:p>
            <a:r>
              <a:rPr lang="en-US" altLang="ja-JP" sz="2800" b="1" dirty="0" smtClean="0">
                <a:solidFill>
                  <a:schemeClr val="accent6"/>
                </a:solidFill>
                <a:latin typeface="+mn-ea"/>
                <a:ea typeface="+mn-ea"/>
                <a:cs typeface="ヒラギノ角ゴ Pro W6" charset="0"/>
              </a:rPr>
              <a:t>-37</a:t>
            </a:r>
            <a:r>
              <a:rPr lang="en-US" altLang="ja-JP" sz="2800" b="1" dirty="0">
                <a:solidFill>
                  <a:schemeClr val="accent6"/>
                </a:solidFill>
                <a:latin typeface="+mn-ea"/>
                <a:ea typeface="+mn-ea"/>
                <a:cs typeface="ヒラギノ角ゴ Pro W6" charset="0"/>
              </a:rPr>
              <a:t>% </a:t>
            </a:r>
            <a:r>
              <a:rPr lang="en-US" altLang="ja-JP" sz="2800" b="1" dirty="0" smtClean="0">
                <a:solidFill>
                  <a:schemeClr val="accent6"/>
                </a:solidFill>
                <a:latin typeface="+mn-ea"/>
                <a:ea typeface="+mn-ea"/>
                <a:cs typeface="ヒラギノ角ゴ Pro W6" charset="0"/>
              </a:rPr>
              <a:t>(-161,530m</a:t>
            </a:r>
            <a:r>
              <a:rPr lang="en-US" altLang="ja-JP" sz="2800" b="1" baseline="30000" dirty="0" smtClean="0">
                <a:solidFill>
                  <a:schemeClr val="accent6"/>
                </a:solidFill>
                <a:latin typeface="+mn-ea"/>
                <a:ea typeface="+mn-ea"/>
                <a:cs typeface="ヒラギノ角ゴ Pro W6" charset="0"/>
              </a:rPr>
              <a:t>3</a:t>
            </a:r>
            <a:r>
              <a:rPr lang="en-US" altLang="ja-JP" sz="2800" b="1" dirty="0">
                <a:solidFill>
                  <a:schemeClr val="accent6"/>
                </a:solidFill>
                <a:latin typeface="+mn-ea"/>
                <a:ea typeface="+mn-ea"/>
                <a:cs typeface="ヒラギノ角ゴ Pro W6" charset="0"/>
              </a:rPr>
              <a:t>)</a:t>
            </a:r>
            <a:r>
              <a:rPr lang="ja-JP" altLang="en-US" sz="2800" b="1" dirty="0" smtClean="0">
                <a:solidFill>
                  <a:schemeClr val="accent6"/>
                </a:solidFill>
                <a:latin typeface="+mn-ea"/>
                <a:ea typeface="+mn-ea"/>
                <a:cs typeface="ヒラギノ角ゴ Pro W6" charset="0"/>
              </a:rPr>
              <a:t>　</a:t>
            </a:r>
            <a:endParaRPr lang="en-US" altLang="ja-JP" sz="2800" b="1" dirty="0">
              <a:solidFill>
                <a:schemeClr val="accent6"/>
              </a:solidFill>
              <a:latin typeface="+mn-ea"/>
              <a:ea typeface="+mn-ea"/>
              <a:cs typeface="ヒラギノ角ゴ Pro W6" charset="0"/>
            </a:endParaRPr>
          </a:p>
        </p:txBody>
      </p:sp>
      <p:cxnSp>
        <p:nvCxnSpPr>
          <p:cNvPr id="8" name="直線コネクタ 7"/>
          <p:cNvCxnSpPr/>
          <p:nvPr/>
        </p:nvCxnSpPr>
        <p:spPr>
          <a:xfrm>
            <a:off x="998337" y="1996036"/>
            <a:ext cx="3207903" cy="413362"/>
          </a:xfrm>
          <a:prstGeom prst="line">
            <a:avLst/>
          </a:prstGeom>
          <a:ln w="57150">
            <a:solidFill>
              <a:schemeClr val="accent1"/>
            </a:solidFill>
            <a:prstDash val="soli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0" name="テキスト ボックス 9"/>
          <p:cNvSpPr txBox="1"/>
          <p:nvPr/>
        </p:nvSpPr>
        <p:spPr>
          <a:xfrm>
            <a:off x="5364479" y="6294120"/>
            <a:ext cx="3767021" cy="430887"/>
          </a:xfrm>
          <a:prstGeom prst="rect">
            <a:avLst/>
          </a:prstGeom>
          <a:noFill/>
          <a:ln>
            <a:noFill/>
          </a:ln>
        </p:spPr>
        <p:txBody>
          <a:bodyPr wrap="square">
            <a:spAutoFit/>
          </a:bodyPr>
          <a:lstStyle/>
          <a:p>
            <a:pPr algn="r" fontAlgn="auto">
              <a:spcBef>
                <a:spcPts val="0"/>
              </a:spcBef>
              <a:spcAft>
                <a:spcPts val="0"/>
              </a:spcAft>
              <a:defRPr/>
            </a:pPr>
            <a:r>
              <a:rPr lang="en-US" altLang="ja-JP" sz="1100" dirty="0">
                <a:solidFill>
                  <a:srgbClr val="000000"/>
                </a:solidFill>
                <a:latin typeface="+mn-ea"/>
                <a:ea typeface="+mn-ea"/>
                <a:cs typeface="+mn-cs"/>
              </a:rPr>
              <a:t>Source: </a:t>
            </a:r>
            <a:r>
              <a:rPr lang="en-US" altLang="ja-JP" sz="1100" dirty="0" smtClean="0">
                <a:latin typeface="+mn-ea"/>
                <a:ea typeface="+mn-ea"/>
                <a:cs typeface="+mn-cs"/>
              </a:rPr>
              <a:t>M</a:t>
            </a:r>
            <a:r>
              <a:rPr lang="en-US" altLang="ja-JP" sz="1100" dirty="0" smtClean="0">
                <a:solidFill>
                  <a:srgbClr val="000000"/>
                </a:solidFill>
                <a:latin typeface="+mn-ea"/>
                <a:ea typeface="+mn-ea"/>
                <a:cs typeface="+mn-cs"/>
              </a:rPr>
              <a:t>aterials </a:t>
            </a:r>
            <a:r>
              <a:rPr lang="en-US" altLang="ja-JP" sz="1100" dirty="0">
                <a:solidFill>
                  <a:srgbClr val="000000"/>
                </a:solidFill>
                <a:latin typeface="+mn-ea"/>
                <a:ea typeface="+mn-ea"/>
                <a:cs typeface="+mn-cs"/>
              </a:rPr>
              <a:t>of the Chiba University Department of Facilities and </a:t>
            </a:r>
            <a:r>
              <a:rPr lang="en-US" altLang="ja-JP" sz="1100" dirty="0" smtClean="0">
                <a:solidFill>
                  <a:srgbClr val="000000"/>
                </a:solidFill>
                <a:latin typeface="+mn-ea"/>
                <a:ea typeface="+mn-ea"/>
                <a:cs typeface="+mn-cs"/>
              </a:rPr>
              <a:t>Environment</a:t>
            </a:r>
            <a:endParaRPr lang="ja-JP" altLang="en-US" sz="1100" dirty="0">
              <a:solidFill>
                <a:srgbClr val="000000"/>
              </a:solidFill>
              <a:latin typeface="+mn-ea"/>
              <a:ea typeface="+mn-ea"/>
              <a:cs typeface="+mn-cs"/>
            </a:endParaRPr>
          </a:p>
        </p:txBody>
      </p:sp>
      <p:cxnSp>
        <p:nvCxnSpPr>
          <p:cNvPr id="13" name="直線コネクタ 12"/>
          <p:cNvCxnSpPr/>
          <p:nvPr/>
        </p:nvCxnSpPr>
        <p:spPr>
          <a:xfrm>
            <a:off x="998337" y="4855962"/>
            <a:ext cx="3207903" cy="494841"/>
          </a:xfrm>
          <a:prstGeom prst="line">
            <a:avLst/>
          </a:prstGeom>
          <a:ln w="57150">
            <a:solidFill>
              <a:schemeClr val="accent1"/>
            </a:solidFill>
            <a:prstDash val="soli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a:off x="5509377" y="1931805"/>
            <a:ext cx="3101223" cy="689215"/>
          </a:xfrm>
          <a:prstGeom prst="line">
            <a:avLst/>
          </a:prstGeom>
          <a:ln w="57150">
            <a:solidFill>
              <a:schemeClr val="accent1"/>
            </a:solidFill>
            <a:prstDash val="soli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6" name="タイトル 10"/>
          <p:cNvSpPr txBox="1">
            <a:spLocks/>
          </p:cNvSpPr>
          <p:nvPr/>
        </p:nvSpPr>
        <p:spPr bwMode="auto">
          <a:xfrm>
            <a:off x="4678680" y="5227978"/>
            <a:ext cx="4376550" cy="933149"/>
          </a:xfrm>
          <a:prstGeom prst="rect">
            <a:avLst/>
          </a:prstGeom>
          <a:solidFill>
            <a:schemeClr val="bg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kumimoji="1" sz="4400" kern="1200">
                <a:solidFill>
                  <a:schemeClr val="tx1"/>
                </a:solidFill>
                <a:latin typeface="ヒラギノ角ゴ Pro W6"/>
                <a:ea typeface="ヒラギノ角ゴ Pro W6"/>
                <a:cs typeface="ヒラギノ角ゴ Pro W6"/>
              </a:defRPr>
            </a:lvl1pPr>
            <a:lvl2pPr algn="ctr" defTabSz="457200" rtl="0" eaLnBrk="0" fontAlgn="base" hangingPunct="0">
              <a:spcBef>
                <a:spcPct val="0"/>
              </a:spcBef>
              <a:spcAft>
                <a:spcPct val="0"/>
              </a:spcAft>
              <a:defRPr kumimoji="1" sz="4400">
                <a:solidFill>
                  <a:schemeClr val="tx1"/>
                </a:solidFill>
                <a:latin typeface="Helvetica" charset="0"/>
                <a:ea typeface="ヒラギノ角ゴ Pro W6" charset="-128"/>
                <a:cs typeface="ヒラギノ角ゴ Pro W6" charset="-128"/>
              </a:defRPr>
            </a:lvl2pPr>
            <a:lvl3pPr algn="ctr" defTabSz="457200" rtl="0" eaLnBrk="0" fontAlgn="base" hangingPunct="0">
              <a:spcBef>
                <a:spcPct val="0"/>
              </a:spcBef>
              <a:spcAft>
                <a:spcPct val="0"/>
              </a:spcAft>
              <a:defRPr kumimoji="1" sz="4400">
                <a:solidFill>
                  <a:schemeClr val="tx1"/>
                </a:solidFill>
                <a:latin typeface="Helvetica" charset="0"/>
                <a:ea typeface="ヒラギノ角ゴ Pro W6" charset="-128"/>
                <a:cs typeface="ヒラギノ角ゴ Pro W6" charset="-128"/>
              </a:defRPr>
            </a:lvl3pPr>
            <a:lvl4pPr algn="ctr" defTabSz="457200" rtl="0" eaLnBrk="0" fontAlgn="base" hangingPunct="0">
              <a:spcBef>
                <a:spcPct val="0"/>
              </a:spcBef>
              <a:spcAft>
                <a:spcPct val="0"/>
              </a:spcAft>
              <a:defRPr kumimoji="1" sz="4400">
                <a:solidFill>
                  <a:schemeClr val="tx1"/>
                </a:solidFill>
                <a:latin typeface="Helvetica" charset="0"/>
                <a:ea typeface="ヒラギノ角ゴ Pro W6" charset="-128"/>
                <a:cs typeface="ヒラギノ角ゴ Pro W6" charset="-128"/>
              </a:defRPr>
            </a:lvl4pPr>
            <a:lvl5pPr algn="ctr" defTabSz="457200" rtl="0" eaLnBrk="0" fontAlgn="base" hangingPunct="0">
              <a:spcBef>
                <a:spcPct val="0"/>
              </a:spcBef>
              <a:spcAft>
                <a:spcPct val="0"/>
              </a:spcAft>
              <a:defRPr kumimoji="1" sz="4400">
                <a:solidFill>
                  <a:schemeClr val="tx1"/>
                </a:solidFill>
                <a:latin typeface="Helvetica" charset="0"/>
                <a:ea typeface="ヒラギノ角ゴ Pro W6" charset="-128"/>
                <a:cs typeface="ヒラギノ角ゴ Pro W6" charset="-128"/>
              </a:defRPr>
            </a:lvl5pPr>
            <a:lvl6pPr marL="457200" algn="ctr" defTabSz="457200" rtl="0" fontAlgn="base">
              <a:spcBef>
                <a:spcPct val="0"/>
              </a:spcBef>
              <a:spcAft>
                <a:spcPct val="0"/>
              </a:spcAft>
              <a:defRPr kumimoji="1" sz="4400">
                <a:solidFill>
                  <a:schemeClr val="tx1"/>
                </a:solidFill>
                <a:latin typeface="Calibri" pitchFamily="-110" charset="0"/>
                <a:ea typeface="ＭＳ Ｐゴシック" pitchFamily="-110" charset="-128"/>
                <a:cs typeface="ＭＳ Ｐゴシック" pitchFamily="-110" charset="-128"/>
              </a:defRPr>
            </a:lvl6pPr>
            <a:lvl7pPr marL="914400" algn="ctr" defTabSz="457200" rtl="0" fontAlgn="base">
              <a:spcBef>
                <a:spcPct val="0"/>
              </a:spcBef>
              <a:spcAft>
                <a:spcPct val="0"/>
              </a:spcAft>
              <a:defRPr kumimoji="1" sz="4400">
                <a:solidFill>
                  <a:schemeClr val="tx1"/>
                </a:solidFill>
                <a:latin typeface="Calibri" pitchFamily="-110" charset="0"/>
                <a:ea typeface="ＭＳ Ｐゴシック" pitchFamily="-110" charset="-128"/>
                <a:cs typeface="ＭＳ Ｐゴシック" pitchFamily="-110" charset="-128"/>
              </a:defRPr>
            </a:lvl7pPr>
            <a:lvl8pPr marL="1371600" algn="ctr" defTabSz="457200" rtl="0" fontAlgn="base">
              <a:spcBef>
                <a:spcPct val="0"/>
              </a:spcBef>
              <a:spcAft>
                <a:spcPct val="0"/>
              </a:spcAft>
              <a:defRPr kumimoji="1" sz="4400">
                <a:solidFill>
                  <a:schemeClr val="tx1"/>
                </a:solidFill>
                <a:latin typeface="Calibri" pitchFamily="-110" charset="0"/>
                <a:ea typeface="ＭＳ Ｐゴシック" pitchFamily="-110" charset="-128"/>
                <a:cs typeface="ＭＳ Ｐゴシック" pitchFamily="-110" charset="-128"/>
              </a:defRPr>
            </a:lvl8pPr>
            <a:lvl9pPr marL="1828800" algn="ctr" defTabSz="457200" rtl="0" fontAlgn="base">
              <a:spcBef>
                <a:spcPct val="0"/>
              </a:spcBef>
              <a:spcAft>
                <a:spcPct val="0"/>
              </a:spcAft>
              <a:defRPr kumimoji="1" sz="4400">
                <a:solidFill>
                  <a:schemeClr val="tx1"/>
                </a:solidFill>
                <a:latin typeface="Calibri" pitchFamily="-110" charset="0"/>
                <a:ea typeface="ＭＳ Ｐゴシック" pitchFamily="-110" charset="-128"/>
                <a:cs typeface="ＭＳ Ｐゴシック" pitchFamily="-110" charset="-128"/>
              </a:defRPr>
            </a:lvl9pPr>
          </a:lstStyle>
          <a:p>
            <a:r>
              <a:rPr lang="en-US" altLang="ja-JP" sz="2800" b="1" dirty="0" smtClean="0">
                <a:solidFill>
                  <a:schemeClr val="accent6"/>
                </a:solidFill>
                <a:latin typeface="+mn-ea"/>
                <a:ea typeface="+mn-ea"/>
                <a:cs typeface="ヒラギノ角ゴ Pro W6" charset="0"/>
              </a:rPr>
              <a:t>Emissions of sewage</a:t>
            </a:r>
          </a:p>
          <a:p>
            <a:r>
              <a:rPr lang="en-US" altLang="ja-JP" sz="2800" b="1" dirty="0" smtClean="0">
                <a:solidFill>
                  <a:schemeClr val="accent6"/>
                </a:solidFill>
                <a:latin typeface="+mn-ea"/>
                <a:ea typeface="+mn-ea"/>
                <a:cs typeface="ヒラギノ角ゴ Pro W6" charset="0"/>
              </a:rPr>
              <a:t>-54</a:t>
            </a:r>
            <a:r>
              <a:rPr lang="en-US" altLang="ja-JP" sz="2800" b="1" dirty="0">
                <a:solidFill>
                  <a:schemeClr val="accent6"/>
                </a:solidFill>
                <a:latin typeface="+mn-ea"/>
                <a:ea typeface="+mn-ea"/>
                <a:cs typeface="ヒラギノ角ゴ Pro W6" charset="0"/>
              </a:rPr>
              <a:t>% </a:t>
            </a:r>
            <a:r>
              <a:rPr lang="en-US" altLang="ja-JP" sz="2800" b="1" dirty="0" smtClean="0">
                <a:solidFill>
                  <a:schemeClr val="accent6"/>
                </a:solidFill>
                <a:latin typeface="+mn-ea"/>
                <a:ea typeface="+mn-ea"/>
                <a:cs typeface="ヒラギノ角ゴ Pro W6" charset="0"/>
              </a:rPr>
              <a:t>(-212,324 </a:t>
            </a:r>
            <a:r>
              <a:rPr lang="en-US" altLang="ja-JP" sz="2800" b="1" dirty="0">
                <a:solidFill>
                  <a:schemeClr val="accent6"/>
                </a:solidFill>
                <a:latin typeface="+mn-ea"/>
                <a:ea typeface="+mn-ea"/>
                <a:cs typeface="ヒラギノ角ゴ Pro W6" charset="0"/>
              </a:rPr>
              <a:t>m</a:t>
            </a:r>
            <a:r>
              <a:rPr lang="en-US" altLang="ja-JP" sz="2800" b="1" baseline="30000" dirty="0">
                <a:solidFill>
                  <a:schemeClr val="accent6"/>
                </a:solidFill>
                <a:latin typeface="+mn-ea"/>
                <a:ea typeface="+mn-ea"/>
                <a:cs typeface="ヒラギノ角ゴ Pro W6" charset="0"/>
              </a:rPr>
              <a:t>3</a:t>
            </a:r>
            <a:r>
              <a:rPr lang="en-US" altLang="ja-JP" sz="2800" b="1" dirty="0">
                <a:solidFill>
                  <a:schemeClr val="accent6"/>
                </a:solidFill>
                <a:latin typeface="+mn-ea"/>
                <a:ea typeface="+mn-ea"/>
                <a:cs typeface="ヒラギノ角ゴ Pro W6" charset="0"/>
              </a:rPr>
              <a:t>)</a:t>
            </a:r>
          </a:p>
        </p:txBody>
      </p:sp>
    </p:spTree>
    <p:extLst>
      <p:ext uri="{BB962C8B-B14F-4D97-AF65-F5344CB8AC3E}">
        <p14:creationId xmlns:p14="http://schemas.microsoft.com/office/powerpoint/2010/main" val="2716415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52010"/>
          <a:stretch/>
        </p:blipFill>
        <p:spPr bwMode="auto">
          <a:xfrm>
            <a:off x="1" y="1966896"/>
            <a:ext cx="9089316" cy="5785229"/>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3"/>
          <p:cNvSpPr>
            <a:spLocks noGrp="1"/>
          </p:cNvSpPr>
          <p:nvPr>
            <p:ph type="title"/>
          </p:nvPr>
        </p:nvSpPr>
        <p:spPr>
          <a:xfrm>
            <a:off x="866439" y="927099"/>
            <a:ext cx="7029331" cy="709865"/>
          </a:xfrm>
        </p:spPr>
        <p:txBody>
          <a:bodyPr/>
          <a:lstStyle/>
          <a:p>
            <a:r>
              <a:rPr lang="en-US" altLang="ja-JP" b="1" dirty="0" smtClean="0">
                <a:latin typeface="+mn-ea"/>
                <a:ea typeface="+mn-ea"/>
              </a:rPr>
              <a:t>General waste </a:t>
            </a:r>
            <a:r>
              <a:rPr lang="en-US" altLang="ja-JP" b="1" dirty="0" smtClean="0">
                <a:latin typeface="+mn-ea"/>
              </a:rPr>
              <a:t>decreased</a:t>
            </a:r>
            <a:endParaRPr kumimoji="1" lang="ja-JP" altLang="en-US" b="1" dirty="0">
              <a:latin typeface="+mn-ea"/>
              <a:ea typeface="+mn-ea"/>
            </a:endParaRPr>
          </a:p>
        </p:txBody>
      </p:sp>
      <p:sp>
        <p:nvSpPr>
          <p:cNvPr id="5" name="スライド番号プレースホルダー 4"/>
          <p:cNvSpPr>
            <a:spLocks noGrp="1"/>
          </p:cNvSpPr>
          <p:nvPr>
            <p:ph type="sldNum" sz="quarter" idx="12"/>
          </p:nvPr>
        </p:nvSpPr>
        <p:spPr/>
        <p:txBody>
          <a:bodyPr/>
          <a:lstStyle/>
          <a:p>
            <a:fld id="{D57F1E4F-1CFF-5643-939E-217C01CDF565}" type="slidenum">
              <a:rPr lang="en-US" smtClean="0">
                <a:latin typeface="+mn-ea"/>
              </a:rPr>
              <a:pPr/>
              <a:t>13</a:t>
            </a:fld>
            <a:endParaRPr lang="en-US" dirty="0">
              <a:latin typeface="+mn-ea"/>
            </a:endParaRPr>
          </a:p>
        </p:txBody>
      </p:sp>
      <p:cxnSp>
        <p:nvCxnSpPr>
          <p:cNvPr id="10" name="直線コネクタ 9"/>
          <p:cNvCxnSpPr/>
          <p:nvPr/>
        </p:nvCxnSpPr>
        <p:spPr>
          <a:xfrm>
            <a:off x="1166934" y="2591419"/>
            <a:ext cx="6568832" cy="1237631"/>
          </a:xfrm>
          <a:prstGeom prst="line">
            <a:avLst/>
          </a:prstGeom>
          <a:ln w="57150">
            <a:solidFill>
              <a:schemeClr val="accent1"/>
            </a:solidFill>
            <a:prstDash val="soli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1" name="タイトル 10"/>
          <p:cNvSpPr txBox="1">
            <a:spLocks/>
          </p:cNvSpPr>
          <p:nvPr/>
        </p:nvSpPr>
        <p:spPr bwMode="auto">
          <a:xfrm>
            <a:off x="4544659" y="2540443"/>
            <a:ext cx="3740169" cy="933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kumimoji="1" sz="4400" kern="1200">
                <a:solidFill>
                  <a:schemeClr val="tx1"/>
                </a:solidFill>
                <a:latin typeface="ヒラギノ角ゴ Pro W6"/>
                <a:ea typeface="ヒラギノ角ゴ Pro W6"/>
                <a:cs typeface="ヒラギノ角ゴ Pro W6"/>
              </a:defRPr>
            </a:lvl1pPr>
            <a:lvl2pPr algn="ctr" defTabSz="457200" rtl="0" eaLnBrk="0" fontAlgn="base" hangingPunct="0">
              <a:spcBef>
                <a:spcPct val="0"/>
              </a:spcBef>
              <a:spcAft>
                <a:spcPct val="0"/>
              </a:spcAft>
              <a:defRPr kumimoji="1" sz="4400">
                <a:solidFill>
                  <a:schemeClr val="tx1"/>
                </a:solidFill>
                <a:latin typeface="Helvetica" charset="0"/>
                <a:ea typeface="ヒラギノ角ゴ Pro W6" charset="-128"/>
                <a:cs typeface="ヒラギノ角ゴ Pro W6" charset="-128"/>
              </a:defRPr>
            </a:lvl2pPr>
            <a:lvl3pPr algn="ctr" defTabSz="457200" rtl="0" eaLnBrk="0" fontAlgn="base" hangingPunct="0">
              <a:spcBef>
                <a:spcPct val="0"/>
              </a:spcBef>
              <a:spcAft>
                <a:spcPct val="0"/>
              </a:spcAft>
              <a:defRPr kumimoji="1" sz="4400">
                <a:solidFill>
                  <a:schemeClr val="tx1"/>
                </a:solidFill>
                <a:latin typeface="Helvetica" charset="0"/>
                <a:ea typeface="ヒラギノ角ゴ Pro W6" charset="-128"/>
                <a:cs typeface="ヒラギノ角ゴ Pro W6" charset="-128"/>
              </a:defRPr>
            </a:lvl3pPr>
            <a:lvl4pPr algn="ctr" defTabSz="457200" rtl="0" eaLnBrk="0" fontAlgn="base" hangingPunct="0">
              <a:spcBef>
                <a:spcPct val="0"/>
              </a:spcBef>
              <a:spcAft>
                <a:spcPct val="0"/>
              </a:spcAft>
              <a:defRPr kumimoji="1" sz="4400">
                <a:solidFill>
                  <a:schemeClr val="tx1"/>
                </a:solidFill>
                <a:latin typeface="Helvetica" charset="0"/>
                <a:ea typeface="ヒラギノ角ゴ Pro W6" charset="-128"/>
                <a:cs typeface="ヒラギノ角ゴ Pro W6" charset="-128"/>
              </a:defRPr>
            </a:lvl4pPr>
            <a:lvl5pPr algn="ctr" defTabSz="457200" rtl="0" eaLnBrk="0" fontAlgn="base" hangingPunct="0">
              <a:spcBef>
                <a:spcPct val="0"/>
              </a:spcBef>
              <a:spcAft>
                <a:spcPct val="0"/>
              </a:spcAft>
              <a:defRPr kumimoji="1" sz="4400">
                <a:solidFill>
                  <a:schemeClr val="tx1"/>
                </a:solidFill>
                <a:latin typeface="Helvetica" charset="0"/>
                <a:ea typeface="ヒラギノ角ゴ Pro W6" charset="-128"/>
                <a:cs typeface="ヒラギノ角ゴ Pro W6" charset="-128"/>
              </a:defRPr>
            </a:lvl5pPr>
            <a:lvl6pPr marL="457200" algn="ctr" defTabSz="457200" rtl="0" fontAlgn="base">
              <a:spcBef>
                <a:spcPct val="0"/>
              </a:spcBef>
              <a:spcAft>
                <a:spcPct val="0"/>
              </a:spcAft>
              <a:defRPr kumimoji="1" sz="4400">
                <a:solidFill>
                  <a:schemeClr val="tx1"/>
                </a:solidFill>
                <a:latin typeface="Calibri" pitchFamily="-110" charset="0"/>
                <a:ea typeface="ＭＳ Ｐゴシック" pitchFamily="-110" charset="-128"/>
                <a:cs typeface="ＭＳ Ｐゴシック" pitchFamily="-110" charset="-128"/>
              </a:defRPr>
            </a:lvl6pPr>
            <a:lvl7pPr marL="914400" algn="ctr" defTabSz="457200" rtl="0" fontAlgn="base">
              <a:spcBef>
                <a:spcPct val="0"/>
              </a:spcBef>
              <a:spcAft>
                <a:spcPct val="0"/>
              </a:spcAft>
              <a:defRPr kumimoji="1" sz="4400">
                <a:solidFill>
                  <a:schemeClr val="tx1"/>
                </a:solidFill>
                <a:latin typeface="Calibri" pitchFamily="-110" charset="0"/>
                <a:ea typeface="ＭＳ Ｐゴシック" pitchFamily="-110" charset="-128"/>
                <a:cs typeface="ＭＳ Ｐゴシック" pitchFamily="-110" charset="-128"/>
              </a:defRPr>
            </a:lvl7pPr>
            <a:lvl8pPr marL="1371600" algn="ctr" defTabSz="457200" rtl="0" fontAlgn="base">
              <a:spcBef>
                <a:spcPct val="0"/>
              </a:spcBef>
              <a:spcAft>
                <a:spcPct val="0"/>
              </a:spcAft>
              <a:defRPr kumimoji="1" sz="4400">
                <a:solidFill>
                  <a:schemeClr val="tx1"/>
                </a:solidFill>
                <a:latin typeface="Calibri" pitchFamily="-110" charset="0"/>
                <a:ea typeface="ＭＳ Ｐゴシック" pitchFamily="-110" charset="-128"/>
                <a:cs typeface="ＭＳ Ｐゴシック" pitchFamily="-110" charset="-128"/>
              </a:defRPr>
            </a:lvl8pPr>
            <a:lvl9pPr marL="1828800" algn="ctr" defTabSz="457200" rtl="0" fontAlgn="base">
              <a:spcBef>
                <a:spcPct val="0"/>
              </a:spcBef>
              <a:spcAft>
                <a:spcPct val="0"/>
              </a:spcAft>
              <a:defRPr kumimoji="1" sz="4400">
                <a:solidFill>
                  <a:schemeClr val="tx1"/>
                </a:solidFill>
                <a:latin typeface="Calibri" pitchFamily="-110" charset="0"/>
                <a:ea typeface="ＭＳ Ｐゴシック" pitchFamily="-110" charset="-128"/>
                <a:cs typeface="ＭＳ Ｐゴシック" pitchFamily="-110" charset="-128"/>
              </a:defRPr>
            </a:lvl9pPr>
          </a:lstStyle>
          <a:p>
            <a:r>
              <a:rPr lang="en-US" altLang="ja-JP" sz="3200" b="1" dirty="0" smtClean="0">
                <a:solidFill>
                  <a:schemeClr val="accent6"/>
                </a:solidFill>
                <a:latin typeface="+mn-ea"/>
                <a:ea typeface="+mn-ea"/>
                <a:cs typeface="ヒラギノ角ゴ Pro W6" charset="0"/>
              </a:rPr>
              <a:t>-50% (-771t</a:t>
            </a:r>
            <a:r>
              <a:rPr lang="ja-JP" altLang="en-US" sz="3200" b="1" dirty="0" smtClean="0">
                <a:solidFill>
                  <a:schemeClr val="accent6"/>
                </a:solidFill>
                <a:latin typeface="+mn-ea"/>
                <a:ea typeface="+mn-ea"/>
                <a:cs typeface="ヒラギノ角ゴ Pro W6" charset="0"/>
              </a:rPr>
              <a:t>）　</a:t>
            </a:r>
            <a:endParaRPr lang="en-US" altLang="ja-JP" sz="3200" b="1" dirty="0">
              <a:solidFill>
                <a:schemeClr val="accent6"/>
              </a:solidFill>
              <a:latin typeface="+mn-ea"/>
              <a:ea typeface="+mn-ea"/>
              <a:cs typeface="ヒラギノ角ゴ Pro W6" charset="0"/>
            </a:endParaRPr>
          </a:p>
        </p:txBody>
      </p:sp>
      <p:sp>
        <p:nvSpPr>
          <p:cNvPr id="13" name="テキスト ボックス 12"/>
          <p:cNvSpPr txBox="1"/>
          <p:nvPr/>
        </p:nvSpPr>
        <p:spPr>
          <a:xfrm>
            <a:off x="1109784" y="6596390"/>
            <a:ext cx="8034216" cy="261610"/>
          </a:xfrm>
          <a:prstGeom prst="rect">
            <a:avLst/>
          </a:prstGeom>
          <a:noFill/>
          <a:ln>
            <a:noFill/>
          </a:ln>
        </p:spPr>
        <p:txBody>
          <a:bodyPr wrap="square">
            <a:spAutoFit/>
          </a:bodyPr>
          <a:lstStyle/>
          <a:p>
            <a:pPr algn="r" fontAlgn="auto">
              <a:spcBef>
                <a:spcPts val="0"/>
              </a:spcBef>
              <a:spcAft>
                <a:spcPts val="0"/>
              </a:spcAft>
              <a:defRPr/>
            </a:pPr>
            <a:r>
              <a:rPr lang="en-US" altLang="ja-JP" sz="1100" dirty="0">
                <a:solidFill>
                  <a:srgbClr val="000000"/>
                </a:solidFill>
                <a:latin typeface="+mn-ea"/>
                <a:ea typeface="+mn-ea"/>
                <a:cs typeface="+mn-cs"/>
              </a:rPr>
              <a:t>Source: </a:t>
            </a:r>
            <a:r>
              <a:rPr lang="en-US" altLang="ja-JP" sz="1100" dirty="0" smtClean="0">
                <a:latin typeface="+mn-ea"/>
                <a:ea typeface="+mn-ea"/>
                <a:cs typeface="+mn-cs"/>
              </a:rPr>
              <a:t>M</a:t>
            </a:r>
            <a:r>
              <a:rPr lang="en-US" altLang="ja-JP" sz="1100" dirty="0" smtClean="0">
                <a:solidFill>
                  <a:srgbClr val="000000"/>
                </a:solidFill>
                <a:latin typeface="+mn-ea"/>
                <a:ea typeface="+mn-ea"/>
                <a:cs typeface="+mn-cs"/>
              </a:rPr>
              <a:t>aterials </a:t>
            </a:r>
            <a:r>
              <a:rPr lang="en-US" altLang="ja-JP" sz="1100" dirty="0">
                <a:solidFill>
                  <a:srgbClr val="000000"/>
                </a:solidFill>
                <a:latin typeface="+mn-ea"/>
                <a:ea typeface="+mn-ea"/>
                <a:cs typeface="+mn-cs"/>
              </a:rPr>
              <a:t>of the Chiba University Department of Facilities and </a:t>
            </a:r>
            <a:r>
              <a:rPr lang="en-US" altLang="ja-JP" sz="1100" dirty="0" smtClean="0">
                <a:solidFill>
                  <a:srgbClr val="000000"/>
                </a:solidFill>
                <a:latin typeface="+mn-ea"/>
                <a:ea typeface="+mn-ea"/>
                <a:cs typeface="+mn-cs"/>
              </a:rPr>
              <a:t>Environment</a:t>
            </a:r>
            <a:endParaRPr lang="ja-JP" altLang="en-US" sz="1100" dirty="0">
              <a:solidFill>
                <a:srgbClr val="000000"/>
              </a:solidFill>
              <a:latin typeface="+mn-ea"/>
              <a:ea typeface="+mn-ea"/>
              <a:cs typeface="+mn-cs"/>
            </a:endParaRPr>
          </a:p>
        </p:txBody>
      </p:sp>
    </p:spTree>
    <p:extLst>
      <p:ext uri="{BB962C8B-B14F-4D97-AF65-F5344CB8AC3E}">
        <p14:creationId xmlns:p14="http://schemas.microsoft.com/office/powerpoint/2010/main" val="254230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コンテンツ プレースホルダー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06799" y="2010320"/>
            <a:ext cx="4757194" cy="2660066"/>
          </a:xfrm>
          <a:prstGeom prst="rect">
            <a:avLst/>
          </a:prstGeom>
        </p:spPr>
      </p:pic>
      <p:sp>
        <p:nvSpPr>
          <p:cNvPr id="2" name="タイトル 1"/>
          <p:cNvSpPr>
            <a:spLocks noGrp="1"/>
          </p:cNvSpPr>
          <p:nvPr>
            <p:ph type="title"/>
          </p:nvPr>
        </p:nvSpPr>
        <p:spPr>
          <a:xfrm>
            <a:off x="866439" y="927099"/>
            <a:ext cx="7740532" cy="709865"/>
          </a:xfrm>
        </p:spPr>
        <p:txBody>
          <a:bodyPr/>
          <a:lstStyle/>
          <a:p>
            <a:r>
              <a:rPr lang="en-US" altLang="ja-JP" b="1" dirty="0" smtClean="0">
                <a:latin typeface="+mn-ea"/>
              </a:rPr>
              <a:t>Waste separation</a:t>
            </a:r>
            <a:r>
              <a:rPr lang="ja-JP" altLang="en-US" b="1" dirty="0" smtClean="0">
                <a:latin typeface="+mn-ea"/>
              </a:rPr>
              <a:t>・</a:t>
            </a:r>
            <a:r>
              <a:rPr lang="en-US" altLang="ja-JP" b="1" dirty="0" smtClean="0">
                <a:latin typeface="+mn-ea"/>
              </a:rPr>
              <a:t>collection</a:t>
            </a:r>
            <a:endParaRPr lang="en-US" altLang="ja-JP" b="1" dirty="0">
              <a:latin typeface="+mn-ea"/>
              <a:ea typeface="+mn-ea"/>
            </a:endParaRPr>
          </a:p>
        </p:txBody>
      </p:sp>
      <p:sp>
        <p:nvSpPr>
          <p:cNvPr id="6" name="正方形/長方形 5"/>
          <p:cNvSpPr/>
          <p:nvPr/>
        </p:nvSpPr>
        <p:spPr>
          <a:xfrm>
            <a:off x="407221" y="3033683"/>
            <a:ext cx="9361812" cy="3539430"/>
          </a:xfrm>
          <a:prstGeom prst="rect">
            <a:avLst/>
          </a:prstGeom>
        </p:spPr>
        <p:txBody>
          <a:bodyPr wrap="square">
            <a:spAutoFit/>
          </a:bodyPr>
          <a:lstStyle/>
          <a:p>
            <a:pPr marL="342900" lvl="0" indent="-342900" defTabSz="914400" eaLnBrk="0" fontAlgn="base" hangingPunct="0">
              <a:spcBef>
                <a:spcPct val="0"/>
              </a:spcBef>
              <a:spcAft>
                <a:spcPct val="0"/>
              </a:spcAft>
              <a:buFont typeface="Arial" panose="020B0604020202020204" pitchFamily="34" charset="0"/>
              <a:buChar char="•"/>
            </a:pPr>
            <a:r>
              <a:rPr lang="en-US" altLang="ja-JP" sz="2800" b="1" dirty="0">
                <a:latin typeface="+mn-ea"/>
              </a:rPr>
              <a:t>Cans </a:t>
            </a:r>
            <a:endParaRPr lang="en-US" altLang="ja-JP" sz="2800" b="1" dirty="0" smtClean="0">
              <a:latin typeface="+mn-ea"/>
            </a:endParaRPr>
          </a:p>
          <a:p>
            <a:pPr marL="342900" lvl="0" indent="-342900" defTabSz="914400" eaLnBrk="0" fontAlgn="base" hangingPunct="0">
              <a:spcBef>
                <a:spcPct val="0"/>
              </a:spcBef>
              <a:spcAft>
                <a:spcPct val="0"/>
              </a:spcAft>
              <a:buFont typeface="Arial" panose="020B0604020202020204" pitchFamily="34" charset="0"/>
              <a:buChar char="•"/>
            </a:pPr>
            <a:r>
              <a:rPr lang="en-US" altLang="ja-JP" sz="2800" b="1" dirty="0" smtClean="0">
                <a:latin typeface="+mn-ea"/>
              </a:rPr>
              <a:t>Bottles </a:t>
            </a:r>
          </a:p>
          <a:p>
            <a:pPr marL="342900" lvl="0" indent="-342900" defTabSz="914400" eaLnBrk="0" fontAlgn="base" hangingPunct="0">
              <a:spcBef>
                <a:spcPct val="0"/>
              </a:spcBef>
              <a:spcAft>
                <a:spcPct val="0"/>
              </a:spcAft>
              <a:buFont typeface="Arial" panose="020B0604020202020204" pitchFamily="34" charset="0"/>
              <a:buChar char="•"/>
            </a:pPr>
            <a:r>
              <a:rPr lang="en-US" altLang="ja-JP" sz="2800" b="1" dirty="0" smtClean="0">
                <a:latin typeface="+mn-ea"/>
              </a:rPr>
              <a:t>PET </a:t>
            </a:r>
            <a:r>
              <a:rPr lang="en-US" altLang="ja-JP" sz="2800" b="1" dirty="0">
                <a:latin typeface="+mn-ea"/>
              </a:rPr>
              <a:t>bottles </a:t>
            </a:r>
            <a:endParaRPr lang="en-US" altLang="ja-JP" sz="2800" b="1" dirty="0" smtClean="0">
              <a:latin typeface="+mn-ea"/>
            </a:endParaRPr>
          </a:p>
          <a:p>
            <a:pPr marL="342900" lvl="0" indent="-342900" defTabSz="914400" eaLnBrk="0" fontAlgn="base" hangingPunct="0">
              <a:spcBef>
                <a:spcPct val="0"/>
              </a:spcBef>
              <a:spcAft>
                <a:spcPct val="0"/>
              </a:spcAft>
              <a:buFont typeface="Arial" panose="020B0604020202020204" pitchFamily="34" charset="0"/>
              <a:buChar char="•"/>
            </a:pPr>
            <a:r>
              <a:rPr lang="en-US" altLang="ja-JP" sz="2800" b="1" dirty="0">
                <a:latin typeface="+mn-ea"/>
              </a:rPr>
              <a:t>C</a:t>
            </a:r>
            <a:r>
              <a:rPr lang="en-US" altLang="ja-JP" sz="2800" b="1" dirty="0" smtClean="0">
                <a:latin typeface="+mn-ea"/>
              </a:rPr>
              <a:t>ombustible </a:t>
            </a:r>
            <a:r>
              <a:rPr lang="en-US" altLang="ja-JP" sz="2800" b="1" dirty="0">
                <a:latin typeface="+mn-ea"/>
              </a:rPr>
              <a:t>waste </a:t>
            </a:r>
            <a:r>
              <a:rPr lang="en-US" altLang="ja-JP" sz="2800" b="1" dirty="0" smtClean="0">
                <a:latin typeface="+mn-ea"/>
              </a:rPr>
              <a:t> </a:t>
            </a:r>
          </a:p>
          <a:p>
            <a:pPr lvl="0" defTabSz="914400" eaLnBrk="0" fontAlgn="base" hangingPunct="0">
              <a:spcBef>
                <a:spcPct val="0"/>
              </a:spcBef>
              <a:spcAft>
                <a:spcPct val="0"/>
              </a:spcAft>
            </a:pPr>
            <a:r>
              <a:rPr lang="en-US" altLang="ja-JP" sz="2800" b="1" dirty="0" smtClean="0">
                <a:latin typeface="+mn-ea"/>
              </a:rPr>
              <a:t>                      </a:t>
            </a:r>
            <a:r>
              <a:rPr lang="ja-JP" altLang="en-US" sz="2800" b="1" dirty="0" smtClean="0">
                <a:latin typeface="+mn-ea"/>
              </a:rPr>
              <a:t>→</a:t>
            </a:r>
            <a:r>
              <a:rPr lang="en-US" altLang="ja-JP" sz="2800" b="1" dirty="0" smtClean="0">
                <a:latin typeface="+mn-ea"/>
              </a:rPr>
              <a:t>Collecting cost </a:t>
            </a:r>
            <a:r>
              <a:rPr lang="en-US" altLang="ja-JP" sz="2800" b="1" dirty="0" smtClean="0">
                <a:solidFill>
                  <a:srgbClr val="FF0000"/>
                </a:solidFill>
                <a:latin typeface="+mn-ea"/>
              </a:rPr>
              <a:t>28yen/kg</a:t>
            </a:r>
          </a:p>
          <a:p>
            <a:pPr marL="342900" lvl="0" indent="-342900" defTabSz="914400" eaLnBrk="0" fontAlgn="base" hangingPunct="0">
              <a:spcBef>
                <a:spcPct val="0"/>
              </a:spcBef>
              <a:spcAft>
                <a:spcPct val="0"/>
              </a:spcAft>
              <a:buFont typeface="Arial" panose="020B0604020202020204" pitchFamily="34" charset="0"/>
              <a:buChar char="•"/>
            </a:pPr>
            <a:r>
              <a:rPr lang="en-US" altLang="ja-JP" sz="2800" b="1" dirty="0" smtClean="0">
                <a:latin typeface="+mn-ea"/>
              </a:rPr>
              <a:t>Resource recovery used paper </a:t>
            </a:r>
            <a:r>
              <a:rPr lang="ja-JP" altLang="en-US" sz="2800" b="1" dirty="0" smtClean="0">
                <a:latin typeface="+mn-ea"/>
              </a:rPr>
              <a:t>→</a:t>
            </a:r>
            <a:r>
              <a:rPr lang="ja-JP" altLang="en-US" sz="2800" b="1" dirty="0" smtClean="0">
                <a:solidFill>
                  <a:srgbClr val="FF0000"/>
                </a:solidFill>
                <a:latin typeface="+mn-ea"/>
              </a:rPr>
              <a:t>０</a:t>
            </a:r>
            <a:r>
              <a:rPr lang="en-US" altLang="ja-JP" sz="2800" b="1" dirty="0" smtClean="0">
                <a:solidFill>
                  <a:srgbClr val="FF0000"/>
                </a:solidFill>
                <a:latin typeface="+mn-ea"/>
              </a:rPr>
              <a:t>yen/kg</a:t>
            </a:r>
          </a:p>
          <a:p>
            <a:pPr marL="342900" indent="-342900" defTabSz="914400" eaLnBrk="0" fontAlgn="base" hangingPunct="0">
              <a:spcBef>
                <a:spcPct val="0"/>
              </a:spcBef>
              <a:spcAft>
                <a:spcPct val="0"/>
              </a:spcAft>
              <a:buFont typeface="Arial" panose="020B0604020202020204" pitchFamily="34" charset="0"/>
              <a:buChar char="•"/>
            </a:pPr>
            <a:r>
              <a:rPr lang="en-US" altLang="ja-JP" sz="2800" b="1" dirty="0" smtClean="0">
                <a:latin typeface="+mn-ea"/>
              </a:rPr>
              <a:t>Mix used paper </a:t>
            </a:r>
            <a:r>
              <a:rPr lang="ja-JP" altLang="en-US" sz="2800" b="1" dirty="0">
                <a:latin typeface="+mn-ea"/>
              </a:rPr>
              <a:t>→</a:t>
            </a:r>
            <a:r>
              <a:rPr lang="ja-JP" altLang="en-US" sz="2800" b="1" dirty="0">
                <a:solidFill>
                  <a:srgbClr val="FF0000"/>
                </a:solidFill>
                <a:latin typeface="+mn-ea"/>
              </a:rPr>
              <a:t>０</a:t>
            </a:r>
            <a:r>
              <a:rPr lang="en-US" altLang="ja-JP" sz="2800" b="1" dirty="0">
                <a:solidFill>
                  <a:srgbClr val="FF0000"/>
                </a:solidFill>
                <a:latin typeface="+mn-ea"/>
              </a:rPr>
              <a:t>yen/kg</a:t>
            </a:r>
          </a:p>
          <a:p>
            <a:pPr marL="342900" lvl="0" indent="-342900" defTabSz="914400" eaLnBrk="0" fontAlgn="base" hangingPunct="0">
              <a:spcBef>
                <a:spcPct val="0"/>
              </a:spcBef>
              <a:spcAft>
                <a:spcPct val="0"/>
              </a:spcAft>
              <a:buFont typeface="Arial" panose="020B0604020202020204" pitchFamily="34" charset="0"/>
              <a:buChar char="•"/>
            </a:pPr>
            <a:endParaRPr lang="en-US" altLang="ja-JP" sz="2800" b="1" dirty="0">
              <a:latin typeface="+mn-ea"/>
            </a:endParaRPr>
          </a:p>
        </p:txBody>
      </p:sp>
      <p:sp>
        <p:nvSpPr>
          <p:cNvPr id="7" name="スライド番号プレースホルダー 6"/>
          <p:cNvSpPr>
            <a:spLocks noGrp="1"/>
          </p:cNvSpPr>
          <p:nvPr>
            <p:ph type="sldNum" sz="quarter" idx="12"/>
          </p:nvPr>
        </p:nvSpPr>
        <p:spPr/>
        <p:txBody>
          <a:bodyPr/>
          <a:lstStyle/>
          <a:p>
            <a:fld id="{D57F1E4F-1CFF-5643-939E-217C01CDF565}" type="slidenum">
              <a:rPr lang="en-US" smtClean="0">
                <a:latin typeface="+mn-ea"/>
              </a:rPr>
              <a:pPr/>
              <a:t>14</a:t>
            </a:fld>
            <a:endParaRPr lang="en-US" dirty="0">
              <a:latin typeface="+mn-ea"/>
            </a:endParaRPr>
          </a:p>
        </p:txBody>
      </p:sp>
      <p:sp>
        <p:nvSpPr>
          <p:cNvPr id="8" name="Rectangle 1"/>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smtClean="0">
              <a:ln>
                <a:noFill/>
              </a:ln>
              <a:solidFill>
                <a:schemeClr val="tx1"/>
              </a:solidFill>
              <a:effectLst/>
              <a:latin typeface="+mn-ea"/>
            </a:endParaRPr>
          </a:p>
        </p:txBody>
      </p:sp>
      <p:sp>
        <p:nvSpPr>
          <p:cNvPr id="10" name="Rectangle 3"/>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smtClean="0">
              <a:ln>
                <a:noFill/>
              </a:ln>
              <a:solidFill>
                <a:schemeClr val="tx1"/>
              </a:solidFill>
              <a:effectLst/>
              <a:latin typeface="+mn-ea"/>
            </a:endParaRPr>
          </a:p>
        </p:txBody>
      </p:sp>
      <p:sp>
        <p:nvSpPr>
          <p:cNvPr id="4" name="Rectangle 1"/>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10606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866439" y="927099"/>
            <a:ext cx="7029331" cy="709865"/>
          </a:xfrm>
        </p:spPr>
        <p:txBody>
          <a:bodyPr/>
          <a:lstStyle/>
          <a:p>
            <a:r>
              <a:rPr lang="en-US" altLang="ja-JP" b="1" dirty="0">
                <a:latin typeface="+mn-ea"/>
                <a:ea typeface="+mn-ea"/>
              </a:rPr>
              <a:t>The reason</a:t>
            </a:r>
            <a:endParaRPr kumimoji="1" lang="ja-JP" altLang="en-US" b="1" dirty="0">
              <a:latin typeface="+mn-ea"/>
              <a:ea typeface="+mn-ea"/>
            </a:endParaRPr>
          </a:p>
        </p:txBody>
      </p:sp>
      <p:sp>
        <p:nvSpPr>
          <p:cNvPr id="5" name="スライド番号プレースホルダー 4"/>
          <p:cNvSpPr>
            <a:spLocks noGrp="1"/>
          </p:cNvSpPr>
          <p:nvPr>
            <p:ph type="sldNum" sz="quarter" idx="12"/>
          </p:nvPr>
        </p:nvSpPr>
        <p:spPr/>
        <p:txBody>
          <a:bodyPr/>
          <a:lstStyle/>
          <a:p>
            <a:fld id="{D57F1E4F-1CFF-5643-939E-217C01CDF565}" type="slidenum">
              <a:rPr lang="en-US" smtClean="0">
                <a:latin typeface="+mn-ea"/>
              </a:rPr>
              <a:pPr/>
              <a:t>15</a:t>
            </a:fld>
            <a:endParaRPr lang="en-US" dirty="0">
              <a:latin typeface="+mn-ea"/>
            </a:endParaRPr>
          </a:p>
        </p:txBody>
      </p:sp>
      <p:sp>
        <p:nvSpPr>
          <p:cNvPr id="9" name="コンテンツ プレースホルダ 19"/>
          <p:cNvSpPr txBox="1">
            <a:spLocks/>
          </p:cNvSpPr>
          <p:nvPr/>
        </p:nvSpPr>
        <p:spPr bwMode="auto">
          <a:xfrm>
            <a:off x="544839" y="2744041"/>
            <a:ext cx="8599161" cy="18617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itchFamily="2" charset="2"/>
              <a:buChar char=""/>
              <a:defRPr kumimoji="1"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kumimoji="1"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kumimoji="1"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kumimoji="1"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kumimoji="1"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1"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1"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1"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1" sz="1400" kern="1200" baseline="0">
                <a:solidFill>
                  <a:schemeClr val="tx2"/>
                </a:solidFill>
                <a:latin typeface="+mn-lt"/>
                <a:ea typeface="+mn-ea"/>
                <a:cs typeface="+mn-cs"/>
              </a:defRPr>
            </a:lvl9pPr>
          </a:lstStyle>
          <a:p>
            <a:pPr marL="0" indent="0" algn="just">
              <a:buClr>
                <a:srgbClr val="FE8637"/>
              </a:buClr>
              <a:buNone/>
              <a:defRPr/>
            </a:pPr>
            <a:r>
              <a:rPr lang="en-US" altLang="ja-JP" sz="4400" b="1" dirty="0">
                <a:solidFill>
                  <a:sysClr val="windowText" lastClr="000000"/>
                </a:solidFill>
                <a:latin typeface="+mn-ea"/>
              </a:rPr>
              <a:t>T</a:t>
            </a:r>
            <a:r>
              <a:rPr lang="en-US" altLang="ja-JP" sz="4400" b="1" dirty="0" smtClean="0">
                <a:solidFill>
                  <a:sysClr val="windowText" lastClr="000000"/>
                </a:solidFill>
                <a:latin typeface="+mn-ea"/>
              </a:rPr>
              <a:t>he </a:t>
            </a:r>
            <a:r>
              <a:rPr lang="en-US" altLang="ja-JP" sz="4400" b="1" dirty="0">
                <a:solidFill>
                  <a:sysClr val="windowText" lastClr="000000"/>
                </a:solidFill>
                <a:latin typeface="+mn-ea"/>
              </a:rPr>
              <a:t>EMS </a:t>
            </a:r>
            <a:r>
              <a:rPr lang="en-US" altLang="ja-JP" sz="4400" b="1" dirty="0" smtClean="0">
                <a:solidFill>
                  <a:sysClr val="windowText" lastClr="000000"/>
                </a:solidFill>
                <a:latin typeface="+mn-ea"/>
              </a:rPr>
              <a:t>continued. </a:t>
            </a:r>
          </a:p>
          <a:p>
            <a:pPr marL="0" indent="0" algn="just">
              <a:buClr>
                <a:srgbClr val="FE8637"/>
              </a:buClr>
              <a:buNone/>
              <a:defRPr/>
            </a:pPr>
            <a:r>
              <a:rPr lang="en-US" altLang="ja-JP" sz="4000" dirty="0" smtClean="0">
                <a:solidFill>
                  <a:sysClr val="windowText" lastClr="000000"/>
                </a:solidFill>
                <a:latin typeface="+mn-ea"/>
              </a:rPr>
              <a:t>It is </a:t>
            </a:r>
            <a:r>
              <a:rPr lang="en-US" altLang="ja-JP" sz="4000" dirty="0">
                <a:solidFill>
                  <a:sysClr val="windowText" lastClr="000000"/>
                </a:solidFill>
                <a:latin typeface="+mn-ea"/>
              </a:rPr>
              <a:t>supported by </a:t>
            </a:r>
            <a:r>
              <a:rPr lang="en-US" altLang="ja-JP" sz="4000" dirty="0" smtClean="0">
                <a:solidFill>
                  <a:sysClr val="windowText" lastClr="000000"/>
                </a:solidFill>
                <a:latin typeface="+mn-ea"/>
              </a:rPr>
              <a:t>the </a:t>
            </a:r>
            <a:r>
              <a:rPr lang="en-US" altLang="ja-JP" sz="4000" b="1" dirty="0" smtClean="0">
                <a:solidFill>
                  <a:sysClr val="windowText" lastClr="000000"/>
                </a:solidFill>
                <a:latin typeface="+mn-ea"/>
              </a:rPr>
              <a:t>students</a:t>
            </a:r>
            <a:r>
              <a:rPr lang="en-US" altLang="ja-JP" sz="4000" dirty="0" smtClean="0">
                <a:solidFill>
                  <a:sysClr val="windowText" lastClr="000000"/>
                </a:solidFill>
                <a:latin typeface="+mn-ea"/>
              </a:rPr>
              <a:t>.</a:t>
            </a:r>
          </a:p>
          <a:p>
            <a:pPr marL="0" indent="0" algn="just">
              <a:buClr>
                <a:srgbClr val="FE8637"/>
              </a:buClr>
              <a:buNone/>
              <a:defRPr/>
            </a:pPr>
            <a:r>
              <a:rPr lang="en-US" altLang="ja-JP" sz="4000" dirty="0" smtClean="0">
                <a:solidFill>
                  <a:sysClr val="windowText" lastClr="000000"/>
                </a:solidFill>
                <a:latin typeface="+mn-ea"/>
              </a:rPr>
              <a:t>Incorporated </a:t>
            </a:r>
            <a:r>
              <a:rPr lang="en-US" altLang="ja-JP" sz="4000" dirty="0">
                <a:solidFill>
                  <a:sysClr val="windowText" lastClr="000000"/>
                </a:solidFill>
                <a:latin typeface="+mn-ea"/>
              </a:rPr>
              <a:t>into the </a:t>
            </a:r>
            <a:r>
              <a:rPr lang="en-US" altLang="ja-JP" sz="4000" b="1" dirty="0" smtClean="0">
                <a:solidFill>
                  <a:sysClr val="windowText" lastClr="000000"/>
                </a:solidFill>
                <a:latin typeface="+mn-ea"/>
              </a:rPr>
              <a:t>curricula</a:t>
            </a:r>
            <a:r>
              <a:rPr lang="en-US" altLang="ja-JP" sz="4000" dirty="0" smtClean="0">
                <a:solidFill>
                  <a:sysClr val="windowText" lastClr="000000"/>
                </a:solidFill>
                <a:latin typeface="+mn-ea"/>
              </a:rPr>
              <a:t>.</a:t>
            </a:r>
            <a:endParaRPr lang="en-US" altLang="ja-JP" sz="4000" b="1" dirty="0" smtClean="0">
              <a:solidFill>
                <a:sysClr val="windowText" lastClr="000000"/>
              </a:solidFill>
              <a:latin typeface="+mn-ea"/>
            </a:endParaRPr>
          </a:p>
          <a:p>
            <a:pPr marL="0" indent="0" algn="just">
              <a:buClr>
                <a:srgbClr val="FE8637"/>
              </a:buClr>
              <a:buNone/>
              <a:defRPr/>
            </a:pPr>
            <a:r>
              <a:rPr lang="en-US" altLang="ja-JP" sz="4000" dirty="0" smtClean="0">
                <a:solidFill>
                  <a:sysClr val="windowText" lastClr="000000"/>
                </a:solidFill>
                <a:latin typeface="+mn-ea"/>
              </a:rPr>
              <a:t>As a “</a:t>
            </a:r>
            <a:r>
              <a:rPr lang="en-US" altLang="ja-JP" sz="4000" b="1" dirty="0" smtClean="0">
                <a:solidFill>
                  <a:sysClr val="windowText" lastClr="000000"/>
                </a:solidFill>
                <a:latin typeface="+mn-ea"/>
              </a:rPr>
              <a:t>practical </a:t>
            </a:r>
            <a:r>
              <a:rPr lang="en-US" altLang="ja-JP" sz="4000" b="1" dirty="0">
                <a:solidFill>
                  <a:sysClr val="windowText" lastClr="000000"/>
                </a:solidFill>
                <a:latin typeface="+mn-ea"/>
              </a:rPr>
              <a:t>education</a:t>
            </a:r>
            <a:r>
              <a:rPr lang="en-US" altLang="ja-JP" sz="4000" dirty="0">
                <a:solidFill>
                  <a:sysClr val="windowText" lastClr="000000"/>
                </a:solidFill>
                <a:latin typeface="+mn-ea"/>
              </a:rPr>
              <a:t>.”</a:t>
            </a:r>
            <a:endParaRPr lang="ja-JP" altLang="en-US" sz="4000" dirty="0" smtClean="0">
              <a:solidFill>
                <a:sysClr val="windowText" lastClr="000000"/>
              </a:solidFill>
              <a:latin typeface="+mn-ea"/>
            </a:endParaRPr>
          </a:p>
        </p:txBody>
      </p:sp>
    </p:spTree>
    <p:extLst>
      <p:ext uri="{BB962C8B-B14F-4D97-AF65-F5344CB8AC3E}">
        <p14:creationId xmlns:p14="http://schemas.microsoft.com/office/powerpoint/2010/main" val="2824163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545124" y="2196041"/>
            <a:ext cx="3965331" cy="3020344"/>
          </a:xfrm>
        </p:spPr>
        <p:txBody>
          <a:bodyPr/>
          <a:lstStyle/>
          <a:p>
            <a:pPr algn="ctr"/>
            <a:r>
              <a:rPr lang="en-US" altLang="ja-JP" b="1" dirty="0">
                <a:latin typeface="+mn-ea"/>
                <a:ea typeface="+mn-ea"/>
              </a:rPr>
              <a:t>3</a:t>
            </a:r>
            <a:br>
              <a:rPr lang="en-US" altLang="ja-JP" b="1" dirty="0">
                <a:latin typeface="+mn-ea"/>
                <a:ea typeface="+mn-ea"/>
              </a:rPr>
            </a:br>
            <a:r>
              <a:rPr lang="en-US" altLang="ja-JP" b="1" dirty="0">
                <a:latin typeface="+mn-ea"/>
                <a:ea typeface="+mn-ea"/>
              </a:rPr>
              <a:t>Student-led EMS at Chiba </a:t>
            </a:r>
            <a:r>
              <a:rPr lang="en-US" altLang="ja-JP" b="1" dirty="0" smtClean="0">
                <a:latin typeface="+mn-ea"/>
                <a:ea typeface="+mn-ea"/>
              </a:rPr>
              <a:t>University</a:t>
            </a:r>
            <a:endParaRPr lang="ja-JP" altLang="en-US" b="1" dirty="0">
              <a:latin typeface="+mn-ea"/>
              <a:ea typeface="+mn-ea"/>
            </a:endParaRPr>
          </a:p>
        </p:txBody>
      </p:sp>
      <p:sp>
        <p:nvSpPr>
          <p:cNvPr id="3" name="スライド番号プレースホルダー 2"/>
          <p:cNvSpPr>
            <a:spLocks noGrp="1"/>
          </p:cNvSpPr>
          <p:nvPr>
            <p:ph type="sldNum" sz="quarter" idx="12"/>
          </p:nvPr>
        </p:nvSpPr>
        <p:spPr/>
        <p:txBody>
          <a:bodyPr/>
          <a:lstStyle/>
          <a:p>
            <a:fld id="{D57F1E4F-1CFF-5643-939E-217C01CDF565}" type="slidenum">
              <a:rPr lang="en-US" smtClean="0">
                <a:latin typeface="+mn-ea"/>
              </a:rPr>
              <a:pPr/>
              <a:t>16</a:t>
            </a:fld>
            <a:endParaRPr lang="en-US" dirty="0">
              <a:latin typeface="+mn-ea"/>
            </a:endParaRPr>
          </a:p>
        </p:txBody>
      </p:sp>
      <p:pic>
        <p:nvPicPr>
          <p:cNvPr id="8" name="図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18318" y="2662303"/>
            <a:ext cx="2649382" cy="2684772"/>
          </a:xfrm>
          <a:prstGeom prst="rect">
            <a:avLst/>
          </a:prstGeom>
        </p:spPr>
      </p:pic>
    </p:spTree>
    <p:extLst>
      <p:ext uri="{BB962C8B-B14F-4D97-AF65-F5344CB8AC3E}">
        <p14:creationId xmlns:p14="http://schemas.microsoft.com/office/powerpoint/2010/main" val="344590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rotWithShape="1">
          <a:blip r:embed="rId3" cstate="print">
            <a:extLst>
              <a:ext uri="{28A0092B-C50C-407E-A947-70E740481C1C}">
                <a14:useLocalDpi xmlns:a14="http://schemas.microsoft.com/office/drawing/2010/main" val="0"/>
              </a:ext>
            </a:extLst>
          </a:blip>
          <a:srcRect t="29722" b="3889"/>
          <a:stretch/>
        </p:blipFill>
        <p:spPr>
          <a:xfrm>
            <a:off x="590550" y="2864684"/>
            <a:ext cx="8020050" cy="3993316"/>
          </a:xfrm>
          <a:prstGeom prst="rect">
            <a:avLst/>
          </a:prstGeom>
        </p:spPr>
      </p:pic>
      <p:sp>
        <p:nvSpPr>
          <p:cNvPr id="2" name="タイトル 1"/>
          <p:cNvSpPr>
            <a:spLocks noGrp="1"/>
          </p:cNvSpPr>
          <p:nvPr>
            <p:ph type="title"/>
          </p:nvPr>
        </p:nvSpPr>
        <p:spPr>
          <a:xfrm>
            <a:off x="865970" y="965535"/>
            <a:ext cx="6343672" cy="709865"/>
          </a:xfrm>
        </p:spPr>
        <p:txBody>
          <a:bodyPr/>
          <a:lstStyle/>
          <a:p>
            <a:r>
              <a:rPr lang="en-US" altLang="ja-JP" b="1" dirty="0">
                <a:latin typeface="+mn-ea"/>
              </a:rPr>
              <a:t>Student-led </a:t>
            </a:r>
            <a:r>
              <a:rPr lang="en-US" altLang="ja-JP" b="1" dirty="0" smtClean="0">
                <a:latin typeface="+mn-ea"/>
              </a:rPr>
              <a:t>EMS</a:t>
            </a:r>
            <a:endParaRPr kumimoji="1" lang="ja-JP" altLang="en-US" b="1" dirty="0">
              <a:latin typeface="+mn-ea"/>
              <a:ea typeface="+mn-ea"/>
            </a:endParaRPr>
          </a:p>
        </p:txBody>
      </p:sp>
      <p:sp>
        <p:nvSpPr>
          <p:cNvPr id="3" name="スライド番号プレースホルダー 2"/>
          <p:cNvSpPr>
            <a:spLocks noGrp="1"/>
          </p:cNvSpPr>
          <p:nvPr>
            <p:ph type="sldNum" sz="quarter" idx="12"/>
          </p:nvPr>
        </p:nvSpPr>
        <p:spPr/>
        <p:txBody>
          <a:bodyPr/>
          <a:lstStyle/>
          <a:p>
            <a:fld id="{519954A3-9DFD-4C44-94BA-B95130A3BA1C}" type="slidenum">
              <a:rPr lang="en-US" smtClean="0">
                <a:latin typeface="+mn-ea"/>
              </a:rPr>
              <a:t>17</a:t>
            </a:fld>
            <a:endParaRPr lang="en-US" dirty="0">
              <a:latin typeface="+mn-ea"/>
            </a:endParaRPr>
          </a:p>
        </p:txBody>
      </p:sp>
      <p:sp>
        <p:nvSpPr>
          <p:cNvPr id="13" name="コンテンツ プレースホルダ 19"/>
          <p:cNvSpPr txBox="1">
            <a:spLocks/>
          </p:cNvSpPr>
          <p:nvPr/>
        </p:nvSpPr>
        <p:spPr bwMode="auto">
          <a:xfrm>
            <a:off x="590550" y="2287384"/>
            <a:ext cx="8409750" cy="7939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itchFamily="2" charset="2"/>
              <a:buChar char=""/>
              <a:defRPr kumimoji="1"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kumimoji="1"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kumimoji="1"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kumimoji="1"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kumimoji="1"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1"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1"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1"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1" sz="1400" kern="1200" baseline="0">
                <a:solidFill>
                  <a:schemeClr val="tx2"/>
                </a:solidFill>
                <a:latin typeface="+mn-lt"/>
                <a:ea typeface="+mn-ea"/>
                <a:cs typeface="+mn-cs"/>
              </a:defRPr>
            </a:lvl9pPr>
          </a:lstStyle>
          <a:p>
            <a:pPr marL="0" indent="0" algn="just">
              <a:buClr>
                <a:srgbClr val="FE8637"/>
              </a:buClr>
              <a:buNone/>
              <a:defRPr/>
            </a:pPr>
            <a:r>
              <a:rPr lang="en-US" altLang="ja-JP" sz="3200" dirty="0">
                <a:latin typeface="+mn-ea"/>
              </a:rPr>
              <a:t>Environmental ISO Student Committee</a:t>
            </a:r>
            <a:endParaRPr lang="ja-JP" altLang="en-US" sz="2800" dirty="0" smtClean="0">
              <a:solidFill>
                <a:sysClr val="windowText" lastClr="000000"/>
              </a:solidFill>
              <a:latin typeface="+mn-ea"/>
            </a:endParaRPr>
          </a:p>
        </p:txBody>
      </p:sp>
    </p:spTree>
    <p:extLst>
      <p:ext uri="{BB962C8B-B14F-4D97-AF65-F5344CB8AC3E}">
        <p14:creationId xmlns:p14="http://schemas.microsoft.com/office/powerpoint/2010/main" val="320937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25739" y="930663"/>
            <a:ext cx="7644185" cy="709865"/>
          </a:xfrm>
        </p:spPr>
        <p:txBody>
          <a:bodyPr/>
          <a:lstStyle/>
          <a:p>
            <a:r>
              <a:rPr lang="en-US" altLang="ja-JP" b="1" dirty="0">
                <a:latin typeface="+mn-ea"/>
              </a:rPr>
              <a:t>Three </a:t>
            </a:r>
            <a:r>
              <a:rPr lang="en-US" altLang="ja-JP" b="1" dirty="0" smtClean="0">
                <a:latin typeface="+mn-ea"/>
              </a:rPr>
              <a:t>characteristics</a:t>
            </a:r>
            <a:r>
              <a:rPr lang="en-US" altLang="ja-JP" b="1" dirty="0">
                <a:latin typeface="+mn-ea"/>
              </a:rPr>
              <a:t/>
            </a:r>
            <a:br>
              <a:rPr lang="en-US" altLang="ja-JP" b="1" dirty="0">
                <a:latin typeface="+mn-ea"/>
              </a:rPr>
            </a:br>
            <a:r>
              <a:rPr lang="en-US" altLang="ja-JP" b="1" dirty="0">
                <a:latin typeface="+mn-ea"/>
              </a:rPr>
              <a:t>① The positioning </a:t>
            </a:r>
            <a:endParaRPr lang="en-US" altLang="ja-JP" dirty="0">
              <a:latin typeface="+mn-ea"/>
              <a:ea typeface="+mn-ea"/>
            </a:endParaRPr>
          </a:p>
        </p:txBody>
      </p:sp>
      <p:sp>
        <p:nvSpPr>
          <p:cNvPr id="10" name="スライド番号プレースホルダー 9"/>
          <p:cNvSpPr>
            <a:spLocks noGrp="1"/>
          </p:cNvSpPr>
          <p:nvPr>
            <p:ph type="sldNum" sz="quarter" idx="12"/>
          </p:nvPr>
        </p:nvSpPr>
        <p:spPr/>
        <p:txBody>
          <a:bodyPr/>
          <a:lstStyle/>
          <a:p>
            <a:fld id="{519954A3-9DFD-4C44-94BA-B95130A3BA1C}" type="slidenum">
              <a:rPr lang="en-US" smtClean="0">
                <a:latin typeface="+mn-ea"/>
              </a:rPr>
              <a:t>18</a:t>
            </a:fld>
            <a:endParaRPr lang="en-US" dirty="0">
              <a:latin typeface="+mn-ea"/>
            </a:endParaRPr>
          </a:p>
        </p:txBody>
      </p:sp>
      <p:pic>
        <p:nvPicPr>
          <p:cNvPr id="35" name="図 34"/>
          <p:cNvPicPr/>
          <p:nvPr/>
        </p:nvPicPr>
        <p:blipFill rotWithShape="1">
          <a:blip r:embed="rId3"/>
          <a:srcRect t="9039" b="4992"/>
          <a:stretch/>
        </p:blipFill>
        <p:spPr>
          <a:xfrm>
            <a:off x="381008" y="1863969"/>
            <a:ext cx="8471898" cy="4994032"/>
          </a:xfrm>
          <a:prstGeom prst="rect">
            <a:avLst/>
          </a:prstGeom>
          <a:solidFill>
            <a:schemeClr val="bg1"/>
          </a:solidFill>
        </p:spPr>
      </p:pic>
      <p:sp>
        <p:nvSpPr>
          <p:cNvPr id="12" name="正方形/長方形 11"/>
          <p:cNvSpPr/>
          <p:nvPr/>
        </p:nvSpPr>
        <p:spPr>
          <a:xfrm>
            <a:off x="6742444" y="3254401"/>
            <a:ext cx="1872343" cy="71972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6" name="正方形/長方形 5"/>
          <p:cNvSpPr/>
          <p:nvPr/>
        </p:nvSpPr>
        <p:spPr>
          <a:xfrm>
            <a:off x="6716068" y="2576944"/>
            <a:ext cx="1841569" cy="57711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Tree>
    <p:extLst>
      <p:ext uri="{BB962C8B-B14F-4D97-AF65-F5344CB8AC3E}">
        <p14:creationId xmlns:p14="http://schemas.microsoft.com/office/powerpoint/2010/main" val="1481366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65970" y="965535"/>
            <a:ext cx="6343672" cy="709865"/>
          </a:xfrm>
        </p:spPr>
        <p:txBody>
          <a:bodyPr/>
          <a:lstStyle/>
          <a:p>
            <a:r>
              <a:rPr lang="en-US" altLang="ja-JP" b="1" dirty="0" smtClean="0">
                <a:latin typeface="+mn-ea"/>
              </a:rPr>
              <a:t>Three characteristics</a:t>
            </a:r>
            <a:br>
              <a:rPr lang="en-US" altLang="ja-JP" b="1" dirty="0" smtClean="0">
                <a:latin typeface="+mn-ea"/>
              </a:rPr>
            </a:br>
            <a:r>
              <a:rPr lang="ja-JP" altLang="en-US" b="1" dirty="0" smtClean="0">
                <a:latin typeface="+mn-ea"/>
              </a:rPr>
              <a:t>②</a:t>
            </a:r>
            <a:r>
              <a:rPr lang="en-US" altLang="ja-JP" b="1" dirty="0" smtClean="0">
                <a:latin typeface="+mn-ea"/>
              </a:rPr>
              <a:t>Tasks</a:t>
            </a:r>
            <a:endParaRPr kumimoji="1" lang="ja-JP" altLang="en-US" b="1" dirty="0">
              <a:latin typeface="+mn-ea"/>
              <a:ea typeface="+mn-ea"/>
            </a:endParaRPr>
          </a:p>
        </p:txBody>
      </p:sp>
      <p:sp>
        <p:nvSpPr>
          <p:cNvPr id="3" name="スライド番号プレースホルダー 2"/>
          <p:cNvSpPr>
            <a:spLocks noGrp="1"/>
          </p:cNvSpPr>
          <p:nvPr>
            <p:ph type="sldNum" sz="quarter" idx="12"/>
          </p:nvPr>
        </p:nvSpPr>
        <p:spPr/>
        <p:txBody>
          <a:bodyPr/>
          <a:lstStyle/>
          <a:p>
            <a:fld id="{519954A3-9DFD-4C44-94BA-B95130A3BA1C}" type="slidenum">
              <a:rPr lang="en-US" smtClean="0">
                <a:latin typeface="+mn-ea"/>
              </a:rPr>
              <a:t>19</a:t>
            </a:fld>
            <a:endParaRPr lang="en-US" dirty="0">
              <a:latin typeface="+mn-ea"/>
            </a:endParaRPr>
          </a:p>
        </p:txBody>
      </p:sp>
      <p:sp>
        <p:nvSpPr>
          <p:cNvPr id="13" name="コンテンツ プレースホルダ 19"/>
          <p:cNvSpPr txBox="1">
            <a:spLocks/>
          </p:cNvSpPr>
          <p:nvPr/>
        </p:nvSpPr>
        <p:spPr bwMode="auto">
          <a:xfrm>
            <a:off x="578090" y="2134003"/>
            <a:ext cx="8409750" cy="7939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itchFamily="2" charset="2"/>
              <a:buChar char=""/>
              <a:defRPr kumimoji="1"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kumimoji="1"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kumimoji="1"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kumimoji="1"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kumimoji="1"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1"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1"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1"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1" sz="1400" kern="1200" baseline="0">
                <a:solidFill>
                  <a:schemeClr val="tx2"/>
                </a:solidFill>
                <a:latin typeface="+mn-lt"/>
                <a:ea typeface="+mn-ea"/>
                <a:cs typeface="+mn-cs"/>
              </a:defRPr>
            </a:lvl9pPr>
          </a:lstStyle>
          <a:p>
            <a:pPr marL="0" indent="0" algn="just">
              <a:buClr>
                <a:srgbClr val="FE8637"/>
              </a:buClr>
              <a:buNone/>
              <a:defRPr/>
            </a:pPr>
            <a:r>
              <a:rPr lang="en-US" altLang="ja-JP" sz="3200" dirty="0" smtClean="0">
                <a:latin typeface="+mn-ea"/>
              </a:rPr>
              <a:t>The </a:t>
            </a:r>
            <a:r>
              <a:rPr lang="en-US" altLang="ja-JP" sz="3200" dirty="0">
                <a:latin typeface="+mn-ea"/>
              </a:rPr>
              <a:t>core of the EMS</a:t>
            </a:r>
            <a:endParaRPr lang="ja-JP" altLang="en-US" sz="2800" dirty="0" smtClean="0">
              <a:solidFill>
                <a:sysClr val="windowText" lastClr="000000"/>
              </a:solidFill>
              <a:latin typeface="+mn-ea"/>
            </a:endParaRPr>
          </a:p>
        </p:txBody>
      </p:sp>
      <p:pic>
        <p:nvPicPr>
          <p:cNvPr id="6" name="図 5"/>
          <p:cNvPicPr/>
          <p:nvPr/>
        </p:nvPicPr>
        <p:blipFill rotWithShape="1">
          <a:blip r:embed="rId3"/>
          <a:srcRect t="9905" b="6353"/>
          <a:stretch/>
        </p:blipFill>
        <p:spPr>
          <a:xfrm>
            <a:off x="578090" y="2653050"/>
            <a:ext cx="8223181" cy="4185202"/>
          </a:xfrm>
          <a:prstGeom prst="rect">
            <a:avLst/>
          </a:prstGeom>
        </p:spPr>
      </p:pic>
      <p:sp>
        <p:nvSpPr>
          <p:cNvPr id="7" name="正方形/長方形 6"/>
          <p:cNvSpPr/>
          <p:nvPr/>
        </p:nvSpPr>
        <p:spPr>
          <a:xfrm>
            <a:off x="6143140" y="2804875"/>
            <a:ext cx="2376608" cy="74899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8" name="正方形/長方形 7"/>
          <p:cNvSpPr/>
          <p:nvPr/>
        </p:nvSpPr>
        <p:spPr>
          <a:xfrm>
            <a:off x="6616218" y="4745651"/>
            <a:ext cx="1993498" cy="199020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Tree>
    <p:extLst>
      <p:ext uri="{BB962C8B-B14F-4D97-AF65-F5344CB8AC3E}">
        <p14:creationId xmlns:p14="http://schemas.microsoft.com/office/powerpoint/2010/main" val="2644703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b="1" dirty="0" smtClean="0">
                <a:latin typeface="+mn-ea"/>
                <a:ea typeface="+mn-ea"/>
              </a:rPr>
              <a:t>Contents</a:t>
            </a:r>
            <a:endParaRPr kumimoji="1" lang="ja-JP" altLang="en-US" b="1" dirty="0">
              <a:latin typeface="+mn-ea"/>
              <a:ea typeface="+mn-ea"/>
            </a:endParaRPr>
          </a:p>
        </p:txBody>
      </p:sp>
      <p:sp>
        <p:nvSpPr>
          <p:cNvPr id="3" name="コンテンツ プレースホルダー 2"/>
          <p:cNvSpPr>
            <a:spLocks noGrp="1"/>
          </p:cNvSpPr>
          <p:nvPr>
            <p:ph idx="1"/>
          </p:nvPr>
        </p:nvSpPr>
        <p:spPr>
          <a:xfrm>
            <a:off x="464235" y="2574036"/>
            <a:ext cx="8679765" cy="3767882"/>
          </a:xfrm>
        </p:spPr>
        <p:txBody>
          <a:bodyPr>
            <a:noAutofit/>
          </a:bodyPr>
          <a:lstStyle/>
          <a:p>
            <a:pPr marL="514350" indent="-514350">
              <a:buFont typeface="+mj-lt"/>
              <a:buAutoNum type="arabicPeriod"/>
            </a:pPr>
            <a:r>
              <a:rPr lang="en-US" altLang="ja-JP" sz="3200" b="1" dirty="0" smtClean="0">
                <a:latin typeface="+mn-ea"/>
              </a:rPr>
              <a:t>Overview </a:t>
            </a:r>
            <a:r>
              <a:rPr lang="en-US" altLang="ja-JP" sz="3200" b="1" dirty="0">
                <a:latin typeface="+mn-ea"/>
              </a:rPr>
              <a:t>of Chiba University and its </a:t>
            </a:r>
            <a:r>
              <a:rPr lang="en-US" altLang="ja-JP" sz="3200" b="1" dirty="0" smtClean="0">
                <a:latin typeface="+mn-ea"/>
              </a:rPr>
              <a:t>EMS</a:t>
            </a:r>
          </a:p>
          <a:p>
            <a:pPr marL="514350" indent="-514350">
              <a:buFont typeface="+mj-lt"/>
              <a:buAutoNum type="arabicPeriod"/>
            </a:pPr>
            <a:r>
              <a:rPr lang="en-US" altLang="ja-JP" sz="3200" b="1" dirty="0">
                <a:latin typeface="+mn-ea"/>
              </a:rPr>
              <a:t>Water resource conservation </a:t>
            </a:r>
            <a:r>
              <a:rPr lang="en-US" altLang="ja-JP" sz="3200" b="1" dirty="0" smtClean="0">
                <a:latin typeface="+mn-ea"/>
              </a:rPr>
              <a:t>effect</a:t>
            </a:r>
            <a:r>
              <a:rPr lang="ja-JP" altLang="en-US" sz="3200" b="1" dirty="0" smtClean="0">
                <a:latin typeface="+mn-ea"/>
              </a:rPr>
              <a:t>　→</a:t>
            </a:r>
            <a:r>
              <a:rPr lang="en-US" altLang="ja-JP" sz="3200" b="1" dirty="0" smtClean="0">
                <a:solidFill>
                  <a:srgbClr val="FF0000"/>
                </a:solidFill>
                <a:latin typeface="+mn-ea"/>
              </a:rPr>
              <a:t>Waste emission effect</a:t>
            </a:r>
            <a:endParaRPr lang="en-US" altLang="ja-JP" sz="3200" b="1" dirty="0" smtClean="0">
              <a:solidFill>
                <a:srgbClr val="FF0000"/>
              </a:solidFill>
              <a:latin typeface="+mn-ea"/>
            </a:endParaRPr>
          </a:p>
          <a:p>
            <a:pPr marL="514350" indent="-514350">
              <a:buFont typeface="+mj-lt"/>
              <a:buAutoNum type="arabicPeriod"/>
            </a:pPr>
            <a:r>
              <a:rPr lang="en-US" altLang="ja-JP" sz="3200" b="1" dirty="0">
                <a:latin typeface="+mn-ea"/>
              </a:rPr>
              <a:t>Student-led EMS at Chiba </a:t>
            </a:r>
            <a:r>
              <a:rPr lang="en-US" altLang="ja-JP" sz="3200" b="1" dirty="0" smtClean="0">
                <a:latin typeface="+mn-ea"/>
              </a:rPr>
              <a:t>University</a:t>
            </a:r>
          </a:p>
          <a:p>
            <a:pPr marL="514350" indent="-514350">
              <a:buFont typeface="+mj-lt"/>
              <a:buAutoNum type="arabicPeriod"/>
            </a:pPr>
            <a:r>
              <a:rPr lang="en-US" altLang="ja-JP" sz="3200" b="1" dirty="0">
                <a:latin typeface="+mn-ea"/>
              </a:rPr>
              <a:t>Results after 10 Years of Chiba University’s Student-led EMS</a:t>
            </a:r>
            <a:endParaRPr kumimoji="1" lang="ja-JP" altLang="en-US" sz="3200" dirty="0">
              <a:latin typeface="+mn-ea"/>
            </a:endParaRPr>
          </a:p>
        </p:txBody>
      </p:sp>
      <p:sp>
        <p:nvSpPr>
          <p:cNvPr id="4" name="スライド番号プレースホルダー 3"/>
          <p:cNvSpPr>
            <a:spLocks noGrp="1"/>
          </p:cNvSpPr>
          <p:nvPr>
            <p:ph type="sldNum" sz="quarter" idx="12"/>
          </p:nvPr>
        </p:nvSpPr>
        <p:spPr/>
        <p:txBody>
          <a:bodyPr/>
          <a:lstStyle/>
          <a:p>
            <a:fld id="{519954A3-9DFD-4C44-94BA-B95130A3BA1C}" type="slidenum">
              <a:rPr lang="en-US" smtClean="0"/>
              <a:t>2</a:t>
            </a:fld>
            <a:endParaRPr lang="en-US" dirty="0"/>
          </a:p>
        </p:txBody>
      </p:sp>
      <p:sp>
        <p:nvSpPr>
          <p:cNvPr id="5" name="Rectangle 1"/>
          <p:cNvSpPr>
            <a:spLocks noChangeArrowheads="1"/>
          </p:cNvSpPr>
          <p:nvPr/>
        </p:nvSpPr>
        <p:spPr bwMode="auto">
          <a:xfrm>
            <a:off x="0" y="174739"/>
            <a:ext cx="25648" cy="10772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rPr>
              <a:t> </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0937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b="1" dirty="0" smtClean="0">
                <a:latin typeface="+mn-ea"/>
                <a:ea typeface="+mn-ea"/>
              </a:rPr>
              <a:t>B</a:t>
            </a:r>
            <a:r>
              <a:rPr lang="en-US" altLang="ja-JP" b="1" dirty="0" smtClean="0">
                <a:latin typeface="+mn-ea"/>
                <a:ea typeface="+mn-ea"/>
              </a:rPr>
              <a:t>asic training </a:t>
            </a:r>
            <a:r>
              <a:rPr lang="en-US" altLang="ja-JP" b="1" dirty="0">
                <a:latin typeface="+mn-ea"/>
                <a:ea typeface="+mn-ea"/>
              </a:rPr>
              <a:t>instructors</a:t>
            </a:r>
            <a:endParaRPr kumimoji="1" lang="ja-JP" altLang="en-US" b="1" dirty="0">
              <a:latin typeface="+mn-ea"/>
              <a:ea typeface="+mn-ea"/>
            </a:endParaRPr>
          </a:p>
        </p:txBody>
      </p:sp>
      <p:pic>
        <p:nvPicPr>
          <p:cNvPr id="4" name="コンテンツ プレースホルダー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8019"/>
          <a:stretch/>
        </p:blipFill>
        <p:spPr>
          <a:xfrm>
            <a:off x="3765144" y="3715656"/>
            <a:ext cx="5378856" cy="3142343"/>
          </a:xfrm>
        </p:spPr>
      </p:pic>
      <p:pic>
        <p:nvPicPr>
          <p:cNvPr id="5" name="Picture 6" descr="http://a6.sphotos.ak.fbcdn.net/hphotos-ak-prn1/523782_128709867260368_100003640660150_130779_808596844_n.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8307" y="1827463"/>
            <a:ext cx="5847993" cy="25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383" y="4190206"/>
            <a:ext cx="3744685" cy="2808514"/>
          </a:xfrm>
          <a:prstGeom prst="rect">
            <a:avLst/>
          </a:prstGeom>
        </p:spPr>
      </p:pic>
      <p:sp>
        <p:nvSpPr>
          <p:cNvPr id="9" name="正方形/長方形 8"/>
          <p:cNvSpPr/>
          <p:nvPr/>
        </p:nvSpPr>
        <p:spPr>
          <a:xfrm>
            <a:off x="5956300" y="2212946"/>
            <a:ext cx="3187700" cy="1477328"/>
          </a:xfrm>
          <a:prstGeom prst="rect">
            <a:avLst/>
          </a:prstGeom>
        </p:spPr>
        <p:txBody>
          <a:bodyPr wrap="square">
            <a:spAutoFit/>
          </a:bodyPr>
          <a:lstStyle/>
          <a:p>
            <a:r>
              <a:rPr kumimoji="1" lang="en-US" altLang="ja-JP" dirty="0" smtClean="0">
                <a:latin typeface="+mn-ea"/>
              </a:rPr>
              <a:t>Environmental  ISO knowledge training to be performed on all students, teachers and staff in every year in April.</a:t>
            </a:r>
            <a:endParaRPr kumimoji="1" lang="en-US" altLang="ja-JP" dirty="0">
              <a:latin typeface="+mn-ea"/>
            </a:endParaRPr>
          </a:p>
        </p:txBody>
      </p:sp>
      <p:sp>
        <p:nvSpPr>
          <p:cNvPr id="3" name="スライド番号プレースホルダー 2"/>
          <p:cNvSpPr>
            <a:spLocks noGrp="1"/>
          </p:cNvSpPr>
          <p:nvPr>
            <p:ph type="sldNum" sz="quarter" idx="12"/>
          </p:nvPr>
        </p:nvSpPr>
        <p:spPr/>
        <p:txBody>
          <a:bodyPr/>
          <a:lstStyle/>
          <a:p>
            <a:fld id="{519954A3-9DFD-4C44-94BA-B95130A3BA1C}" type="slidenum">
              <a:rPr lang="en-US" smtClean="0">
                <a:latin typeface="+mn-ea"/>
              </a:rPr>
              <a:t>20</a:t>
            </a:fld>
            <a:endParaRPr lang="en-US" dirty="0">
              <a:latin typeface="+mn-ea"/>
            </a:endParaRPr>
          </a:p>
        </p:txBody>
      </p:sp>
    </p:spTree>
    <p:extLst>
      <p:ext uri="{BB962C8B-B14F-4D97-AF65-F5344CB8AC3E}">
        <p14:creationId xmlns:p14="http://schemas.microsoft.com/office/powerpoint/2010/main" val="425290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72952" y="796045"/>
            <a:ext cx="8148797" cy="709865"/>
          </a:xfrm>
        </p:spPr>
        <p:txBody>
          <a:bodyPr/>
          <a:lstStyle/>
          <a:p>
            <a:r>
              <a:rPr lang="en-US" altLang="ja-JP" b="1" dirty="0" smtClean="0">
                <a:latin typeface="+mn-ea"/>
                <a:ea typeface="+mn-ea"/>
              </a:rPr>
              <a:t>Promotion </a:t>
            </a:r>
            <a:r>
              <a:rPr lang="en-US" altLang="ja-JP" b="1" dirty="0">
                <a:latin typeface="+mn-ea"/>
                <a:ea typeface="+mn-ea"/>
              </a:rPr>
              <a:t>and awareness activities</a:t>
            </a:r>
          </a:p>
        </p:txBody>
      </p:sp>
      <p:pic>
        <p:nvPicPr>
          <p:cNvPr id="5" name="図 4"/>
          <p:cNvPicPr>
            <a:picLocks noChangeAspect="1"/>
          </p:cNvPicPr>
          <p:nvPr/>
        </p:nvPicPr>
        <p:blipFill rotWithShape="1">
          <a:blip r:embed="rId3" cstate="screen">
            <a:extLst>
              <a:ext uri="{28A0092B-C50C-407E-A947-70E740481C1C}">
                <a14:useLocalDpi xmlns:a14="http://schemas.microsoft.com/office/drawing/2010/main"/>
              </a:ext>
            </a:extLst>
          </a:blip>
          <a:srcRect b="6393"/>
          <a:stretch/>
        </p:blipFill>
        <p:spPr>
          <a:xfrm>
            <a:off x="132240" y="3542490"/>
            <a:ext cx="3726491" cy="2645199"/>
          </a:xfrm>
          <a:prstGeom prst="rect">
            <a:avLst/>
          </a:prstGeom>
          <a:ln w="28575">
            <a:solidFill>
              <a:schemeClr val="bg1"/>
            </a:solidFill>
          </a:ln>
        </p:spPr>
      </p:pic>
      <p:pic>
        <p:nvPicPr>
          <p:cNvPr id="7" name="図 6"/>
          <p:cNvPicPr>
            <a:picLocks noChangeAspect="1"/>
          </p:cNvPicPr>
          <p:nvPr/>
        </p:nvPicPr>
        <p:blipFill rotWithShape="1">
          <a:blip r:embed="rId4" cstate="screen">
            <a:extLst>
              <a:ext uri="{28A0092B-C50C-407E-A947-70E740481C1C}">
                <a14:useLocalDpi xmlns:a14="http://schemas.microsoft.com/office/drawing/2010/main"/>
              </a:ext>
            </a:extLst>
          </a:blip>
          <a:srcRect t="33600" b="34792"/>
          <a:stretch/>
        </p:blipFill>
        <p:spPr>
          <a:xfrm>
            <a:off x="0" y="2364123"/>
            <a:ext cx="3860800" cy="1033669"/>
          </a:xfrm>
          <a:prstGeom prst="rect">
            <a:avLst/>
          </a:prstGeom>
        </p:spPr>
      </p:pic>
      <p:sp>
        <p:nvSpPr>
          <p:cNvPr id="3" name="スライド番号プレースホルダー 2"/>
          <p:cNvSpPr>
            <a:spLocks noGrp="1"/>
          </p:cNvSpPr>
          <p:nvPr>
            <p:ph type="sldNum" sz="quarter" idx="12"/>
          </p:nvPr>
        </p:nvSpPr>
        <p:spPr/>
        <p:txBody>
          <a:bodyPr/>
          <a:lstStyle/>
          <a:p>
            <a:fld id="{519954A3-9DFD-4C44-94BA-B95130A3BA1C}" type="slidenum">
              <a:rPr lang="en-US" smtClean="0">
                <a:latin typeface="+mn-ea"/>
              </a:rPr>
              <a:t>21</a:t>
            </a:fld>
            <a:endParaRPr lang="en-US" dirty="0">
              <a:latin typeface="+mn-ea"/>
            </a:endParaRPr>
          </a:p>
        </p:txBody>
      </p:sp>
      <p:pic>
        <p:nvPicPr>
          <p:cNvPr id="9" name="図 8" descr="\\SISO-SERVER\siso_share共有フォルダ\[集約用] 写真\2014年\学内イベント\省エネイベント(西千葉・亥鼻)\23日昼の部(いまたろう)\IMG_028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8731" y="2181645"/>
            <a:ext cx="4936805" cy="2998940"/>
          </a:xfrm>
          <a:prstGeom prst="rect">
            <a:avLst/>
          </a:prstGeom>
          <a:noFill/>
          <a:ln>
            <a:noFill/>
          </a:ln>
        </p:spPr>
      </p:pic>
      <p:pic>
        <p:nvPicPr>
          <p:cNvPr id="10" name="図 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5886623" y="4867372"/>
            <a:ext cx="3661677" cy="2640633"/>
          </a:xfrm>
          <a:prstGeom prst="rect">
            <a:avLst/>
          </a:prstGeom>
        </p:spPr>
      </p:pic>
    </p:spTree>
    <p:extLst>
      <p:ext uri="{BB962C8B-B14F-4D97-AF65-F5344CB8AC3E}">
        <p14:creationId xmlns:p14="http://schemas.microsoft.com/office/powerpoint/2010/main" val="634861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1" y="965770"/>
            <a:ext cx="7744630" cy="709865"/>
          </a:xfrm>
        </p:spPr>
        <p:txBody>
          <a:bodyPr/>
          <a:lstStyle/>
          <a:p>
            <a:r>
              <a:rPr lang="en-US" altLang="ja-JP" b="1" dirty="0" smtClean="0">
                <a:latin typeface="+mn-ea"/>
                <a:ea typeface="+mn-ea"/>
              </a:rPr>
              <a:t>Environmental </a:t>
            </a:r>
            <a:r>
              <a:rPr lang="en-US" altLang="ja-JP" b="1" dirty="0">
                <a:latin typeface="+mn-ea"/>
                <a:ea typeface="+mn-ea"/>
              </a:rPr>
              <a:t>education activities</a:t>
            </a:r>
            <a:endParaRPr kumimoji="1" lang="ja-JP" altLang="en-US" b="1" dirty="0">
              <a:latin typeface="+mn-ea"/>
              <a:ea typeface="+mn-ea"/>
            </a:endParaRPr>
          </a:p>
        </p:txBody>
      </p:sp>
      <p:pic>
        <p:nvPicPr>
          <p:cNvPr id="5" name="図 4"/>
          <p:cNvPicPr>
            <a:picLocks noChangeAspect="1"/>
          </p:cNvPicPr>
          <p:nvPr/>
        </p:nvPicPr>
        <p:blipFill>
          <a:blip r:embed="rId3"/>
          <a:stretch>
            <a:fillRect/>
          </a:stretch>
        </p:blipFill>
        <p:spPr>
          <a:xfrm>
            <a:off x="4912245" y="1702139"/>
            <a:ext cx="3554696" cy="2539078"/>
          </a:xfrm>
          <a:prstGeom prst="rect">
            <a:avLst/>
          </a:prstGeom>
          <a:ln w="28575">
            <a:solidFill>
              <a:schemeClr val="bg1"/>
            </a:solidFill>
          </a:ln>
        </p:spPr>
      </p:pic>
      <p:pic>
        <p:nvPicPr>
          <p:cNvPr id="7" name="図 6" descr="\\SISO-SERVER\siso_share共有フォルダ\[部局] 環境教育部\附属幼稚園班\13年度\環境紙芝居\写真\IMG_0018.JPG"/>
          <p:cNvPicPr/>
          <p:nvPr/>
        </p:nvPicPr>
        <p:blipFill>
          <a:blip r:embed="rId4" cstate="print">
            <a:extLst>
              <a:ext uri="{28A0092B-C50C-407E-A947-70E740481C1C}">
                <a14:useLocalDpi xmlns:a14="http://schemas.microsoft.com/office/drawing/2010/main"/>
              </a:ext>
            </a:extLst>
          </a:blip>
          <a:srcRect/>
          <a:stretch>
            <a:fillRect/>
          </a:stretch>
        </p:blipFill>
        <p:spPr bwMode="auto">
          <a:xfrm>
            <a:off x="495204" y="1675635"/>
            <a:ext cx="4310743" cy="3141467"/>
          </a:xfrm>
          <a:prstGeom prst="rect">
            <a:avLst/>
          </a:prstGeom>
          <a:noFill/>
          <a:ln>
            <a:noFill/>
          </a:ln>
        </p:spPr>
      </p:pic>
      <p:sp>
        <p:nvSpPr>
          <p:cNvPr id="4" name="スライド番号プレースホルダー 3"/>
          <p:cNvSpPr>
            <a:spLocks noGrp="1"/>
          </p:cNvSpPr>
          <p:nvPr>
            <p:ph type="sldNum" sz="quarter" idx="12"/>
          </p:nvPr>
        </p:nvSpPr>
        <p:spPr/>
        <p:txBody>
          <a:bodyPr/>
          <a:lstStyle/>
          <a:p>
            <a:fld id="{519954A3-9DFD-4C44-94BA-B95130A3BA1C}" type="slidenum">
              <a:rPr lang="en-US" smtClean="0">
                <a:latin typeface="+mn-ea"/>
              </a:rPr>
              <a:t>22</a:t>
            </a:fld>
            <a:endParaRPr lang="en-US" dirty="0">
              <a:latin typeface="+mn-ea"/>
            </a:endParaRPr>
          </a:p>
        </p:txBody>
      </p:sp>
      <p:sp>
        <p:nvSpPr>
          <p:cNvPr id="8" name="Rectangle 1"/>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smtClean="0">
              <a:ln>
                <a:noFill/>
              </a:ln>
              <a:solidFill>
                <a:schemeClr val="tx1"/>
              </a:solidFill>
              <a:effectLst/>
              <a:latin typeface="+mn-ea"/>
            </a:endParaRPr>
          </a:p>
        </p:txBody>
      </p:sp>
      <p:pic>
        <p:nvPicPr>
          <p:cNvPr id="9" name="図 8"/>
          <p:cNvPicPr>
            <a:picLocks noChangeAspect="1"/>
          </p:cNvPicPr>
          <p:nvPr/>
        </p:nvPicPr>
        <p:blipFill rotWithShape="1">
          <a:blip r:embed="rId5" cstate="screen">
            <a:extLst>
              <a:ext uri="{28A0092B-C50C-407E-A947-70E740481C1C}">
                <a14:useLocalDpi xmlns:a14="http://schemas.microsoft.com/office/drawing/2010/main"/>
              </a:ext>
            </a:extLst>
          </a:blip>
          <a:srcRect r="9452"/>
          <a:stretch/>
        </p:blipFill>
        <p:spPr>
          <a:xfrm rot="5400000">
            <a:off x="2328005" y="4246025"/>
            <a:ext cx="2920834" cy="3096621"/>
          </a:xfrm>
          <a:prstGeom prst="rect">
            <a:avLst/>
          </a:prstGeom>
        </p:spPr>
      </p:pic>
      <p:pic>
        <p:nvPicPr>
          <p:cNvPr id="10" name="図 9"/>
          <p:cNvPicPr/>
          <p:nvPr/>
        </p:nvPicPr>
        <p:blipFill>
          <a:blip r:embed="rId6">
            <a:extLst>
              <a:ext uri="{28A0092B-C50C-407E-A947-70E740481C1C}">
                <a14:useLocalDpi xmlns:a14="http://schemas.microsoft.com/office/drawing/2010/main"/>
              </a:ext>
            </a:extLst>
          </a:blip>
          <a:srcRect/>
          <a:stretch>
            <a:fillRect/>
          </a:stretch>
        </p:blipFill>
        <p:spPr bwMode="auto">
          <a:xfrm>
            <a:off x="5476181" y="4346185"/>
            <a:ext cx="3527654" cy="2489200"/>
          </a:xfrm>
          <a:prstGeom prst="rect">
            <a:avLst/>
          </a:prstGeom>
          <a:noFill/>
          <a:ln>
            <a:noFill/>
          </a:ln>
        </p:spPr>
      </p:pic>
    </p:spTree>
    <p:extLst>
      <p:ext uri="{BB962C8B-B14F-4D97-AF65-F5344CB8AC3E}">
        <p14:creationId xmlns:p14="http://schemas.microsoft.com/office/powerpoint/2010/main" val="201035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bwMode="gray">
          <a:xfrm>
            <a:off x="504570" y="976555"/>
            <a:ext cx="8718135" cy="709865"/>
          </a:xfrm>
          <a:prstGeom prst="rect">
            <a:avLst/>
          </a:prstGeom>
        </p:spPr>
        <p:txBody>
          <a:bodyPr vert="horz" lIns="91440" tIns="45720" rIns="91440" bIns="45720" rtlCol="0" anchor="ctr">
            <a:noAutofit/>
          </a:bodyPr>
          <a:lstStyle>
            <a:lvl1pPr algn="l" defTabSz="457200" rtl="0" eaLnBrk="1" latinLnBrk="0" hangingPunct="1">
              <a:spcBef>
                <a:spcPct val="0"/>
              </a:spcBef>
              <a:buNone/>
              <a:defRPr kumimoji="1" sz="3200" b="0" i="0" kern="1200">
                <a:solidFill>
                  <a:schemeClr val="bg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en-US" altLang="ja-JP" b="1" dirty="0">
                <a:latin typeface="+mn-ea"/>
                <a:ea typeface="+mn-ea"/>
              </a:rPr>
              <a:t>Greening and beautification activities</a:t>
            </a:r>
            <a:endParaRPr lang="ja-JP" altLang="en-US" b="1" dirty="0">
              <a:latin typeface="+mn-ea"/>
              <a:ea typeface="+mn-ea"/>
            </a:endParaRPr>
          </a:p>
        </p:txBody>
      </p:sp>
      <p:sp>
        <p:nvSpPr>
          <p:cNvPr id="7" name="正方形/長方形 6"/>
          <p:cNvSpPr/>
          <p:nvPr/>
        </p:nvSpPr>
        <p:spPr>
          <a:xfrm>
            <a:off x="297765" y="2224160"/>
            <a:ext cx="4739749" cy="2308324"/>
          </a:xfrm>
          <a:prstGeom prst="rect">
            <a:avLst/>
          </a:prstGeom>
        </p:spPr>
        <p:txBody>
          <a:bodyPr wrap="square">
            <a:spAutoFit/>
          </a:bodyPr>
          <a:lstStyle/>
          <a:p>
            <a:pPr marL="342900" indent="-342900">
              <a:buFont typeface="Arial" panose="020B0604020202020204" pitchFamily="34" charset="0"/>
              <a:buChar char="•"/>
            </a:pPr>
            <a:r>
              <a:rPr kumimoji="1" lang="en-US" altLang="ja-JP" sz="2400" dirty="0" smtClean="0">
                <a:latin typeface="+mn-ea"/>
              </a:rPr>
              <a:t>Community Garden</a:t>
            </a:r>
          </a:p>
          <a:p>
            <a:pPr marL="342900" indent="-342900">
              <a:buFont typeface="Arial" panose="020B0604020202020204" pitchFamily="34" charset="0"/>
              <a:buChar char="•"/>
            </a:pPr>
            <a:r>
              <a:rPr kumimoji="1" lang="en-US" altLang="ja-JP" sz="2400" dirty="0" smtClean="0">
                <a:latin typeface="+mn-ea"/>
              </a:rPr>
              <a:t>G</a:t>
            </a:r>
            <a:r>
              <a:rPr lang="en-US" altLang="ja-JP" sz="2400" dirty="0" smtClean="0">
                <a:latin typeface="+mn-ea"/>
              </a:rPr>
              <a:t>reen curtains</a:t>
            </a:r>
          </a:p>
          <a:p>
            <a:pPr marL="342900" indent="-342900">
              <a:buFont typeface="Arial" panose="020B0604020202020204" pitchFamily="34" charset="0"/>
              <a:buChar char="•"/>
            </a:pPr>
            <a:r>
              <a:rPr lang="en-US" altLang="ja-JP" sz="2400" dirty="0" smtClean="0">
                <a:latin typeface="+mn-ea"/>
              </a:rPr>
              <a:t>Support </a:t>
            </a:r>
            <a:r>
              <a:rPr lang="en-US" altLang="ja-JP" sz="2400" dirty="0">
                <a:latin typeface="+mn-ea"/>
              </a:rPr>
              <a:t>the affected areas of the Great East Japan Earthquake </a:t>
            </a:r>
          </a:p>
          <a:p>
            <a:pPr marL="342900" indent="-342900">
              <a:buFont typeface="Arial" panose="020B0604020202020204" pitchFamily="34" charset="0"/>
              <a:buChar char="•"/>
            </a:pPr>
            <a:endParaRPr lang="en-US" altLang="ja-JP" sz="2400" dirty="0">
              <a:latin typeface="+mn-ea"/>
            </a:endParaRPr>
          </a:p>
        </p:txBody>
      </p:sp>
      <p:pic>
        <p:nvPicPr>
          <p:cNvPr id="12" name="図 11"/>
          <p:cNvPicPr/>
          <p:nvPr/>
        </p:nvPicPr>
        <p:blipFill>
          <a:blip r:embed="rId3">
            <a:extLst>
              <a:ext uri="{28A0092B-C50C-407E-A947-70E740481C1C}">
                <a14:useLocalDpi xmlns:a14="http://schemas.microsoft.com/office/drawing/2010/main"/>
              </a:ext>
            </a:extLst>
          </a:blip>
          <a:srcRect/>
          <a:stretch>
            <a:fillRect/>
          </a:stretch>
        </p:blipFill>
        <p:spPr bwMode="auto">
          <a:xfrm>
            <a:off x="5127673" y="1734031"/>
            <a:ext cx="3506373" cy="2257678"/>
          </a:xfrm>
          <a:prstGeom prst="rect">
            <a:avLst/>
          </a:prstGeom>
          <a:noFill/>
          <a:ln>
            <a:noFill/>
          </a:ln>
        </p:spPr>
      </p:pic>
      <p:sp>
        <p:nvSpPr>
          <p:cNvPr id="2" name="スライド番号プレースホルダー 1"/>
          <p:cNvSpPr>
            <a:spLocks noGrp="1"/>
          </p:cNvSpPr>
          <p:nvPr>
            <p:ph type="sldNum" sz="quarter" idx="12"/>
          </p:nvPr>
        </p:nvSpPr>
        <p:spPr/>
        <p:txBody>
          <a:bodyPr/>
          <a:lstStyle/>
          <a:p>
            <a:fld id="{D57F1E4F-1CFF-5643-939E-217C01CDF565}" type="slidenum">
              <a:rPr lang="en-US" smtClean="0">
                <a:latin typeface="+mn-ea"/>
              </a:rPr>
              <a:pPr/>
              <a:t>23</a:t>
            </a:fld>
            <a:endParaRPr lang="en-US" dirty="0">
              <a:latin typeface="+mn-ea"/>
            </a:endParaRPr>
          </a:p>
        </p:txBody>
      </p:sp>
      <p:sp>
        <p:nvSpPr>
          <p:cNvPr id="3" name="Rectangle 1"/>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smtClean="0">
              <a:ln>
                <a:noFill/>
              </a:ln>
              <a:solidFill>
                <a:schemeClr val="tx1"/>
              </a:solidFill>
              <a:effectLst/>
              <a:latin typeface="+mn-ea"/>
            </a:endParaRPr>
          </a:p>
        </p:txBody>
      </p:sp>
      <p:pic>
        <p:nvPicPr>
          <p:cNvPr id="9" name="図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27673" y="4107700"/>
            <a:ext cx="3506373" cy="2596142"/>
          </a:xfrm>
          <a:prstGeom prst="rect">
            <a:avLst/>
          </a:prstGeom>
        </p:spPr>
      </p:pic>
      <p:pic>
        <p:nvPicPr>
          <p:cNvPr id="10" name="図 9"/>
          <p:cNvPicPr/>
          <p:nvPr/>
        </p:nvPicPr>
        <p:blipFill rotWithShape="1">
          <a:blip r:embed="rId5" cstate="screen">
            <a:extLst>
              <a:ext uri="{28A0092B-C50C-407E-A947-70E740481C1C}">
                <a14:useLocalDpi xmlns:a14="http://schemas.microsoft.com/office/drawing/2010/main"/>
              </a:ext>
            </a:extLst>
          </a:blip>
          <a:srcRect/>
          <a:stretch/>
        </p:blipFill>
        <p:spPr>
          <a:xfrm>
            <a:off x="917809" y="4107700"/>
            <a:ext cx="3548683" cy="2596142"/>
          </a:xfrm>
          <a:prstGeom prst="rect">
            <a:avLst/>
          </a:prstGeom>
        </p:spPr>
      </p:pic>
    </p:spTree>
    <p:extLst>
      <p:ext uri="{BB962C8B-B14F-4D97-AF65-F5344CB8AC3E}">
        <p14:creationId xmlns:p14="http://schemas.microsoft.com/office/powerpoint/2010/main" val="261810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6616" y="1876301"/>
            <a:ext cx="4693392" cy="3520044"/>
          </a:xfrm>
          <a:prstGeom prst="rect">
            <a:avLst/>
          </a:prstGeom>
        </p:spPr>
      </p:pic>
      <p:pic>
        <p:nvPicPr>
          <p:cNvPr id="3" name="図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81738" y="3436303"/>
            <a:ext cx="4562262" cy="3421697"/>
          </a:xfrm>
          <a:prstGeom prst="rect">
            <a:avLst/>
          </a:prstGeom>
        </p:spPr>
      </p:pic>
      <p:sp>
        <p:nvSpPr>
          <p:cNvPr id="4" name="タイトル 3"/>
          <p:cNvSpPr>
            <a:spLocks noGrp="1"/>
          </p:cNvSpPr>
          <p:nvPr>
            <p:ph type="title"/>
          </p:nvPr>
        </p:nvSpPr>
        <p:spPr/>
        <p:txBody>
          <a:bodyPr/>
          <a:lstStyle/>
          <a:p>
            <a:r>
              <a:rPr lang="en-US" altLang="ja-JP" b="1" dirty="0">
                <a:latin typeface="+mn-ea"/>
              </a:rPr>
              <a:t>Waste </a:t>
            </a:r>
            <a:r>
              <a:rPr lang="en-US" altLang="ja-JP" b="1" dirty="0" smtClean="0">
                <a:latin typeface="+mn-ea"/>
              </a:rPr>
              <a:t>reduction</a:t>
            </a:r>
            <a:br>
              <a:rPr lang="en-US" altLang="ja-JP" b="1" dirty="0" smtClean="0">
                <a:latin typeface="+mn-ea"/>
              </a:rPr>
            </a:br>
            <a:r>
              <a:rPr lang="ja-JP" altLang="en-US" b="1" dirty="0" smtClean="0">
                <a:latin typeface="+mn-ea"/>
              </a:rPr>
              <a:t>～</a:t>
            </a:r>
            <a:r>
              <a:rPr lang="en-US" altLang="ja-JP" b="1" dirty="0" smtClean="0">
                <a:latin typeface="+mn-ea"/>
                <a:ea typeface="+mn-ea"/>
              </a:rPr>
              <a:t>The </a:t>
            </a:r>
            <a:r>
              <a:rPr lang="en-US" altLang="ja-JP" b="1" dirty="0">
                <a:latin typeface="+mn-ea"/>
                <a:ea typeface="+mn-ea"/>
              </a:rPr>
              <a:t>used book market</a:t>
            </a:r>
            <a:endParaRPr kumimoji="1" lang="ja-JP" altLang="en-US" b="1" dirty="0">
              <a:latin typeface="+mn-ea"/>
              <a:ea typeface="+mn-ea"/>
            </a:endParaRPr>
          </a:p>
        </p:txBody>
      </p:sp>
      <p:sp>
        <p:nvSpPr>
          <p:cNvPr id="5" name="正方形/長方形 4"/>
          <p:cNvSpPr/>
          <p:nvPr/>
        </p:nvSpPr>
        <p:spPr>
          <a:xfrm>
            <a:off x="116616" y="5635682"/>
            <a:ext cx="4465122" cy="1200329"/>
          </a:xfrm>
          <a:prstGeom prst="rect">
            <a:avLst/>
          </a:prstGeom>
        </p:spPr>
        <p:txBody>
          <a:bodyPr wrap="square">
            <a:spAutoFit/>
          </a:bodyPr>
          <a:lstStyle/>
          <a:p>
            <a:r>
              <a:rPr kumimoji="1" lang="en-US" altLang="ja-JP" dirty="0" smtClean="0">
                <a:latin typeface="+mn-ea"/>
              </a:rPr>
              <a:t>In 2015</a:t>
            </a:r>
          </a:p>
          <a:p>
            <a:r>
              <a:rPr kumimoji="1" lang="en-US" altLang="ja-JP" dirty="0" smtClean="0">
                <a:latin typeface="+mn-ea"/>
              </a:rPr>
              <a:t>About </a:t>
            </a:r>
            <a:r>
              <a:rPr kumimoji="1" lang="en-US" altLang="ja-JP" dirty="0">
                <a:latin typeface="+mn-ea"/>
              </a:rPr>
              <a:t>2,000 books collected</a:t>
            </a:r>
          </a:p>
          <a:p>
            <a:r>
              <a:rPr kumimoji="1" lang="en-US" altLang="ja-JP" dirty="0" smtClean="0">
                <a:latin typeface="+mn-ea"/>
              </a:rPr>
              <a:t>About </a:t>
            </a:r>
            <a:r>
              <a:rPr kumimoji="1" lang="en-US" altLang="ja-JP" dirty="0">
                <a:latin typeface="+mn-ea"/>
              </a:rPr>
              <a:t>600 books sold</a:t>
            </a:r>
          </a:p>
          <a:p>
            <a:r>
              <a:rPr kumimoji="1" lang="en-US" altLang="ja-JP" dirty="0">
                <a:latin typeface="+mn-ea"/>
              </a:rPr>
              <a:t>About 500 people came the market</a:t>
            </a:r>
            <a:endParaRPr kumimoji="1" lang="en-US" altLang="ja-JP" dirty="0" smtClean="0">
              <a:latin typeface="+mn-ea"/>
            </a:endParaRPr>
          </a:p>
        </p:txBody>
      </p:sp>
      <p:sp>
        <p:nvSpPr>
          <p:cNvPr id="6" name="正方形/長方形 5"/>
          <p:cNvSpPr/>
          <p:nvPr/>
        </p:nvSpPr>
        <p:spPr>
          <a:xfrm>
            <a:off x="4854870" y="2201036"/>
            <a:ext cx="4015997" cy="1200329"/>
          </a:xfrm>
          <a:prstGeom prst="rect">
            <a:avLst/>
          </a:prstGeom>
        </p:spPr>
        <p:txBody>
          <a:bodyPr wrap="square">
            <a:spAutoFit/>
          </a:bodyPr>
          <a:lstStyle/>
          <a:p>
            <a:pPr lvl="0" algn="just" defTabSz="914400" fontAlgn="base">
              <a:spcBef>
                <a:spcPct val="0"/>
              </a:spcBef>
              <a:spcAft>
                <a:spcPct val="0"/>
              </a:spcAft>
            </a:pPr>
            <a:r>
              <a:rPr lang="en-US" altLang="ja-JP" sz="2400" dirty="0" smtClean="0">
                <a:latin typeface="+mn-ea"/>
              </a:rPr>
              <a:t>Holding the </a:t>
            </a:r>
            <a:r>
              <a:rPr lang="en-US" altLang="ja-JP" sz="2400" dirty="0">
                <a:latin typeface="+mn-ea"/>
              </a:rPr>
              <a:t>used book market on campus </a:t>
            </a:r>
            <a:r>
              <a:rPr lang="en-US" altLang="ja-JP" sz="2400" dirty="0" smtClean="0">
                <a:latin typeface="+mn-ea"/>
              </a:rPr>
              <a:t>every year.</a:t>
            </a:r>
            <a:endParaRPr lang="en-US" altLang="ja-JP" sz="2400" dirty="0">
              <a:latin typeface="+mn-ea"/>
              <a:cs typeface="Times New Roman" pitchFamily="18" charset="0"/>
            </a:endParaRPr>
          </a:p>
        </p:txBody>
      </p:sp>
      <p:sp>
        <p:nvSpPr>
          <p:cNvPr id="7" name="スライド番号プレースホルダー 6"/>
          <p:cNvSpPr>
            <a:spLocks noGrp="1"/>
          </p:cNvSpPr>
          <p:nvPr>
            <p:ph type="sldNum" sz="quarter" idx="12"/>
          </p:nvPr>
        </p:nvSpPr>
        <p:spPr/>
        <p:txBody>
          <a:bodyPr/>
          <a:lstStyle/>
          <a:p>
            <a:fld id="{D57F1E4F-1CFF-5643-939E-217C01CDF565}" type="slidenum">
              <a:rPr lang="en-US" smtClean="0">
                <a:latin typeface="+mn-ea"/>
              </a:rPr>
              <a:pPr/>
              <a:t>24</a:t>
            </a:fld>
            <a:endParaRPr lang="en-US" dirty="0">
              <a:latin typeface="+mn-ea"/>
            </a:endParaRPr>
          </a:p>
        </p:txBody>
      </p:sp>
    </p:spTree>
    <p:extLst>
      <p:ext uri="{BB962C8B-B14F-4D97-AF65-F5344CB8AC3E}">
        <p14:creationId xmlns:p14="http://schemas.microsoft.com/office/powerpoint/2010/main" val="123509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66439" y="927099"/>
            <a:ext cx="7740532" cy="709865"/>
          </a:xfrm>
        </p:spPr>
        <p:txBody>
          <a:bodyPr/>
          <a:lstStyle/>
          <a:p>
            <a:r>
              <a:rPr lang="en-US" altLang="ja-JP" b="1" dirty="0">
                <a:latin typeface="+mn-ea"/>
              </a:rPr>
              <a:t>Waste reduction </a:t>
            </a:r>
            <a:r>
              <a:rPr lang="en-US" altLang="ja-JP" b="1" dirty="0" smtClean="0">
                <a:latin typeface="+mn-ea"/>
              </a:rPr>
              <a:t/>
            </a:r>
            <a:br>
              <a:rPr lang="en-US" altLang="ja-JP" b="1" dirty="0" smtClean="0">
                <a:latin typeface="+mn-ea"/>
              </a:rPr>
            </a:br>
            <a:r>
              <a:rPr lang="ja-JP" altLang="en-US" b="1" dirty="0">
                <a:latin typeface="+mn-ea"/>
              </a:rPr>
              <a:t>～</a:t>
            </a:r>
            <a:r>
              <a:rPr lang="en-US" altLang="ja-JP" b="1" dirty="0" smtClean="0">
                <a:latin typeface="+mn-ea"/>
                <a:ea typeface="+mn-ea"/>
              </a:rPr>
              <a:t>Reduction </a:t>
            </a:r>
            <a:r>
              <a:rPr lang="en-US" altLang="ja-JP" b="1" dirty="0">
                <a:latin typeface="+mn-ea"/>
                <a:ea typeface="+mn-ea"/>
              </a:rPr>
              <a:t>of abandoned bicycles </a:t>
            </a:r>
          </a:p>
        </p:txBody>
      </p:sp>
      <p:pic>
        <p:nvPicPr>
          <p:cNvPr id="3" name="図 2"/>
          <p:cNvPicPr/>
          <p:nvPr/>
        </p:nvPicPr>
        <p:blipFill rotWithShape="1">
          <a:blip r:embed="rId3">
            <a:extLst>
              <a:ext uri="{28A0092B-C50C-407E-A947-70E740481C1C}">
                <a14:useLocalDpi xmlns:a14="http://schemas.microsoft.com/office/drawing/2010/main"/>
              </a:ext>
            </a:extLst>
          </a:blip>
          <a:srcRect t="17213" r="22223"/>
          <a:stretch/>
        </p:blipFill>
        <p:spPr bwMode="auto">
          <a:xfrm>
            <a:off x="567417" y="3677532"/>
            <a:ext cx="3801383" cy="3180468"/>
          </a:xfrm>
          <a:prstGeom prst="rect">
            <a:avLst/>
          </a:prstGeom>
          <a:noFill/>
          <a:ln>
            <a:noFill/>
          </a:ln>
        </p:spPr>
      </p:pic>
      <p:pic>
        <p:nvPicPr>
          <p:cNvPr id="5" name="図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36705" y="3677532"/>
            <a:ext cx="4240624" cy="3180468"/>
          </a:xfrm>
          <a:prstGeom prst="rect">
            <a:avLst/>
          </a:prstGeom>
        </p:spPr>
      </p:pic>
      <p:sp>
        <p:nvSpPr>
          <p:cNvPr id="6" name="正方形/長方形 5"/>
          <p:cNvSpPr/>
          <p:nvPr/>
        </p:nvSpPr>
        <p:spPr>
          <a:xfrm>
            <a:off x="532976" y="2152592"/>
            <a:ext cx="8039554" cy="1631216"/>
          </a:xfrm>
          <a:prstGeom prst="rect">
            <a:avLst/>
          </a:prstGeom>
        </p:spPr>
        <p:txBody>
          <a:bodyPr wrap="square">
            <a:spAutoFit/>
          </a:bodyPr>
          <a:lstStyle/>
          <a:p>
            <a:pPr lvl="0" defTabSz="914400" eaLnBrk="0" fontAlgn="base" hangingPunct="0">
              <a:spcBef>
                <a:spcPct val="0"/>
              </a:spcBef>
              <a:spcAft>
                <a:spcPct val="0"/>
              </a:spcAft>
            </a:pPr>
            <a:r>
              <a:rPr lang="ja-JP" altLang="en-US" sz="2000" dirty="0" smtClean="0">
                <a:solidFill>
                  <a:srgbClr val="212121"/>
                </a:solidFill>
                <a:latin typeface="+mn-ea"/>
              </a:rPr>
              <a:t>・</a:t>
            </a:r>
            <a:r>
              <a:rPr lang="ja-JP" altLang="ja-JP" sz="2000" dirty="0" smtClean="0">
                <a:solidFill>
                  <a:srgbClr val="212121"/>
                </a:solidFill>
                <a:latin typeface="+mn-ea"/>
              </a:rPr>
              <a:t>Investigati</a:t>
            </a:r>
            <a:r>
              <a:rPr lang="en-US" altLang="ja-JP" sz="2000" dirty="0" smtClean="0">
                <a:solidFill>
                  <a:srgbClr val="212121"/>
                </a:solidFill>
                <a:latin typeface="+mn-ea"/>
              </a:rPr>
              <a:t>ng</a:t>
            </a:r>
            <a:r>
              <a:rPr lang="ja-JP" altLang="ja-JP" sz="2000" dirty="0" smtClean="0">
                <a:solidFill>
                  <a:srgbClr val="212121"/>
                </a:solidFill>
                <a:latin typeface="+mn-ea"/>
              </a:rPr>
              <a:t> </a:t>
            </a:r>
            <a:r>
              <a:rPr lang="ja-JP" altLang="ja-JP" sz="2000" dirty="0">
                <a:solidFill>
                  <a:srgbClr val="212121"/>
                </a:solidFill>
                <a:latin typeface="+mn-ea"/>
              </a:rPr>
              <a:t>of </a:t>
            </a:r>
            <a:r>
              <a:rPr lang="ja-JP" altLang="ja-JP" sz="2000" dirty="0" smtClean="0">
                <a:solidFill>
                  <a:srgbClr val="212121"/>
                </a:solidFill>
                <a:latin typeface="+mn-ea"/>
              </a:rPr>
              <a:t>bicycle number</a:t>
            </a:r>
            <a:endParaRPr lang="en-US" altLang="ja-JP" sz="2000" dirty="0" smtClean="0">
              <a:latin typeface="+mn-ea"/>
            </a:endParaRPr>
          </a:p>
          <a:p>
            <a:pPr lvl="0" defTabSz="914400" eaLnBrk="0" fontAlgn="base" hangingPunct="0">
              <a:spcBef>
                <a:spcPct val="0"/>
              </a:spcBef>
              <a:spcAft>
                <a:spcPct val="0"/>
              </a:spcAft>
            </a:pPr>
            <a:r>
              <a:rPr lang="ja-JP" altLang="en-US" sz="2000" dirty="0" smtClean="0">
                <a:latin typeface="+mn-ea"/>
              </a:rPr>
              <a:t>・</a:t>
            </a:r>
            <a:r>
              <a:rPr lang="en-US" altLang="ja-JP" sz="2000" dirty="0" smtClean="0">
                <a:latin typeface="+mn-ea"/>
              </a:rPr>
              <a:t>Receiving </a:t>
            </a:r>
            <a:r>
              <a:rPr lang="en-US" altLang="ja-JP" sz="2000" dirty="0">
                <a:latin typeface="+mn-ea"/>
              </a:rPr>
              <a:t>a bicycle from graduates </a:t>
            </a:r>
            <a:r>
              <a:rPr lang="en-US" altLang="ja-JP" sz="2000" dirty="0" smtClean="0">
                <a:latin typeface="+mn-ea"/>
              </a:rPr>
              <a:t>and </a:t>
            </a:r>
            <a:r>
              <a:rPr lang="en-US" altLang="ja-JP" sz="2000" dirty="0">
                <a:latin typeface="+mn-ea"/>
              </a:rPr>
              <a:t>to transfer to foreign </a:t>
            </a:r>
            <a:r>
              <a:rPr lang="en-US" altLang="ja-JP" sz="2000" dirty="0" smtClean="0">
                <a:latin typeface="+mn-ea"/>
              </a:rPr>
              <a:t>students after repair</a:t>
            </a:r>
          </a:p>
          <a:p>
            <a:pPr lvl="0" defTabSz="914400" eaLnBrk="0" fontAlgn="base" hangingPunct="0">
              <a:spcBef>
                <a:spcPct val="0"/>
              </a:spcBef>
              <a:spcAft>
                <a:spcPct val="0"/>
              </a:spcAft>
            </a:pPr>
            <a:r>
              <a:rPr kumimoji="1" lang="ja-JP" altLang="en-US" sz="2000" dirty="0" smtClean="0">
                <a:latin typeface="+mn-ea"/>
              </a:rPr>
              <a:t>・</a:t>
            </a:r>
            <a:r>
              <a:rPr kumimoji="1" lang="en-US" altLang="ja-JP" sz="2000" dirty="0" smtClean="0">
                <a:latin typeface="+mn-ea"/>
              </a:rPr>
              <a:t>Promotion </a:t>
            </a:r>
            <a:r>
              <a:rPr kumimoji="1" lang="en-US" altLang="ja-JP" sz="2000" dirty="0">
                <a:latin typeface="+mn-ea"/>
              </a:rPr>
              <a:t>of utilization </a:t>
            </a:r>
            <a:r>
              <a:rPr kumimoji="1" lang="en-US" altLang="ja-JP" sz="2000" dirty="0" smtClean="0">
                <a:latin typeface="+mn-ea"/>
              </a:rPr>
              <a:t>of bicycle-sharing system</a:t>
            </a:r>
            <a:r>
              <a:rPr kumimoji="1" lang="ja-JP" altLang="en-US" sz="2000" dirty="0">
                <a:latin typeface="+mn-ea"/>
              </a:rPr>
              <a:t> </a:t>
            </a:r>
            <a:r>
              <a:rPr lang="en-US" altLang="ja-JP" sz="2000" dirty="0" smtClean="0">
                <a:latin typeface="+mn-ea"/>
              </a:rPr>
              <a:t>on </a:t>
            </a:r>
            <a:r>
              <a:rPr lang="en-US" altLang="ja-JP" sz="2000" dirty="0">
                <a:latin typeface="+mn-ea"/>
              </a:rPr>
              <a:t>campus</a:t>
            </a:r>
            <a:endParaRPr lang="ja-JP" altLang="ja-JP" sz="2000" dirty="0">
              <a:latin typeface="+mn-ea"/>
            </a:endParaRPr>
          </a:p>
          <a:p>
            <a:endParaRPr kumimoji="1" lang="en-US" altLang="ja-JP" sz="2000" dirty="0">
              <a:latin typeface="+mn-ea"/>
            </a:endParaRPr>
          </a:p>
        </p:txBody>
      </p:sp>
      <p:sp>
        <p:nvSpPr>
          <p:cNvPr id="7" name="スライド番号プレースホルダー 6"/>
          <p:cNvSpPr>
            <a:spLocks noGrp="1"/>
          </p:cNvSpPr>
          <p:nvPr>
            <p:ph type="sldNum" sz="quarter" idx="12"/>
          </p:nvPr>
        </p:nvSpPr>
        <p:spPr/>
        <p:txBody>
          <a:bodyPr/>
          <a:lstStyle/>
          <a:p>
            <a:fld id="{D57F1E4F-1CFF-5643-939E-217C01CDF565}" type="slidenum">
              <a:rPr lang="en-US" smtClean="0">
                <a:latin typeface="+mn-ea"/>
              </a:rPr>
              <a:pPr/>
              <a:t>25</a:t>
            </a:fld>
            <a:endParaRPr lang="en-US" dirty="0">
              <a:latin typeface="+mn-ea"/>
            </a:endParaRPr>
          </a:p>
        </p:txBody>
      </p:sp>
      <p:sp>
        <p:nvSpPr>
          <p:cNvPr id="8" name="Rectangle 1"/>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smtClean="0">
              <a:ln>
                <a:noFill/>
              </a:ln>
              <a:solidFill>
                <a:schemeClr val="tx1"/>
              </a:solidFill>
              <a:effectLst/>
              <a:latin typeface="+mn-ea"/>
            </a:endParaRPr>
          </a:p>
        </p:txBody>
      </p:sp>
      <p:sp>
        <p:nvSpPr>
          <p:cNvPr id="10" name="Rectangle 3"/>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smtClean="0">
              <a:ln>
                <a:noFill/>
              </a:ln>
              <a:solidFill>
                <a:schemeClr val="tx1"/>
              </a:solidFill>
              <a:effectLst/>
              <a:latin typeface="+mn-ea"/>
            </a:endParaRPr>
          </a:p>
        </p:txBody>
      </p:sp>
    </p:spTree>
    <p:extLst>
      <p:ext uri="{BB962C8B-B14F-4D97-AF65-F5344CB8AC3E}">
        <p14:creationId xmlns:p14="http://schemas.microsoft.com/office/powerpoint/2010/main" val="341749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66440" y="927099"/>
            <a:ext cx="7814422" cy="709865"/>
          </a:xfrm>
        </p:spPr>
        <p:txBody>
          <a:bodyPr/>
          <a:lstStyle/>
          <a:p>
            <a:r>
              <a:rPr lang="en-US" altLang="ja-JP" b="1" dirty="0" smtClean="0">
                <a:latin typeface="+mn-ea"/>
                <a:ea typeface="+mn-ea"/>
              </a:rPr>
              <a:t>Waste </a:t>
            </a:r>
            <a:r>
              <a:rPr lang="en-US" altLang="ja-JP" b="1" dirty="0" smtClean="0">
                <a:latin typeface="+mn-ea"/>
                <a:ea typeface="+mn-ea"/>
              </a:rPr>
              <a:t>reduction</a:t>
            </a:r>
            <a:br>
              <a:rPr lang="en-US" altLang="ja-JP" b="1" dirty="0" smtClean="0">
                <a:latin typeface="+mn-ea"/>
                <a:ea typeface="+mn-ea"/>
              </a:rPr>
            </a:br>
            <a:r>
              <a:rPr lang="ja-JP" altLang="en-US" b="1" dirty="0" smtClean="0">
                <a:latin typeface="+mn-ea"/>
                <a:ea typeface="+mn-ea"/>
              </a:rPr>
              <a:t>～</a:t>
            </a:r>
            <a:r>
              <a:rPr lang="en-US" altLang="ja-JP" b="1" dirty="0" err="1" smtClean="0">
                <a:latin typeface="+mn-ea"/>
                <a:ea typeface="+mn-ea"/>
              </a:rPr>
              <a:t>Conposting</a:t>
            </a:r>
            <a:endParaRPr kumimoji="1" lang="ja-JP" altLang="en-US" b="1" dirty="0">
              <a:latin typeface="+mn-ea"/>
              <a:ea typeface="+mn-ea"/>
            </a:endParaRPr>
          </a:p>
        </p:txBody>
      </p:sp>
      <p:pic>
        <p:nvPicPr>
          <p:cNvPr id="3" name="図 2"/>
          <p:cNvPicPr/>
          <p:nvPr/>
        </p:nvPicPr>
        <p:blipFill>
          <a:blip r:embed="rId3">
            <a:extLst>
              <a:ext uri="{28A0092B-C50C-407E-A947-70E740481C1C}">
                <a14:useLocalDpi xmlns:a14="http://schemas.microsoft.com/office/drawing/2010/main"/>
              </a:ext>
            </a:extLst>
          </a:blip>
          <a:srcRect/>
          <a:stretch>
            <a:fillRect/>
          </a:stretch>
        </p:blipFill>
        <p:spPr bwMode="auto">
          <a:xfrm>
            <a:off x="561683" y="2224316"/>
            <a:ext cx="4211968" cy="3197245"/>
          </a:xfrm>
          <a:prstGeom prst="rect">
            <a:avLst/>
          </a:prstGeom>
          <a:noFill/>
          <a:ln>
            <a:noFill/>
          </a:ln>
        </p:spPr>
      </p:pic>
      <p:pic>
        <p:nvPicPr>
          <p:cNvPr id="5" name="図 4"/>
          <p:cNvPicPr>
            <a:picLocks noChangeAspect="1"/>
          </p:cNvPicPr>
          <p:nvPr/>
        </p:nvPicPr>
        <p:blipFill>
          <a:blip r:embed="rId4"/>
          <a:stretch>
            <a:fillRect/>
          </a:stretch>
        </p:blipFill>
        <p:spPr>
          <a:xfrm>
            <a:off x="5073671" y="1636788"/>
            <a:ext cx="2604945" cy="3174279"/>
          </a:xfrm>
          <a:prstGeom prst="rect">
            <a:avLst/>
          </a:prstGeom>
        </p:spPr>
      </p:pic>
      <p:pic>
        <p:nvPicPr>
          <p:cNvPr id="6" name="図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23317" y="4811244"/>
            <a:ext cx="2737237" cy="2058045"/>
          </a:xfrm>
          <a:prstGeom prst="rect">
            <a:avLst/>
          </a:prstGeom>
        </p:spPr>
      </p:pic>
      <p:sp>
        <p:nvSpPr>
          <p:cNvPr id="7" name="正方形/長方形 6"/>
          <p:cNvSpPr/>
          <p:nvPr/>
        </p:nvSpPr>
        <p:spPr>
          <a:xfrm>
            <a:off x="0" y="5520756"/>
            <a:ext cx="6446747" cy="1200329"/>
          </a:xfrm>
          <a:prstGeom prst="rect">
            <a:avLst/>
          </a:prstGeom>
        </p:spPr>
        <p:txBody>
          <a:bodyPr wrap="square">
            <a:spAutoFit/>
          </a:bodyPr>
          <a:lstStyle/>
          <a:p>
            <a:r>
              <a:rPr lang="en-US" altLang="ja-JP" sz="2400" dirty="0">
                <a:latin typeface="+mn-ea"/>
              </a:rPr>
              <a:t>C</a:t>
            </a:r>
            <a:r>
              <a:rPr lang="en-US" altLang="ja-JP" sz="2400" dirty="0" smtClean="0">
                <a:latin typeface="+mn-ea"/>
              </a:rPr>
              <a:t>omposting </a:t>
            </a:r>
            <a:r>
              <a:rPr lang="en-US" altLang="ja-JP" sz="2400" dirty="0">
                <a:latin typeface="+mn-ea"/>
              </a:rPr>
              <a:t>fallen leaves and garbage of </a:t>
            </a:r>
            <a:r>
              <a:rPr lang="en-US" altLang="ja-JP" sz="2400" dirty="0" smtClean="0">
                <a:latin typeface="+mn-ea"/>
              </a:rPr>
              <a:t>cafeteria on campus. </a:t>
            </a:r>
            <a:endParaRPr lang="en-US" altLang="ja-JP" sz="2400" dirty="0">
              <a:latin typeface="+mn-ea"/>
            </a:endParaRPr>
          </a:p>
          <a:p>
            <a:r>
              <a:rPr lang="en-US" altLang="ja-JP" sz="2400" dirty="0" smtClean="0">
                <a:latin typeface="+mn-ea"/>
              </a:rPr>
              <a:t>Distribution </a:t>
            </a:r>
            <a:r>
              <a:rPr lang="en-US" altLang="ja-JP" sz="2400" dirty="0">
                <a:latin typeface="+mn-ea"/>
              </a:rPr>
              <a:t>of </a:t>
            </a:r>
            <a:r>
              <a:rPr lang="en-US" altLang="ja-JP" sz="2400" dirty="0" smtClean="0">
                <a:latin typeface="+mn-ea"/>
              </a:rPr>
              <a:t>compost </a:t>
            </a:r>
            <a:r>
              <a:rPr lang="en-US" altLang="ja-JP" sz="2400" dirty="0">
                <a:latin typeface="+mn-ea"/>
              </a:rPr>
              <a:t>to local </a:t>
            </a:r>
            <a:r>
              <a:rPr lang="en-US" altLang="ja-JP" sz="2400" dirty="0" smtClean="0">
                <a:latin typeface="+mn-ea"/>
              </a:rPr>
              <a:t>residents.</a:t>
            </a:r>
            <a:endParaRPr lang="en-US" altLang="ja-JP" sz="2400" dirty="0">
              <a:latin typeface="+mn-ea"/>
            </a:endParaRPr>
          </a:p>
        </p:txBody>
      </p:sp>
      <p:sp>
        <p:nvSpPr>
          <p:cNvPr id="8" name="スライド番号プレースホルダー 7"/>
          <p:cNvSpPr>
            <a:spLocks noGrp="1"/>
          </p:cNvSpPr>
          <p:nvPr>
            <p:ph type="sldNum" sz="quarter" idx="12"/>
          </p:nvPr>
        </p:nvSpPr>
        <p:spPr/>
        <p:txBody>
          <a:bodyPr/>
          <a:lstStyle/>
          <a:p>
            <a:fld id="{D57F1E4F-1CFF-5643-939E-217C01CDF565}" type="slidenum">
              <a:rPr lang="en-US" smtClean="0">
                <a:latin typeface="+mn-ea"/>
              </a:rPr>
              <a:pPr/>
              <a:t>26</a:t>
            </a:fld>
            <a:endParaRPr lang="en-US" dirty="0">
              <a:latin typeface="+mn-ea"/>
            </a:endParaRPr>
          </a:p>
        </p:txBody>
      </p:sp>
      <p:sp>
        <p:nvSpPr>
          <p:cNvPr id="9" name="Rectangle 1"/>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smtClean="0">
              <a:ln>
                <a:noFill/>
              </a:ln>
              <a:solidFill>
                <a:schemeClr val="tx1"/>
              </a:solidFill>
              <a:effectLst/>
              <a:latin typeface="+mn-ea"/>
            </a:endParaRPr>
          </a:p>
        </p:txBody>
      </p:sp>
    </p:spTree>
    <p:extLst>
      <p:ext uri="{BB962C8B-B14F-4D97-AF65-F5344CB8AC3E}">
        <p14:creationId xmlns:p14="http://schemas.microsoft.com/office/powerpoint/2010/main" val="131945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866440" y="754295"/>
            <a:ext cx="7479274" cy="882670"/>
          </a:xfrm>
        </p:spPr>
        <p:txBody>
          <a:bodyPr/>
          <a:lstStyle/>
          <a:p>
            <a:r>
              <a:rPr lang="en-US" altLang="ja-JP" b="1" dirty="0">
                <a:latin typeface="+mn-ea"/>
                <a:ea typeface="+mn-ea"/>
              </a:rPr>
              <a:t>Waste </a:t>
            </a:r>
            <a:r>
              <a:rPr lang="en-US" altLang="ja-JP" b="1" dirty="0" smtClean="0">
                <a:latin typeface="+mn-ea"/>
                <a:ea typeface="+mn-ea"/>
              </a:rPr>
              <a:t>reduction</a:t>
            </a:r>
            <a:r>
              <a:rPr lang="ja-JP" altLang="en-US" b="1" dirty="0">
                <a:latin typeface="+mn-ea"/>
                <a:ea typeface="+mn-ea"/>
              </a:rPr>
              <a:t> </a:t>
            </a:r>
            <a:r>
              <a:rPr lang="en-US" altLang="ja-JP" b="1" dirty="0">
                <a:latin typeface="+mn-ea"/>
                <a:ea typeface="+mn-ea"/>
              </a:rPr>
              <a:t/>
            </a:r>
            <a:br>
              <a:rPr lang="en-US" altLang="ja-JP" b="1" dirty="0">
                <a:latin typeface="+mn-ea"/>
                <a:ea typeface="+mn-ea"/>
              </a:rPr>
            </a:br>
            <a:r>
              <a:rPr lang="ja-JP" altLang="en-US" b="1" dirty="0" smtClean="0">
                <a:latin typeface="+mn-ea"/>
                <a:ea typeface="+mn-ea"/>
              </a:rPr>
              <a:t>～</a:t>
            </a:r>
            <a:r>
              <a:rPr lang="en-US" altLang="ja-JP" b="1" dirty="0" smtClean="0">
                <a:latin typeface="+mn-ea"/>
                <a:ea typeface="+mn-ea"/>
              </a:rPr>
              <a:t>University </a:t>
            </a:r>
            <a:r>
              <a:rPr lang="en-US" altLang="ja-JP" b="1" dirty="0" smtClean="0">
                <a:latin typeface="+mn-ea"/>
                <a:ea typeface="+mn-ea"/>
              </a:rPr>
              <a:t>festival</a:t>
            </a:r>
            <a:endParaRPr kumimoji="1" lang="ja-JP" altLang="en-US" b="1" dirty="0">
              <a:latin typeface="+mn-ea"/>
              <a:ea typeface="+mn-ea"/>
            </a:endParaRPr>
          </a:p>
        </p:txBody>
      </p:sp>
      <p:sp>
        <p:nvSpPr>
          <p:cNvPr id="5" name="正方形/長方形 4"/>
          <p:cNvSpPr/>
          <p:nvPr/>
        </p:nvSpPr>
        <p:spPr>
          <a:xfrm>
            <a:off x="3680165" y="2179097"/>
            <a:ext cx="5463835" cy="1569660"/>
          </a:xfrm>
          <a:prstGeom prst="rect">
            <a:avLst/>
          </a:prstGeom>
        </p:spPr>
        <p:txBody>
          <a:bodyPr wrap="square">
            <a:spAutoFit/>
          </a:bodyPr>
          <a:lstStyle/>
          <a:p>
            <a:pPr lvl="0" defTabSz="914400" eaLnBrk="0" fontAlgn="base" hangingPunct="0">
              <a:spcBef>
                <a:spcPct val="0"/>
              </a:spcBef>
              <a:spcAft>
                <a:spcPct val="0"/>
              </a:spcAft>
            </a:pPr>
            <a:r>
              <a:rPr kumimoji="1" lang="ja-JP" altLang="en-US" sz="2400" dirty="0" smtClean="0">
                <a:latin typeface="+mn-ea"/>
              </a:rPr>
              <a:t>・</a:t>
            </a:r>
            <a:r>
              <a:rPr lang="ja-JP" altLang="ja-JP" sz="2400" dirty="0">
                <a:solidFill>
                  <a:srgbClr val="212121"/>
                </a:solidFill>
                <a:latin typeface="+mn-ea"/>
              </a:rPr>
              <a:t>Separation guidance of garbage</a:t>
            </a:r>
            <a:r>
              <a:rPr lang="ja-JP" altLang="ja-JP" sz="2400" dirty="0">
                <a:latin typeface="+mn-ea"/>
              </a:rPr>
              <a:t> </a:t>
            </a:r>
          </a:p>
          <a:p>
            <a:pPr lvl="0"/>
            <a:r>
              <a:rPr kumimoji="1" lang="ja-JP" altLang="en-US" sz="2400" dirty="0" smtClean="0">
                <a:latin typeface="+mn-ea"/>
              </a:rPr>
              <a:t>・</a:t>
            </a:r>
            <a:r>
              <a:rPr lang="ja-JP" altLang="ja-JP" sz="2400" dirty="0">
                <a:solidFill>
                  <a:srgbClr val="212121"/>
                </a:solidFill>
                <a:latin typeface="+mn-ea"/>
              </a:rPr>
              <a:t>Recovery of recycling container</a:t>
            </a:r>
            <a:r>
              <a:rPr lang="ja-JP" altLang="ja-JP" sz="2400" dirty="0">
                <a:latin typeface="+mn-ea"/>
              </a:rPr>
              <a:t> </a:t>
            </a:r>
          </a:p>
          <a:p>
            <a:pPr lvl="0" defTabSz="914400" eaLnBrk="0" fontAlgn="base" hangingPunct="0">
              <a:spcBef>
                <a:spcPct val="0"/>
              </a:spcBef>
              <a:spcAft>
                <a:spcPct val="0"/>
              </a:spcAft>
            </a:pPr>
            <a:r>
              <a:rPr kumimoji="1" lang="ja-JP" altLang="en-US" sz="2400" dirty="0" smtClean="0">
                <a:latin typeface="+mn-ea"/>
              </a:rPr>
              <a:t>・</a:t>
            </a:r>
            <a:r>
              <a:rPr lang="ja-JP" altLang="ja-JP" sz="2400" dirty="0" smtClean="0">
                <a:solidFill>
                  <a:srgbClr val="212121"/>
                </a:solidFill>
                <a:latin typeface="+mn-ea"/>
              </a:rPr>
              <a:t>Cleaning </a:t>
            </a:r>
            <a:r>
              <a:rPr lang="ja-JP" altLang="ja-JP" sz="2400" dirty="0">
                <a:solidFill>
                  <a:srgbClr val="212121"/>
                </a:solidFill>
                <a:latin typeface="+mn-ea"/>
              </a:rPr>
              <a:t>and recycling of disposable chopsticks</a:t>
            </a:r>
            <a:r>
              <a:rPr lang="ja-JP" altLang="ja-JP" sz="2400" dirty="0">
                <a:latin typeface="+mn-ea"/>
              </a:rPr>
              <a:t> </a:t>
            </a:r>
          </a:p>
        </p:txBody>
      </p:sp>
      <p:pic>
        <p:nvPicPr>
          <p:cNvPr id="2052" name="図 2" descr="C:\Users\ami\Desktop\環境対策14\CIMG057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2263" y="4288724"/>
            <a:ext cx="3346403" cy="256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282" y="1700314"/>
            <a:ext cx="3297383" cy="2473038"/>
          </a:xfrm>
          <a:prstGeom prst="rect">
            <a:avLst/>
          </a:prstGeom>
        </p:spPr>
      </p:pic>
      <p:sp>
        <p:nvSpPr>
          <p:cNvPr id="6" name="スライド番号プレースホルダー 5"/>
          <p:cNvSpPr>
            <a:spLocks noGrp="1"/>
          </p:cNvSpPr>
          <p:nvPr>
            <p:ph type="sldNum" sz="quarter" idx="12"/>
          </p:nvPr>
        </p:nvSpPr>
        <p:spPr/>
        <p:txBody>
          <a:bodyPr/>
          <a:lstStyle/>
          <a:p>
            <a:fld id="{D57F1E4F-1CFF-5643-939E-217C01CDF565}" type="slidenum">
              <a:rPr lang="en-US" smtClean="0">
                <a:latin typeface="+mn-ea"/>
              </a:rPr>
              <a:pPr/>
              <a:t>27</a:t>
            </a:fld>
            <a:endParaRPr lang="en-US" dirty="0">
              <a:latin typeface="+mn-ea"/>
            </a:endParaRPr>
          </a:p>
        </p:txBody>
      </p:sp>
      <p:sp>
        <p:nvSpPr>
          <p:cNvPr id="7" name="Rectangle 1"/>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smtClean="0">
              <a:ln>
                <a:noFill/>
              </a:ln>
              <a:solidFill>
                <a:schemeClr val="tx1"/>
              </a:solidFill>
              <a:effectLst/>
              <a:latin typeface="+mn-ea"/>
            </a:endParaRPr>
          </a:p>
        </p:txBody>
      </p:sp>
      <p:sp>
        <p:nvSpPr>
          <p:cNvPr id="8" name="Rectangle 2"/>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smtClean="0">
              <a:ln>
                <a:noFill/>
              </a:ln>
              <a:solidFill>
                <a:schemeClr val="tx1"/>
              </a:solidFill>
              <a:effectLst/>
              <a:latin typeface="+mn-ea"/>
            </a:endParaRPr>
          </a:p>
        </p:txBody>
      </p:sp>
      <p:sp>
        <p:nvSpPr>
          <p:cNvPr id="9" name="Rectangle 3"/>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smtClean="0">
              <a:ln>
                <a:noFill/>
              </a:ln>
              <a:solidFill>
                <a:schemeClr val="tx1"/>
              </a:solidFill>
              <a:effectLst/>
              <a:latin typeface="+mn-ea"/>
            </a:endParaRPr>
          </a:p>
        </p:txBody>
      </p:sp>
      <p:pic>
        <p:nvPicPr>
          <p:cNvPr id="13" name="図 12" descr="P1030825"/>
          <p:cNvPicPr/>
          <p:nvPr/>
        </p:nvPicPr>
        <p:blipFill rotWithShape="1">
          <a:blip r:embed="rId5" cstate="print">
            <a:extLst>
              <a:ext uri="{28A0092B-C50C-407E-A947-70E740481C1C}">
                <a14:useLocalDpi xmlns:a14="http://schemas.microsoft.com/office/drawing/2010/main" val="0"/>
              </a:ext>
            </a:extLst>
          </a:blip>
          <a:srcRect t="8894" r="6313"/>
          <a:stretch/>
        </p:blipFill>
        <p:spPr bwMode="auto">
          <a:xfrm>
            <a:off x="3680165" y="4804229"/>
            <a:ext cx="2806220" cy="2053771"/>
          </a:xfrm>
          <a:prstGeom prst="rect">
            <a:avLst/>
          </a:prstGeom>
          <a:noFill/>
        </p:spPr>
      </p:pic>
      <p:pic>
        <p:nvPicPr>
          <p:cNvPr id="14" name="図 13" descr="C:\Users\ami\AppData\Local\Microsoft\Windows\INetCache\Content.Word\P1030729.jpg"/>
          <p:cNvPicPr/>
          <p:nvPr/>
        </p:nvPicPr>
        <p:blipFill rotWithShape="1">
          <a:blip r:embed="rId6" cstate="print">
            <a:extLst>
              <a:ext uri="{28A0092B-C50C-407E-A947-70E740481C1C}">
                <a14:useLocalDpi xmlns:a14="http://schemas.microsoft.com/office/drawing/2010/main" val="0"/>
              </a:ext>
            </a:extLst>
          </a:blip>
          <a:srcRect l="16417" t="21123" r="11595"/>
          <a:stretch/>
        </p:blipFill>
        <p:spPr bwMode="auto">
          <a:xfrm>
            <a:off x="6010938" y="3748757"/>
            <a:ext cx="3335355" cy="2558318"/>
          </a:xfrm>
          <a:prstGeom prst="rect">
            <a:avLst/>
          </a:prstGeom>
          <a:noFill/>
          <a:ln>
            <a:noFill/>
          </a:ln>
        </p:spPr>
      </p:pic>
    </p:spTree>
    <p:extLst>
      <p:ext uri="{BB962C8B-B14F-4D97-AF65-F5344CB8AC3E}">
        <p14:creationId xmlns:p14="http://schemas.microsoft.com/office/powerpoint/2010/main" val="188465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90026" y="957498"/>
            <a:ext cx="7579898" cy="709865"/>
          </a:xfrm>
        </p:spPr>
        <p:txBody>
          <a:bodyPr/>
          <a:lstStyle/>
          <a:p>
            <a:pPr>
              <a:lnSpc>
                <a:spcPct val="90000"/>
              </a:lnSpc>
              <a:defRPr/>
            </a:pPr>
            <a:r>
              <a:rPr lang="en-US" altLang="ja-JP" b="1" dirty="0">
                <a:latin typeface="+mn-ea"/>
              </a:rPr>
              <a:t>Waste reduction</a:t>
            </a:r>
            <a:r>
              <a:rPr lang="ja-JP" altLang="en-US" b="1" dirty="0">
                <a:latin typeface="+mn-ea"/>
              </a:rPr>
              <a:t> </a:t>
            </a:r>
            <a:r>
              <a:rPr lang="en-US" altLang="ja-JP" b="1" dirty="0" smtClean="0">
                <a:latin typeface="+mn-ea"/>
              </a:rPr>
              <a:t/>
            </a:r>
            <a:br>
              <a:rPr lang="en-US" altLang="ja-JP" b="1" dirty="0" smtClean="0">
                <a:latin typeface="+mn-ea"/>
              </a:rPr>
            </a:br>
            <a:r>
              <a:rPr lang="en-US" altLang="ja-JP" b="1" dirty="0">
                <a:latin typeface="+mn-ea"/>
              </a:rPr>
              <a:t>~</a:t>
            </a:r>
            <a:r>
              <a:rPr lang="en-US" altLang="ja-JP" b="1" dirty="0" smtClean="0">
                <a:latin typeface="+mn-ea"/>
                <a:ea typeface="+mn-ea"/>
                <a:cs typeface="Arial Unicode MS" pitchFamily="50" charset="-128"/>
              </a:rPr>
              <a:t>Reduction </a:t>
            </a:r>
            <a:r>
              <a:rPr lang="en-US" altLang="ja-JP" b="1" dirty="0">
                <a:latin typeface="+mn-ea"/>
                <a:ea typeface="+mn-ea"/>
                <a:cs typeface="Arial Unicode MS" pitchFamily="50" charset="-128"/>
              </a:rPr>
              <a:t>of Package Waste</a:t>
            </a:r>
          </a:p>
        </p:txBody>
      </p:sp>
      <p:pic>
        <p:nvPicPr>
          <p:cNvPr id="3" name="図 2"/>
          <p:cNvPicPr>
            <a:picLocks noChangeAspect="1"/>
          </p:cNvPicPr>
          <p:nvPr/>
        </p:nvPicPr>
        <p:blipFill rotWithShape="1">
          <a:blip r:embed="rId3" cstate="email">
            <a:extLst>
              <a:ext uri="{28A0092B-C50C-407E-A947-70E740481C1C}">
                <a14:useLocalDpi xmlns:a14="http://schemas.microsoft.com/office/drawing/2010/main"/>
              </a:ext>
            </a:extLst>
          </a:blip>
          <a:srcRect l="42824" b="17276"/>
          <a:stretch/>
        </p:blipFill>
        <p:spPr>
          <a:xfrm>
            <a:off x="2277208" y="3763281"/>
            <a:ext cx="2286916" cy="3033335"/>
          </a:xfrm>
          <a:prstGeom prst="rect">
            <a:avLst/>
          </a:prstGeom>
        </p:spPr>
      </p:pic>
      <p:pic>
        <p:nvPicPr>
          <p:cNvPr id="4" name="図 3"/>
          <p:cNvPicPr>
            <a:picLocks noChangeAspect="1"/>
          </p:cNvPicPr>
          <p:nvPr/>
        </p:nvPicPr>
        <p:blipFill rotWithShape="1">
          <a:blip r:embed="rId4" cstate="screen">
            <a:extLst>
              <a:ext uri="{28A0092B-C50C-407E-A947-70E740481C1C}">
                <a14:useLocalDpi xmlns:a14="http://schemas.microsoft.com/office/drawing/2010/main"/>
              </a:ext>
            </a:extLst>
          </a:blip>
          <a:srcRect l="20" r="37978" b="21037"/>
          <a:stretch/>
        </p:blipFill>
        <p:spPr>
          <a:xfrm>
            <a:off x="4388363" y="4776783"/>
            <a:ext cx="1970741" cy="1824483"/>
          </a:xfrm>
          <a:prstGeom prst="rect">
            <a:avLst/>
          </a:prstGeom>
        </p:spPr>
      </p:pic>
      <p:pic>
        <p:nvPicPr>
          <p:cNvPr id="5" name="図 4"/>
          <p:cNvPicPr>
            <a:picLocks noChangeAspect="1"/>
          </p:cNvPicPr>
          <p:nvPr/>
        </p:nvPicPr>
        <p:blipFill rotWithShape="1">
          <a:blip r:embed="rId5" cstate="screen">
            <a:extLst>
              <a:ext uri="{28A0092B-C50C-407E-A947-70E740481C1C}">
                <a14:useLocalDpi xmlns:a14="http://schemas.microsoft.com/office/drawing/2010/main"/>
              </a:ext>
            </a:extLst>
          </a:blip>
          <a:srcRect b="10676"/>
          <a:stretch/>
        </p:blipFill>
        <p:spPr>
          <a:xfrm>
            <a:off x="6578704" y="3763281"/>
            <a:ext cx="2565296" cy="3090040"/>
          </a:xfrm>
          <a:prstGeom prst="rect">
            <a:avLst/>
          </a:prstGeom>
        </p:spPr>
      </p:pic>
      <p:pic>
        <p:nvPicPr>
          <p:cNvPr id="6"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62628" y="4206265"/>
            <a:ext cx="1831749" cy="259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正方形/長方形 7"/>
          <p:cNvSpPr/>
          <p:nvPr/>
        </p:nvSpPr>
        <p:spPr>
          <a:xfrm>
            <a:off x="354747" y="2271310"/>
            <a:ext cx="8789253" cy="2031325"/>
          </a:xfrm>
          <a:prstGeom prst="rect">
            <a:avLst/>
          </a:prstGeom>
        </p:spPr>
        <p:txBody>
          <a:bodyPr wrap="square">
            <a:spAutoFit/>
          </a:bodyPr>
          <a:lstStyle/>
          <a:p>
            <a:pPr marL="342900" indent="-342900">
              <a:lnSpc>
                <a:spcPct val="90000"/>
              </a:lnSpc>
              <a:buFont typeface="Arial" panose="020B0604020202020204" pitchFamily="34" charset="0"/>
              <a:buChar char="•"/>
              <a:defRPr/>
            </a:pPr>
            <a:r>
              <a:rPr lang="en-US" altLang="ja-JP" sz="2000" dirty="0" smtClean="0">
                <a:latin typeface="+mn-ea"/>
              </a:rPr>
              <a:t>Charging </a:t>
            </a:r>
            <a:r>
              <a:rPr lang="en-US" altLang="ja-JP" sz="2000" dirty="0">
                <a:latin typeface="+mn-ea"/>
              </a:rPr>
              <a:t>for plastic bags at the co-op </a:t>
            </a:r>
            <a:r>
              <a:rPr lang="en-US" altLang="ja-JP" sz="2000" dirty="0" smtClean="0">
                <a:latin typeface="+mn-ea"/>
              </a:rPr>
              <a:t>shops</a:t>
            </a:r>
            <a:r>
              <a:rPr lang="en-US" altLang="ja-JP" sz="2000" dirty="0" smtClean="0">
                <a:latin typeface="+mn-ea"/>
                <a:cs typeface="Arial Unicode MS" pitchFamily="50" charset="-128"/>
              </a:rPr>
              <a:t> </a:t>
            </a:r>
            <a:r>
              <a:rPr lang="en-US" altLang="ja-JP" sz="2000" dirty="0">
                <a:solidFill>
                  <a:srgbClr val="FF0000"/>
                </a:solidFill>
                <a:latin typeface="+mn-ea"/>
                <a:cs typeface="Arial Unicode MS" pitchFamily="50" charset="-128"/>
              </a:rPr>
              <a:t>5 JPY per bag</a:t>
            </a:r>
          </a:p>
          <a:p>
            <a:pPr marL="342900" lvl="0" indent="-342900">
              <a:lnSpc>
                <a:spcPct val="90000"/>
              </a:lnSpc>
              <a:buFont typeface="Arial" panose="020B0604020202020204" pitchFamily="34" charset="0"/>
              <a:buChar char="•"/>
              <a:defRPr/>
            </a:pPr>
            <a:r>
              <a:rPr lang="en-US" altLang="ja-JP" sz="2000" dirty="0" smtClean="0">
                <a:solidFill>
                  <a:srgbClr val="FF0000"/>
                </a:solidFill>
                <a:latin typeface="+mn-ea"/>
                <a:cs typeface="Arial Unicode MS" pitchFamily="50" charset="-128"/>
              </a:rPr>
              <a:t>Environmental Fund</a:t>
            </a:r>
            <a:r>
              <a:rPr lang="en-US" altLang="ja-JP" sz="2000" dirty="0">
                <a:latin typeface="+mn-ea"/>
                <a:cs typeface="Arial Unicode MS" pitchFamily="50" charset="-128"/>
              </a:rPr>
              <a:t>: the co-op provides price(</a:t>
            </a:r>
            <a:r>
              <a:rPr lang="en-US" altLang="ja-JP" sz="2000" dirty="0">
                <a:solidFill>
                  <a:srgbClr val="FF0000"/>
                </a:solidFill>
                <a:latin typeface="+mn-ea"/>
                <a:cs typeface="Arial Unicode MS" pitchFamily="50" charset="-128"/>
              </a:rPr>
              <a:t>300,000JPY</a:t>
            </a:r>
            <a:r>
              <a:rPr lang="en-US" altLang="ja-JP" sz="2000" dirty="0">
                <a:latin typeface="+mn-ea"/>
                <a:cs typeface="Arial Unicode MS" pitchFamily="50" charset="-128"/>
              </a:rPr>
              <a:t>)  which was supposed to buy the plastic bag and plastic bag charge(about </a:t>
            </a:r>
            <a:r>
              <a:rPr lang="en-US" altLang="ja-JP" sz="2000" dirty="0">
                <a:solidFill>
                  <a:srgbClr val="FF0000"/>
                </a:solidFill>
                <a:latin typeface="+mn-ea"/>
                <a:cs typeface="Arial Unicode MS" pitchFamily="50" charset="-128"/>
              </a:rPr>
              <a:t>50,000JPY</a:t>
            </a:r>
            <a:r>
              <a:rPr lang="en-US" altLang="ja-JP" sz="2000" dirty="0">
                <a:latin typeface="+mn-ea"/>
                <a:cs typeface="Arial Unicode MS" pitchFamily="50" charset="-128"/>
              </a:rPr>
              <a:t>) to the Chiba University every year</a:t>
            </a:r>
            <a:r>
              <a:rPr lang="en-US" altLang="ja-JP" sz="2000" dirty="0" smtClean="0">
                <a:latin typeface="+mn-ea"/>
                <a:cs typeface="Arial Unicode MS" pitchFamily="50" charset="-128"/>
              </a:rPr>
              <a:t>.</a:t>
            </a:r>
          </a:p>
          <a:p>
            <a:pPr marL="342900" lvl="0" indent="-342900">
              <a:lnSpc>
                <a:spcPct val="90000"/>
              </a:lnSpc>
              <a:buFont typeface="Arial" panose="020B0604020202020204" pitchFamily="34" charset="0"/>
              <a:buChar char="•"/>
              <a:defRPr/>
            </a:pPr>
            <a:r>
              <a:rPr lang="en-US" altLang="ja-JP" sz="2000" dirty="0" smtClean="0">
                <a:latin typeface="+mn-ea"/>
                <a:cs typeface="Arial Unicode MS" pitchFamily="50" charset="-128"/>
              </a:rPr>
              <a:t>Fund </a:t>
            </a:r>
            <a:r>
              <a:rPr lang="en-US" altLang="ja-JP" sz="2000" dirty="0">
                <a:latin typeface="+mn-ea"/>
                <a:cs typeface="Arial Unicode MS" pitchFamily="50" charset="-128"/>
              </a:rPr>
              <a:t>used to make Eco </a:t>
            </a:r>
            <a:r>
              <a:rPr lang="en-US" altLang="ja-JP" sz="2000" dirty="0" smtClean="0">
                <a:latin typeface="+mn-ea"/>
                <a:cs typeface="Arial Unicode MS" pitchFamily="50" charset="-128"/>
              </a:rPr>
              <a:t>goods.</a:t>
            </a:r>
          </a:p>
          <a:p>
            <a:pPr marL="342900" indent="-342900">
              <a:lnSpc>
                <a:spcPct val="90000"/>
              </a:lnSpc>
              <a:buFont typeface="Arial" panose="020B0604020202020204" pitchFamily="34" charset="0"/>
              <a:buChar char="•"/>
              <a:defRPr/>
            </a:pPr>
            <a:r>
              <a:rPr lang="en-US" altLang="ja-JP" sz="2000" dirty="0">
                <a:latin typeface="+mn-ea"/>
                <a:cs typeface="Arial Unicode MS" pitchFamily="50" charset="-128"/>
              </a:rPr>
              <a:t>Plastic Bag Rejection Rate is </a:t>
            </a:r>
            <a:r>
              <a:rPr lang="en-US" altLang="ja-JP" sz="2000" dirty="0">
                <a:solidFill>
                  <a:srgbClr val="FF0000"/>
                </a:solidFill>
                <a:latin typeface="+mn-ea"/>
                <a:cs typeface="Arial Unicode MS" pitchFamily="50" charset="-128"/>
              </a:rPr>
              <a:t>99.4% </a:t>
            </a:r>
            <a:r>
              <a:rPr lang="ja-JP" altLang="en-US" sz="2000" dirty="0">
                <a:latin typeface="+mn-ea"/>
                <a:cs typeface="Arial Unicode MS" pitchFamily="50" charset="-128"/>
              </a:rPr>
              <a:t>（</a:t>
            </a:r>
            <a:r>
              <a:rPr lang="en-US" altLang="ja-JP" sz="2000" dirty="0">
                <a:latin typeface="+mn-ea"/>
                <a:cs typeface="Arial Unicode MS" pitchFamily="50" charset="-128"/>
              </a:rPr>
              <a:t>1 million or more bags</a:t>
            </a:r>
            <a:r>
              <a:rPr lang="ja-JP" altLang="en-US" sz="2000" dirty="0">
                <a:latin typeface="+mn-ea"/>
                <a:cs typeface="Arial Unicode MS" pitchFamily="50" charset="-128"/>
              </a:rPr>
              <a:t>）</a:t>
            </a:r>
          </a:p>
          <a:p>
            <a:pPr marL="342900" lvl="0" indent="-342900">
              <a:lnSpc>
                <a:spcPct val="90000"/>
              </a:lnSpc>
              <a:buFont typeface="Arial" panose="020B0604020202020204" pitchFamily="34" charset="0"/>
              <a:buChar char="•"/>
              <a:defRPr/>
            </a:pPr>
            <a:endParaRPr lang="en-US" altLang="ja-JP" sz="2000" dirty="0">
              <a:latin typeface="+mn-ea"/>
              <a:cs typeface="Arial Unicode MS" pitchFamily="50" charset="-128"/>
            </a:endParaRPr>
          </a:p>
        </p:txBody>
      </p:sp>
      <p:sp>
        <p:nvSpPr>
          <p:cNvPr id="9" name="スライド番号プレースホルダー 8"/>
          <p:cNvSpPr>
            <a:spLocks noGrp="1"/>
          </p:cNvSpPr>
          <p:nvPr>
            <p:ph type="sldNum" sz="quarter" idx="12"/>
          </p:nvPr>
        </p:nvSpPr>
        <p:spPr/>
        <p:txBody>
          <a:bodyPr/>
          <a:lstStyle/>
          <a:p>
            <a:fld id="{D57F1E4F-1CFF-5643-939E-217C01CDF565}" type="slidenum">
              <a:rPr lang="en-US" smtClean="0">
                <a:latin typeface="+mn-ea"/>
              </a:rPr>
              <a:pPr/>
              <a:t>28</a:t>
            </a:fld>
            <a:endParaRPr lang="en-US" dirty="0">
              <a:latin typeface="+mn-ea"/>
            </a:endParaRPr>
          </a:p>
        </p:txBody>
      </p:sp>
      <p:sp>
        <p:nvSpPr>
          <p:cNvPr id="10" name="Rectangle 2"/>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62022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71826" y="871736"/>
            <a:ext cx="7066829" cy="709865"/>
          </a:xfrm>
        </p:spPr>
        <p:txBody>
          <a:bodyPr/>
          <a:lstStyle/>
          <a:p>
            <a:r>
              <a:rPr lang="en-US" altLang="ja-JP" b="1" dirty="0">
                <a:latin typeface="+mn-ea"/>
              </a:rPr>
              <a:t>Three characteristics</a:t>
            </a:r>
            <a:br>
              <a:rPr lang="en-US" altLang="ja-JP" b="1" dirty="0">
                <a:latin typeface="+mn-ea"/>
              </a:rPr>
            </a:br>
            <a:r>
              <a:rPr lang="ja-JP" altLang="en-US" b="1" dirty="0">
                <a:latin typeface="+mn-ea"/>
              </a:rPr>
              <a:t>②</a:t>
            </a:r>
            <a:r>
              <a:rPr lang="en-US" altLang="ja-JP" b="1" dirty="0" smtClean="0">
                <a:latin typeface="+mn-ea"/>
              </a:rPr>
              <a:t>Tasks</a:t>
            </a:r>
            <a:endParaRPr lang="en-US" altLang="ja-JP" dirty="0">
              <a:latin typeface="+mn-ea"/>
              <a:ea typeface="+mn-ea"/>
            </a:endParaRPr>
          </a:p>
        </p:txBody>
      </p:sp>
      <p:sp>
        <p:nvSpPr>
          <p:cNvPr id="5" name="スライド番号プレースホルダー 4"/>
          <p:cNvSpPr>
            <a:spLocks noGrp="1"/>
          </p:cNvSpPr>
          <p:nvPr>
            <p:ph type="sldNum" sz="quarter" idx="12"/>
          </p:nvPr>
        </p:nvSpPr>
        <p:spPr/>
        <p:txBody>
          <a:bodyPr/>
          <a:lstStyle/>
          <a:p>
            <a:fld id="{519954A3-9DFD-4C44-94BA-B95130A3BA1C}" type="slidenum">
              <a:rPr lang="en-US" smtClean="0">
                <a:latin typeface="+mn-ea"/>
              </a:rPr>
              <a:t>29</a:t>
            </a:fld>
            <a:endParaRPr lang="en-US" dirty="0">
              <a:latin typeface="+mn-ea"/>
            </a:endParaRPr>
          </a:p>
        </p:txBody>
      </p:sp>
      <p:pic>
        <p:nvPicPr>
          <p:cNvPr id="25" name="図 24"/>
          <p:cNvPicPr/>
          <p:nvPr/>
        </p:nvPicPr>
        <p:blipFill rotWithShape="1">
          <a:blip r:embed="rId3"/>
          <a:srcRect t="9905" b="6353"/>
          <a:stretch/>
        </p:blipFill>
        <p:spPr>
          <a:xfrm>
            <a:off x="246743" y="2157607"/>
            <a:ext cx="8621486" cy="4700393"/>
          </a:xfrm>
          <a:prstGeom prst="rect">
            <a:avLst/>
          </a:prstGeom>
        </p:spPr>
      </p:pic>
      <p:sp>
        <p:nvSpPr>
          <p:cNvPr id="6" name="正方形/長方形 5"/>
          <p:cNvSpPr/>
          <p:nvPr/>
        </p:nvSpPr>
        <p:spPr>
          <a:xfrm>
            <a:off x="420915" y="4978400"/>
            <a:ext cx="3599542" cy="186508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Tree>
    <p:extLst>
      <p:ext uri="{BB962C8B-B14F-4D97-AF65-F5344CB8AC3E}">
        <p14:creationId xmlns:p14="http://schemas.microsoft.com/office/powerpoint/2010/main" val="3968395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t="24874" b="24370"/>
          <a:stretch/>
        </p:blipFill>
        <p:spPr>
          <a:xfrm>
            <a:off x="4981962" y="1297374"/>
            <a:ext cx="3783622" cy="1920428"/>
          </a:xfrm>
          <a:prstGeom prst="rect">
            <a:avLst/>
          </a:prstGeom>
        </p:spPr>
      </p:pic>
      <p:sp>
        <p:nvSpPr>
          <p:cNvPr id="4" name="タイトル 3"/>
          <p:cNvSpPr>
            <a:spLocks noGrp="1"/>
          </p:cNvSpPr>
          <p:nvPr>
            <p:ph type="title"/>
          </p:nvPr>
        </p:nvSpPr>
        <p:spPr>
          <a:xfrm>
            <a:off x="877533" y="2257588"/>
            <a:ext cx="3341175" cy="3020344"/>
          </a:xfrm>
        </p:spPr>
        <p:txBody>
          <a:bodyPr/>
          <a:lstStyle/>
          <a:p>
            <a:pPr algn="ctr"/>
            <a:r>
              <a:rPr kumimoji="1" lang="ja-JP" altLang="en-US" sz="3600" b="1" dirty="0" smtClean="0">
                <a:latin typeface="+mn-ea"/>
                <a:ea typeface="+mn-ea"/>
              </a:rPr>
              <a:t>１</a:t>
            </a:r>
            <a:r>
              <a:rPr lang="en-US" altLang="ja-JP" sz="3600" b="1" dirty="0">
                <a:latin typeface="+mn-ea"/>
                <a:ea typeface="+mn-ea"/>
              </a:rPr>
              <a:t/>
            </a:r>
            <a:br>
              <a:rPr lang="en-US" altLang="ja-JP" sz="3600" b="1" dirty="0">
                <a:latin typeface="+mn-ea"/>
                <a:ea typeface="+mn-ea"/>
              </a:rPr>
            </a:br>
            <a:r>
              <a:rPr lang="en-US" altLang="ja-JP" sz="3600" b="1" dirty="0">
                <a:latin typeface="+mn-ea"/>
              </a:rPr>
              <a:t>Overview of Chiba University and its EMS</a:t>
            </a:r>
            <a:endParaRPr lang="en-US" altLang="ja-JP" sz="3600" b="1" dirty="0">
              <a:latin typeface="+mn-ea"/>
              <a:ea typeface="+mn-ea"/>
            </a:endParaRPr>
          </a:p>
        </p:txBody>
      </p:sp>
      <p:sp>
        <p:nvSpPr>
          <p:cNvPr id="2" name="スライド番号プレースホルダー 1"/>
          <p:cNvSpPr>
            <a:spLocks noGrp="1"/>
          </p:cNvSpPr>
          <p:nvPr>
            <p:ph type="sldNum" sz="quarter" idx="12"/>
          </p:nvPr>
        </p:nvSpPr>
        <p:spPr/>
        <p:txBody>
          <a:bodyPr/>
          <a:lstStyle/>
          <a:p>
            <a:fld id="{D57F1E4F-1CFF-5643-939E-217C01CDF565}" type="slidenum">
              <a:rPr lang="en-US" smtClean="0"/>
              <a:pPr/>
              <a:t>3</a:t>
            </a:fld>
            <a:endParaRPr lang="en-US" dirty="0"/>
          </a:p>
        </p:txBody>
      </p:sp>
      <p:sp>
        <p:nvSpPr>
          <p:cNvPr id="7" name="Rectangle 3"/>
          <p:cNvSpPr>
            <a:spLocks noChangeArrowheads="1"/>
          </p:cNvSpPr>
          <p:nvPr/>
        </p:nvSpPr>
        <p:spPr bwMode="auto">
          <a:xfrm>
            <a:off x="0" y="67017"/>
            <a:ext cx="184731" cy="3231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pic>
        <p:nvPicPr>
          <p:cNvPr id="6" name="Picture 2" descr="http://itot.jp/12103/wp-content/uploads/2013/08/118021_06-01nishichiba.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30648" y="3501085"/>
            <a:ext cx="42862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03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b="1" dirty="0">
                <a:latin typeface="+mn-ea"/>
                <a:ea typeface="+mn-ea"/>
              </a:rPr>
              <a:t>I</a:t>
            </a:r>
            <a:r>
              <a:rPr lang="en-US" altLang="ja-JP" b="1" dirty="0" smtClean="0">
                <a:latin typeface="+mn-ea"/>
                <a:ea typeface="+mn-ea"/>
              </a:rPr>
              <a:t>nternal </a:t>
            </a:r>
            <a:r>
              <a:rPr lang="en-US" altLang="ja-JP" b="1" dirty="0">
                <a:latin typeface="+mn-ea"/>
                <a:ea typeface="+mn-ea"/>
              </a:rPr>
              <a:t>audits</a:t>
            </a:r>
            <a:endParaRPr kumimoji="1" lang="ja-JP" altLang="en-US" b="1" dirty="0">
              <a:latin typeface="+mn-ea"/>
              <a:ea typeface="+mn-ea"/>
            </a:endParaRPr>
          </a:p>
        </p:txBody>
      </p:sp>
      <p:pic>
        <p:nvPicPr>
          <p:cNvPr id="4" name="コンテンツ プレースホルダー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4184072" y="2723772"/>
            <a:ext cx="4707466" cy="3530600"/>
          </a:xfrm>
        </p:spPr>
      </p:pic>
      <p:sp>
        <p:nvSpPr>
          <p:cNvPr id="6" name="正方形/長方形 5"/>
          <p:cNvSpPr/>
          <p:nvPr/>
        </p:nvSpPr>
        <p:spPr>
          <a:xfrm>
            <a:off x="195941" y="2596246"/>
            <a:ext cx="3988131" cy="3785652"/>
          </a:xfrm>
          <a:prstGeom prst="rect">
            <a:avLst/>
          </a:prstGeom>
        </p:spPr>
        <p:txBody>
          <a:bodyPr wrap="square">
            <a:spAutoFit/>
          </a:bodyPr>
          <a:lstStyle/>
          <a:p>
            <a:r>
              <a:rPr lang="ja-JP" altLang="en-US" sz="2400" dirty="0" smtClean="0">
                <a:latin typeface="+mn-ea"/>
              </a:rPr>
              <a:t>・</a:t>
            </a:r>
            <a:r>
              <a:rPr lang="en-US" altLang="ja-JP" sz="2400" dirty="0" smtClean="0">
                <a:latin typeface="+mn-ea"/>
              </a:rPr>
              <a:t>Prepare the plan, checklist and report</a:t>
            </a:r>
          </a:p>
          <a:p>
            <a:endParaRPr lang="en-US" altLang="ja-JP" sz="2400" dirty="0" smtClean="0">
              <a:latin typeface="+mn-ea"/>
            </a:endParaRPr>
          </a:p>
          <a:p>
            <a:r>
              <a:rPr lang="ja-JP" altLang="en-US" sz="2400" dirty="0" smtClean="0">
                <a:latin typeface="+mn-ea"/>
              </a:rPr>
              <a:t>・</a:t>
            </a:r>
            <a:r>
              <a:rPr lang="en-US" altLang="ja-JP" sz="2400" dirty="0" smtClean="0">
                <a:latin typeface="+mn-ea"/>
              </a:rPr>
              <a:t>Team </a:t>
            </a:r>
            <a:r>
              <a:rPr lang="en-US" altLang="ja-JP" sz="2400" dirty="0">
                <a:latin typeface="+mn-ea"/>
              </a:rPr>
              <a:t>up with teaching staff </a:t>
            </a:r>
            <a:r>
              <a:rPr lang="en-US" altLang="ja-JP" sz="2400" dirty="0" smtClean="0">
                <a:latin typeface="+mn-ea"/>
              </a:rPr>
              <a:t>and </a:t>
            </a:r>
            <a:r>
              <a:rPr lang="en-US" altLang="ja-JP" sz="2400" dirty="0">
                <a:latin typeface="+mn-ea"/>
              </a:rPr>
              <a:t>serve as </a:t>
            </a:r>
            <a:r>
              <a:rPr lang="en-US" altLang="ja-JP" sz="2400" dirty="0" smtClean="0">
                <a:latin typeface="+mn-ea"/>
              </a:rPr>
              <a:t>auditors</a:t>
            </a:r>
          </a:p>
          <a:p>
            <a:endParaRPr lang="en-US" altLang="ja-JP" sz="2400" dirty="0" smtClean="0">
              <a:latin typeface="+mn-ea"/>
            </a:endParaRPr>
          </a:p>
          <a:p>
            <a:pPr lvl="0"/>
            <a:r>
              <a:rPr lang="ja-JP" altLang="en-US" sz="2400" dirty="0" smtClean="0">
                <a:latin typeface="+mn-ea"/>
              </a:rPr>
              <a:t>・</a:t>
            </a:r>
            <a:r>
              <a:rPr lang="en-US" altLang="ja-JP" sz="2400" dirty="0" smtClean="0">
                <a:latin typeface="+mn-ea"/>
              </a:rPr>
              <a:t>S</a:t>
            </a:r>
            <a:r>
              <a:rPr lang="ja-JP" altLang="ja-JP" sz="2400" dirty="0" smtClean="0">
                <a:solidFill>
                  <a:srgbClr val="212121"/>
                </a:solidFill>
                <a:latin typeface="+mn-ea"/>
              </a:rPr>
              <a:t>tudent </a:t>
            </a:r>
            <a:r>
              <a:rPr lang="ja-JP" altLang="ja-JP" sz="2400" dirty="0">
                <a:solidFill>
                  <a:srgbClr val="212121"/>
                </a:solidFill>
                <a:latin typeface="+mn-ea"/>
              </a:rPr>
              <a:t>committee </a:t>
            </a:r>
            <a:r>
              <a:rPr lang="ja-JP" altLang="ja-JP" sz="2400" dirty="0" smtClean="0">
                <a:solidFill>
                  <a:srgbClr val="212121"/>
                </a:solidFill>
                <a:latin typeface="+mn-ea"/>
              </a:rPr>
              <a:t>is </a:t>
            </a:r>
            <a:r>
              <a:rPr lang="ja-JP" altLang="ja-JP" sz="2400" dirty="0">
                <a:solidFill>
                  <a:srgbClr val="212121"/>
                </a:solidFill>
                <a:latin typeface="+mn-ea"/>
              </a:rPr>
              <a:t>audited</a:t>
            </a:r>
            <a:r>
              <a:rPr lang="ja-JP" altLang="ja-JP" sz="2400" dirty="0">
                <a:latin typeface="+mn-ea"/>
              </a:rPr>
              <a:t> </a:t>
            </a:r>
            <a:r>
              <a:rPr lang="en-US" altLang="ja-JP" sz="2400" dirty="0" smtClean="0">
                <a:latin typeface="+mn-ea"/>
              </a:rPr>
              <a:t>by the teaching staff.</a:t>
            </a:r>
            <a:endParaRPr lang="ja-JP" altLang="ja-JP" sz="2400" dirty="0">
              <a:latin typeface="+mn-ea"/>
            </a:endParaRPr>
          </a:p>
        </p:txBody>
      </p:sp>
      <p:sp>
        <p:nvSpPr>
          <p:cNvPr id="3" name="スライド番号プレースホルダー 2"/>
          <p:cNvSpPr>
            <a:spLocks noGrp="1"/>
          </p:cNvSpPr>
          <p:nvPr>
            <p:ph type="sldNum" sz="quarter" idx="12"/>
          </p:nvPr>
        </p:nvSpPr>
        <p:spPr/>
        <p:txBody>
          <a:bodyPr/>
          <a:lstStyle/>
          <a:p>
            <a:fld id="{519954A3-9DFD-4C44-94BA-B95130A3BA1C}" type="slidenum">
              <a:rPr lang="en-US" smtClean="0">
                <a:latin typeface="+mn-ea"/>
              </a:rPr>
              <a:t>30</a:t>
            </a:fld>
            <a:endParaRPr lang="en-US" dirty="0">
              <a:latin typeface="+mn-ea"/>
            </a:endParaRPr>
          </a:p>
        </p:txBody>
      </p:sp>
      <p:sp>
        <p:nvSpPr>
          <p:cNvPr id="5" name="Rectangle 1"/>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smtClean="0">
              <a:ln>
                <a:noFill/>
              </a:ln>
              <a:solidFill>
                <a:schemeClr val="tx1"/>
              </a:solidFill>
              <a:effectLst/>
              <a:latin typeface="+mn-ea"/>
            </a:endParaRPr>
          </a:p>
        </p:txBody>
      </p:sp>
    </p:spTree>
    <p:extLst>
      <p:ext uri="{BB962C8B-B14F-4D97-AF65-F5344CB8AC3E}">
        <p14:creationId xmlns:p14="http://schemas.microsoft.com/office/powerpoint/2010/main" val="366400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35393" y="887677"/>
            <a:ext cx="6943223" cy="709865"/>
          </a:xfrm>
        </p:spPr>
        <p:txBody>
          <a:bodyPr/>
          <a:lstStyle/>
          <a:p>
            <a:r>
              <a:rPr lang="en-US" altLang="ja-JP" b="1" dirty="0">
                <a:latin typeface="+mn-ea"/>
              </a:rPr>
              <a:t>Three characteristics</a:t>
            </a:r>
            <a:br>
              <a:rPr lang="en-US" altLang="ja-JP" b="1" dirty="0">
                <a:latin typeface="+mn-ea"/>
              </a:rPr>
            </a:br>
            <a:r>
              <a:rPr lang="ja-JP" altLang="en-US" b="1" dirty="0">
                <a:latin typeface="+mn-ea"/>
              </a:rPr>
              <a:t>②</a:t>
            </a:r>
            <a:r>
              <a:rPr lang="en-US" altLang="ja-JP" b="1" dirty="0" smtClean="0">
                <a:latin typeface="+mn-ea"/>
              </a:rPr>
              <a:t>Tasks</a:t>
            </a:r>
            <a:endParaRPr lang="en-US" altLang="ja-JP" dirty="0">
              <a:latin typeface="+mn-ea"/>
              <a:ea typeface="+mn-ea"/>
            </a:endParaRPr>
          </a:p>
        </p:txBody>
      </p:sp>
      <p:sp>
        <p:nvSpPr>
          <p:cNvPr id="5" name="スライド番号プレースホルダー 4"/>
          <p:cNvSpPr>
            <a:spLocks noGrp="1"/>
          </p:cNvSpPr>
          <p:nvPr>
            <p:ph type="sldNum" sz="quarter" idx="12"/>
          </p:nvPr>
        </p:nvSpPr>
        <p:spPr/>
        <p:txBody>
          <a:bodyPr/>
          <a:lstStyle/>
          <a:p>
            <a:fld id="{519954A3-9DFD-4C44-94BA-B95130A3BA1C}" type="slidenum">
              <a:rPr lang="en-US" smtClean="0">
                <a:latin typeface="+mn-ea"/>
              </a:rPr>
              <a:t>31</a:t>
            </a:fld>
            <a:endParaRPr lang="en-US" dirty="0">
              <a:latin typeface="+mn-ea"/>
            </a:endParaRPr>
          </a:p>
        </p:txBody>
      </p:sp>
      <p:pic>
        <p:nvPicPr>
          <p:cNvPr id="25" name="図 24"/>
          <p:cNvPicPr/>
          <p:nvPr/>
        </p:nvPicPr>
        <p:blipFill rotWithShape="1">
          <a:blip r:embed="rId3"/>
          <a:srcRect t="9905" b="6353"/>
          <a:stretch/>
        </p:blipFill>
        <p:spPr>
          <a:xfrm>
            <a:off x="246743" y="2157607"/>
            <a:ext cx="8621486" cy="4700393"/>
          </a:xfrm>
          <a:prstGeom prst="rect">
            <a:avLst/>
          </a:prstGeom>
        </p:spPr>
      </p:pic>
      <p:sp>
        <p:nvSpPr>
          <p:cNvPr id="7" name="正方形/長方形 6"/>
          <p:cNvSpPr/>
          <p:nvPr/>
        </p:nvSpPr>
        <p:spPr>
          <a:xfrm>
            <a:off x="449283" y="2371088"/>
            <a:ext cx="2917371" cy="118953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Tree>
    <p:extLst>
      <p:ext uri="{BB962C8B-B14F-4D97-AF65-F5344CB8AC3E}">
        <p14:creationId xmlns:p14="http://schemas.microsoft.com/office/powerpoint/2010/main" val="66328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96803" y="3622638"/>
            <a:ext cx="4779421" cy="3186672"/>
          </a:xfrm>
          <a:prstGeom prst="rect">
            <a:avLst/>
          </a:prstGeom>
        </p:spPr>
      </p:pic>
      <p:sp>
        <p:nvSpPr>
          <p:cNvPr id="3" name="タイトル 2"/>
          <p:cNvSpPr>
            <a:spLocks noGrp="1"/>
          </p:cNvSpPr>
          <p:nvPr>
            <p:ph type="title"/>
          </p:nvPr>
        </p:nvSpPr>
        <p:spPr/>
        <p:txBody>
          <a:bodyPr/>
          <a:lstStyle/>
          <a:p>
            <a:r>
              <a:rPr lang="en-US" altLang="ja-JP" b="1" dirty="0">
                <a:latin typeface="+mn-ea"/>
                <a:ea typeface="+mn-ea"/>
              </a:rPr>
              <a:t>External assessment </a:t>
            </a:r>
            <a:endParaRPr kumimoji="1" lang="ja-JP" altLang="en-US" b="1" dirty="0">
              <a:latin typeface="+mn-ea"/>
              <a:ea typeface="+mn-ea"/>
            </a:endParaRPr>
          </a:p>
        </p:txBody>
      </p:sp>
      <p:sp>
        <p:nvSpPr>
          <p:cNvPr id="8" name="正方形/長方形 7"/>
          <p:cNvSpPr/>
          <p:nvPr/>
        </p:nvSpPr>
        <p:spPr>
          <a:xfrm>
            <a:off x="185352" y="2297828"/>
            <a:ext cx="9228699" cy="1569660"/>
          </a:xfrm>
          <a:prstGeom prst="rect">
            <a:avLst/>
          </a:prstGeom>
        </p:spPr>
        <p:txBody>
          <a:bodyPr wrap="square">
            <a:spAutoFit/>
          </a:bodyPr>
          <a:lstStyle/>
          <a:p>
            <a:r>
              <a:rPr lang="ja-JP" altLang="en-US" sz="2400" dirty="0" smtClean="0">
                <a:latin typeface="+mn-ea"/>
              </a:rPr>
              <a:t>・</a:t>
            </a:r>
            <a:r>
              <a:rPr lang="en-US" altLang="ja-JP" sz="2400" dirty="0" smtClean="0">
                <a:latin typeface="+mn-ea"/>
              </a:rPr>
              <a:t>Prepare the required documents.</a:t>
            </a:r>
          </a:p>
          <a:p>
            <a:r>
              <a:rPr lang="ja-JP" altLang="en-US" sz="2400" dirty="0" smtClean="0">
                <a:latin typeface="+mn-ea"/>
              </a:rPr>
              <a:t>・</a:t>
            </a:r>
            <a:r>
              <a:rPr lang="en-US" altLang="ja-JP" sz="2400" dirty="0" smtClean="0">
                <a:latin typeface="+mn-ea"/>
              </a:rPr>
              <a:t>Create </a:t>
            </a:r>
            <a:r>
              <a:rPr lang="en-US" altLang="ja-JP" sz="2400" dirty="0">
                <a:latin typeface="+mn-ea"/>
              </a:rPr>
              <a:t>a record of the proceedings</a:t>
            </a:r>
            <a:r>
              <a:rPr lang="en-US" altLang="ja-JP" sz="2400" dirty="0" smtClean="0">
                <a:latin typeface="+mn-ea"/>
              </a:rPr>
              <a:t>.</a:t>
            </a:r>
          </a:p>
          <a:p>
            <a:r>
              <a:rPr lang="ja-JP" altLang="en-US" sz="2400" dirty="0">
                <a:latin typeface="+mn-ea"/>
              </a:rPr>
              <a:t>・</a:t>
            </a:r>
            <a:r>
              <a:rPr lang="en-US" altLang="ja-JP" sz="2400" dirty="0">
                <a:latin typeface="+mn-ea"/>
              </a:rPr>
              <a:t>Also </a:t>
            </a:r>
            <a:r>
              <a:rPr lang="en-US" altLang="ja-JP" sz="2400" dirty="0" smtClean="0">
                <a:latin typeface="+mn-ea"/>
              </a:rPr>
              <a:t>student </a:t>
            </a:r>
            <a:r>
              <a:rPr lang="en-US" altLang="ja-JP" sz="2400" dirty="0">
                <a:latin typeface="+mn-ea"/>
              </a:rPr>
              <a:t>committee </a:t>
            </a:r>
            <a:r>
              <a:rPr lang="en-US" altLang="ja-JP" sz="2400" dirty="0" smtClean="0">
                <a:latin typeface="+mn-ea"/>
              </a:rPr>
              <a:t>is the subject of assessment. </a:t>
            </a:r>
            <a:endParaRPr lang="en-US" altLang="ja-JP" sz="2400" dirty="0">
              <a:latin typeface="+mn-ea"/>
            </a:endParaRPr>
          </a:p>
          <a:p>
            <a:endParaRPr lang="ja-JP" altLang="en-US" sz="2400" dirty="0">
              <a:latin typeface="+mn-ea"/>
            </a:endParaRPr>
          </a:p>
        </p:txBody>
      </p:sp>
      <p:pic>
        <p:nvPicPr>
          <p:cNvPr id="10" name="図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802" y="3621267"/>
            <a:ext cx="4250724" cy="3188043"/>
          </a:xfrm>
          <a:prstGeom prst="rect">
            <a:avLst/>
          </a:prstGeom>
        </p:spPr>
      </p:pic>
      <p:sp>
        <p:nvSpPr>
          <p:cNvPr id="4" name="スライド番号プレースホルダー 3"/>
          <p:cNvSpPr>
            <a:spLocks noGrp="1"/>
          </p:cNvSpPr>
          <p:nvPr>
            <p:ph type="sldNum" sz="quarter" idx="12"/>
          </p:nvPr>
        </p:nvSpPr>
        <p:spPr/>
        <p:txBody>
          <a:bodyPr/>
          <a:lstStyle/>
          <a:p>
            <a:fld id="{D57F1E4F-1CFF-5643-939E-217C01CDF565}" type="slidenum">
              <a:rPr lang="en-US" smtClean="0">
                <a:latin typeface="+mn-ea"/>
              </a:rPr>
              <a:pPr/>
              <a:t>32</a:t>
            </a:fld>
            <a:endParaRPr lang="en-US" dirty="0">
              <a:latin typeface="+mn-ea"/>
            </a:endParaRPr>
          </a:p>
        </p:txBody>
      </p:sp>
    </p:spTree>
    <p:extLst>
      <p:ext uri="{BB962C8B-B14F-4D97-AF65-F5344CB8AC3E}">
        <p14:creationId xmlns:p14="http://schemas.microsoft.com/office/powerpoint/2010/main" val="294537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25419" y="893453"/>
            <a:ext cx="8472025" cy="709865"/>
          </a:xfrm>
        </p:spPr>
        <p:txBody>
          <a:bodyPr/>
          <a:lstStyle/>
          <a:p>
            <a:r>
              <a:rPr lang="en-US" altLang="ja-JP" b="1" dirty="0">
                <a:latin typeface="+mn-ea"/>
              </a:rPr>
              <a:t>Three characteristics</a:t>
            </a:r>
            <a:br>
              <a:rPr lang="en-US" altLang="ja-JP" b="1" dirty="0">
                <a:latin typeface="+mn-ea"/>
              </a:rPr>
            </a:br>
            <a:r>
              <a:rPr lang="ja-JP" altLang="en-US" b="1" dirty="0" smtClean="0">
                <a:latin typeface="+mn-ea"/>
              </a:rPr>
              <a:t>③</a:t>
            </a:r>
            <a:r>
              <a:rPr lang="en-US" altLang="ja-JP" b="1" dirty="0" smtClean="0">
                <a:latin typeface="+mn-ea"/>
              </a:rPr>
              <a:t>Accreditation </a:t>
            </a:r>
            <a:r>
              <a:rPr lang="en-US" altLang="ja-JP" b="1" dirty="0">
                <a:latin typeface="+mn-ea"/>
              </a:rPr>
              <a:t>and </a:t>
            </a:r>
            <a:r>
              <a:rPr lang="en-US" altLang="ja-JP" b="1" dirty="0" smtClean="0">
                <a:latin typeface="+mn-ea"/>
              </a:rPr>
              <a:t>qualification</a:t>
            </a:r>
            <a:endParaRPr lang="en-US" altLang="ja-JP" b="1" dirty="0">
              <a:latin typeface="+mn-ea"/>
              <a:ea typeface="+mn-ea"/>
            </a:endParaRPr>
          </a:p>
        </p:txBody>
      </p:sp>
      <p:sp>
        <p:nvSpPr>
          <p:cNvPr id="12" name="スライド番号プレースホルダー 11"/>
          <p:cNvSpPr>
            <a:spLocks noGrp="1"/>
          </p:cNvSpPr>
          <p:nvPr>
            <p:ph type="sldNum" sz="quarter" idx="12"/>
          </p:nvPr>
        </p:nvSpPr>
        <p:spPr/>
        <p:txBody>
          <a:bodyPr/>
          <a:lstStyle/>
          <a:p>
            <a:fld id="{519954A3-9DFD-4C44-94BA-B95130A3BA1C}" type="slidenum">
              <a:rPr lang="en-US" smtClean="0">
                <a:latin typeface="+mn-ea"/>
              </a:rPr>
              <a:t>33</a:t>
            </a:fld>
            <a:endParaRPr lang="en-US" dirty="0">
              <a:latin typeface="+mn-ea"/>
            </a:endParaRPr>
          </a:p>
        </p:txBody>
      </p:sp>
      <p:grpSp>
        <p:nvGrpSpPr>
          <p:cNvPr id="5" name="グループ化 4"/>
          <p:cNvGrpSpPr/>
          <p:nvPr/>
        </p:nvGrpSpPr>
        <p:grpSpPr>
          <a:xfrm>
            <a:off x="56401" y="4274741"/>
            <a:ext cx="5241313" cy="996169"/>
            <a:chOff x="89044" y="4269538"/>
            <a:chExt cx="4043085" cy="996169"/>
          </a:xfrm>
          <a:noFill/>
        </p:grpSpPr>
        <p:sp>
          <p:nvSpPr>
            <p:cNvPr id="6" name="Text Box 7"/>
            <p:cNvSpPr txBox="1">
              <a:spLocks noChangeArrowheads="1"/>
            </p:cNvSpPr>
            <p:nvPr/>
          </p:nvSpPr>
          <p:spPr bwMode="auto">
            <a:xfrm>
              <a:off x="89044" y="4269538"/>
              <a:ext cx="2900066" cy="996169"/>
            </a:xfrm>
            <a:prstGeom prst="rect">
              <a:avLst/>
            </a:prstGeom>
            <a:solidFill>
              <a:srgbClr val="99FF66"/>
            </a:solidFill>
            <a:ln w="9525">
              <a:solidFill>
                <a:srgbClr val="000000"/>
              </a:solidFill>
              <a:miter lim="800000"/>
              <a:headEnd/>
              <a:tailEnd/>
            </a:ln>
          </p:spPr>
          <p:txBody>
            <a:bodyPr lIns="74295" tIns="8890" rIns="74295" bIns="8890" anchor="ctr"/>
            <a:lstStyle>
              <a:lvl1pPr eaLnBrk="0" hangingPunct="0">
                <a:spcBef>
                  <a:spcPct val="20000"/>
                </a:spcBef>
                <a:spcAft>
                  <a:spcPts val="600"/>
                </a:spcAft>
                <a:buFont typeface="Arial" pitchFamily="34" charset="0"/>
                <a:defRPr kumimoji="1" sz="2000" b="1">
                  <a:solidFill>
                    <a:schemeClr val="tx1"/>
                  </a:solidFill>
                  <a:latin typeface="Arial" pitchFamily="34" charset="0"/>
                  <a:ea typeface="ＭＳ Ｐゴシック" pitchFamily="50" charset="-128"/>
                </a:defRPr>
              </a:lvl1pPr>
              <a:lvl2pPr marL="742950" indent="-285750" eaLnBrk="0" hangingPunct="0">
                <a:spcBef>
                  <a:spcPct val="20000"/>
                </a:spcBef>
                <a:buClr>
                  <a:schemeClr val="tx2"/>
                </a:buClr>
                <a:buFont typeface="Arial" pitchFamily="34" charset="0"/>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3pPr>
              <a:lvl4pPr marL="16002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4pPr>
              <a:lvl5pPr marL="20574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9pPr>
            </a:lstStyle>
            <a:p>
              <a:pPr algn="just" eaLnBrk="1" hangingPunct="1">
                <a:spcBef>
                  <a:spcPct val="0"/>
                </a:spcBef>
                <a:spcAft>
                  <a:spcPct val="0"/>
                </a:spcAft>
                <a:buFontTx/>
                <a:buNone/>
                <a:defRPr/>
              </a:pPr>
              <a:r>
                <a:rPr lang="en-US" altLang="ja-JP" sz="1800" dirty="0" smtClean="0">
                  <a:solidFill>
                    <a:srgbClr val="000000"/>
                  </a:solidFill>
                  <a:latin typeface="+mn-ea"/>
                  <a:ea typeface="+mn-ea"/>
                  <a:cs typeface="+mn-cs"/>
                </a:rPr>
                <a:t>Practicum I holders only</a:t>
              </a:r>
            </a:p>
            <a:p>
              <a:pPr algn="just" eaLnBrk="1" hangingPunct="1">
                <a:spcBef>
                  <a:spcPct val="0"/>
                </a:spcBef>
                <a:spcAft>
                  <a:spcPct val="0"/>
                </a:spcAft>
                <a:buFontTx/>
                <a:buNone/>
                <a:defRPr/>
              </a:pPr>
              <a:r>
                <a:rPr lang="en-US" altLang="ja-JP" sz="1400" b="0" dirty="0" smtClean="0">
                  <a:latin typeface="+mn-ea"/>
                  <a:ea typeface="+mn-ea"/>
                  <a:cs typeface="+mn-cs"/>
                </a:rPr>
                <a:t>…Team activity (mainly team leader) and EMS basic operations </a:t>
              </a:r>
              <a:endParaRPr lang="ja-JP" altLang="en-US" sz="2400" b="0" dirty="0">
                <a:latin typeface="+mn-ea"/>
                <a:ea typeface="+mn-ea"/>
                <a:cs typeface="+mn-cs"/>
              </a:endParaRPr>
            </a:p>
          </p:txBody>
        </p:sp>
        <p:sp>
          <p:nvSpPr>
            <p:cNvPr id="7" name="Line 8"/>
            <p:cNvSpPr>
              <a:spLocks noChangeShapeType="1"/>
            </p:cNvSpPr>
            <p:nvPr/>
          </p:nvSpPr>
          <p:spPr bwMode="auto">
            <a:xfrm flipV="1">
              <a:off x="3175898" y="4811165"/>
              <a:ext cx="956231" cy="17926"/>
            </a:xfrm>
            <a:prstGeom prst="line">
              <a:avLst/>
            </a:prstGeom>
            <a:grpFill/>
            <a:ln w="38100">
              <a:solidFill>
                <a:srgbClr val="000000"/>
              </a:solidFill>
              <a:round/>
              <a:headEnd/>
              <a:tailEnd type="triangle" w="med" len="med"/>
            </a:ln>
            <a:extLst/>
          </p:spPr>
          <p:txBody>
            <a:bodyPr lIns="74295" tIns="8890" rIns="74295" bIns="8890"/>
            <a:lstStyle/>
            <a:p>
              <a:pPr>
                <a:defRPr/>
              </a:pPr>
              <a:endParaRPr lang="ja-JP" altLang="en-US">
                <a:solidFill>
                  <a:srgbClr val="000000"/>
                </a:solidFill>
                <a:latin typeface="+mn-ea"/>
                <a:cs typeface="+mn-cs"/>
              </a:endParaRPr>
            </a:p>
          </p:txBody>
        </p:sp>
      </p:grpSp>
      <p:grpSp>
        <p:nvGrpSpPr>
          <p:cNvPr id="8" name="グループ化 7"/>
          <p:cNvGrpSpPr/>
          <p:nvPr/>
        </p:nvGrpSpPr>
        <p:grpSpPr>
          <a:xfrm>
            <a:off x="52220" y="5535854"/>
            <a:ext cx="4494881" cy="1118718"/>
            <a:chOff x="89044" y="5739281"/>
            <a:chExt cx="3041779" cy="1118718"/>
          </a:xfrm>
          <a:noFill/>
        </p:grpSpPr>
        <p:sp>
          <p:nvSpPr>
            <p:cNvPr id="9" name="Text Box 9"/>
            <p:cNvSpPr txBox="1">
              <a:spLocks noChangeArrowheads="1"/>
            </p:cNvSpPr>
            <p:nvPr/>
          </p:nvSpPr>
          <p:spPr bwMode="auto">
            <a:xfrm>
              <a:off x="89044" y="5739281"/>
              <a:ext cx="2546991" cy="1118718"/>
            </a:xfrm>
            <a:prstGeom prst="rect">
              <a:avLst/>
            </a:prstGeom>
            <a:solidFill>
              <a:srgbClr val="FFFF66"/>
            </a:solidFill>
            <a:ln w="9525">
              <a:solidFill>
                <a:srgbClr val="000000"/>
              </a:solidFill>
              <a:miter lim="800000"/>
              <a:headEnd/>
              <a:tailEnd/>
            </a:ln>
          </p:spPr>
          <p:txBody>
            <a:bodyPr lIns="74295" tIns="8890" rIns="74295" bIns="8890" anchor="ctr"/>
            <a:lstStyle>
              <a:lvl1pPr eaLnBrk="0" hangingPunct="0">
                <a:spcBef>
                  <a:spcPct val="20000"/>
                </a:spcBef>
                <a:spcAft>
                  <a:spcPts val="600"/>
                </a:spcAft>
                <a:buFont typeface="Arial" pitchFamily="34" charset="0"/>
                <a:defRPr kumimoji="1" sz="2000" b="1">
                  <a:solidFill>
                    <a:schemeClr val="tx1"/>
                  </a:solidFill>
                  <a:latin typeface="Arial" pitchFamily="34" charset="0"/>
                  <a:ea typeface="ＭＳ Ｐゴシック" pitchFamily="50" charset="-128"/>
                </a:defRPr>
              </a:lvl1pPr>
              <a:lvl2pPr marL="742950" indent="-285750" eaLnBrk="0" hangingPunct="0">
                <a:spcBef>
                  <a:spcPct val="20000"/>
                </a:spcBef>
                <a:buClr>
                  <a:schemeClr val="tx2"/>
                </a:buClr>
                <a:buFont typeface="Arial" pitchFamily="34" charset="0"/>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3pPr>
              <a:lvl4pPr marL="16002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4pPr>
              <a:lvl5pPr marL="20574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9pPr>
            </a:lstStyle>
            <a:p>
              <a:pPr algn="just" eaLnBrk="1" hangingPunct="1">
                <a:spcBef>
                  <a:spcPct val="0"/>
                </a:spcBef>
                <a:spcAft>
                  <a:spcPct val="0"/>
                </a:spcAft>
                <a:buFontTx/>
                <a:buNone/>
                <a:defRPr/>
              </a:pPr>
              <a:r>
                <a:rPr lang="en-US" altLang="ja-JP" sz="1800" dirty="0" smtClean="0">
                  <a:solidFill>
                    <a:srgbClr val="000000"/>
                  </a:solidFill>
                  <a:latin typeface="+mn-ea"/>
                  <a:ea typeface="+mn-ea"/>
                  <a:cs typeface="+mn-cs"/>
                </a:rPr>
                <a:t>Open to all undergraduates</a:t>
              </a:r>
            </a:p>
            <a:p>
              <a:pPr algn="just" eaLnBrk="1" hangingPunct="1">
                <a:spcBef>
                  <a:spcPct val="0"/>
                </a:spcBef>
                <a:spcAft>
                  <a:spcPct val="0"/>
                </a:spcAft>
                <a:buFontTx/>
                <a:buNone/>
                <a:defRPr/>
              </a:pPr>
              <a:r>
                <a:rPr lang="en-US" altLang="ja-JP" sz="1400" b="0" dirty="0" smtClean="0">
                  <a:latin typeface="+mn-ea"/>
                  <a:ea typeface="+mn-ea"/>
                  <a:cs typeface="+mn-cs"/>
                </a:rPr>
                <a:t>…Acquire basic knowledge and expertise through participation in internal EMS activities; participation in team activities. </a:t>
              </a:r>
              <a:endParaRPr lang="ja-JP" altLang="en-US" sz="2400" b="0" dirty="0">
                <a:latin typeface="+mn-ea"/>
                <a:ea typeface="+mn-ea"/>
                <a:cs typeface="+mn-cs"/>
              </a:endParaRPr>
            </a:p>
          </p:txBody>
        </p:sp>
        <p:sp>
          <p:nvSpPr>
            <p:cNvPr id="10" name="Line 10"/>
            <p:cNvSpPr>
              <a:spLocks noChangeShapeType="1"/>
            </p:cNvSpPr>
            <p:nvPr/>
          </p:nvSpPr>
          <p:spPr bwMode="auto">
            <a:xfrm flipV="1">
              <a:off x="2799899" y="6183312"/>
              <a:ext cx="330924" cy="13868"/>
            </a:xfrm>
            <a:prstGeom prst="line">
              <a:avLst/>
            </a:prstGeom>
            <a:grpFill/>
            <a:ln w="38100">
              <a:solidFill>
                <a:srgbClr val="000000"/>
              </a:solidFill>
              <a:round/>
              <a:headEnd/>
              <a:tailEnd type="triangle" w="med" len="med"/>
            </a:ln>
            <a:extLst/>
          </p:spPr>
          <p:txBody>
            <a:bodyPr lIns="74295" tIns="8890" rIns="74295" bIns="8890"/>
            <a:lstStyle/>
            <a:p>
              <a:pPr>
                <a:defRPr/>
              </a:pPr>
              <a:endParaRPr lang="ja-JP" altLang="en-US">
                <a:solidFill>
                  <a:srgbClr val="000000"/>
                </a:solidFill>
                <a:latin typeface="+mn-ea"/>
                <a:cs typeface="+mn-cs"/>
              </a:endParaRPr>
            </a:p>
          </p:txBody>
        </p:sp>
      </p:grpSp>
      <p:grpSp>
        <p:nvGrpSpPr>
          <p:cNvPr id="15" name="グループ化 14"/>
          <p:cNvGrpSpPr/>
          <p:nvPr/>
        </p:nvGrpSpPr>
        <p:grpSpPr>
          <a:xfrm>
            <a:off x="4784269" y="4569654"/>
            <a:ext cx="3445771" cy="1116196"/>
            <a:chOff x="3480956" y="4495703"/>
            <a:chExt cx="3445771" cy="1116196"/>
          </a:xfrm>
          <a:solidFill>
            <a:srgbClr val="99FF66"/>
          </a:solidFill>
        </p:grpSpPr>
        <p:sp>
          <p:nvSpPr>
            <p:cNvPr id="16" name="AutoShape 5"/>
            <p:cNvSpPr>
              <a:spLocks noChangeArrowheads="1"/>
            </p:cNvSpPr>
            <p:nvPr/>
          </p:nvSpPr>
          <p:spPr bwMode="auto">
            <a:xfrm rot="10800000">
              <a:off x="3480956" y="4495703"/>
              <a:ext cx="3445771" cy="1116196"/>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945 w 21600"/>
                <a:gd name="T13" fmla="*/ 3945 h 21600"/>
                <a:gd name="T14" fmla="*/ 17655 w 21600"/>
                <a:gd name="T15" fmla="*/ 17655 h 21600"/>
              </a:gdLst>
              <a:ahLst/>
              <a:cxnLst>
                <a:cxn ang="T8">
                  <a:pos x="T0" y="T1"/>
                </a:cxn>
                <a:cxn ang="T9">
                  <a:pos x="T2" y="T3"/>
                </a:cxn>
                <a:cxn ang="T10">
                  <a:pos x="T4" y="T5"/>
                </a:cxn>
                <a:cxn ang="T11">
                  <a:pos x="T6" y="T7"/>
                </a:cxn>
              </a:cxnLst>
              <a:rect l="T12" t="T13" r="T14" b="T15"/>
              <a:pathLst>
                <a:path w="21600" h="21600">
                  <a:moveTo>
                    <a:pt x="0" y="0"/>
                  </a:moveTo>
                  <a:lnTo>
                    <a:pt x="4289" y="21600"/>
                  </a:lnTo>
                  <a:lnTo>
                    <a:pt x="17311" y="21600"/>
                  </a:lnTo>
                  <a:lnTo>
                    <a:pt x="21600" y="0"/>
                  </a:lnTo>
                  <a:lnTo>
                    <a:pt x="0" y="0"/>
                  </a:lnTo>
                  <a:close/>
                </a:path>
              </a:pathLst>
            </a:custGeom>
            <a:grpFill/>
            <a:ln w="9525">
              <a:solidFill>
                <a:srgbClr val="000000"/>
              </a:solidFill>
              <a:miter lim="800000"/>
              <a:headEnd/>
              <a:tailEnd/>
            </a:ln>
          </p:spPr>
          <p:txBody>
            <a:bodyPr rot="10800000" wrap="none" lIns="74295" tIns="8890" rIns="74295" bIns="8890" anchor="b"/>
            <a:lstStyle/>
            <a:p>
              <a:pPr>
                <a:defRPr/>
              </a:pPr>
              <a:endParaRPr lang="ja-JP" altLang="en-US">
                <a:latin typeface="+mn-ea"/>
                <a:cs typeface="+mn-cs"/>
              </a:endParaRPr>
            </a:p>
          </p:txBody>
        </p:sp>
        <p:sp>
          <p:nvSpPr>
            <p:cNvPr id="17" name="Text Box 14"/>
            <p:cNvSpPr txBox="1">
              <a:spLocks noChangeArrowheads="1"/>
            </p:cNvSpPr>
            <p:nvPr/>
          </p:nvSpPr>
          <p:spPr bwMode="auto">
            <a:xfrm>
              <a:off x="3629630" y="4877128"/>
              <a:ext cx="3252992" cy="584775"/>
            </a:xfrm>
            <a:prstGeom prst="rect">
              <a:avLst/>
            </a:prstGeom>
            <a:noFill/>
            <a:ln>
              <a:noFill/>
            </a:ln>
            <a:extLst/>
          </p:spPr>
          <p:txBody>
            <a:bodyPr wrap="square">
              <a:spAutoFit/>
            </a:bodyPr>
            <a:lstStyle>
              <a:lvl1pPr eaLnBrk="0" hangingPunct="0">
                <a:spcBef>
                  <a:spcPct val="20000"/>
                </a:spcBef>
                <a:spcAft>
                  <a:spcPts val="600"/>
                </a:spcAft>
                <a:buFont typeface="Arial" pitchFamily="34" charset="0"/>
                <a:defRPr kumimoji="1" sz="2000" b="1">
                  <a:solidFill>
                    <a:schemeClr val="tx1"/>
                  </a:solidFill>
                  <a:latin typeface="Arial" pitchFamily="34" charset="0"/>
                  <a:ea typeface="ＭＳ Ｐゴシック" pitchFamily="50" charset="-128"/>
                </a:defRPr>
              </a:lvl1pPr>
              <a:lvl2pPr marL="742950" indent="-285750" eaLnBrk="0" hangingPunct="0">
                <a:spcBef>
                  <a:spcPct val="20000"/>
                </a:spcBef>
                <a:buClr>
                  <a:schemeClr val="tx2"/>
                </a:buClr>
                <a:buFont typeface="Arial" pitchFamily="34" charset="0"/>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3pPr>
              <a:lvl4pPr marL="16002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4pPr>
              <a:lvl5pPr marL="20574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9pPr>
            </a:lstStyle>
            <a:p>
              <a:pPr algn="ctr" eaLnBrk="1" hangingPunct="1">
                <a:spcBef>
                  <a:spcPct val="50000"/>
                </a:spcBef>
                <a:spcAft>
                  <a:spcPct val="0"/>
                </a:spcAft>
                <a:buFontTx/>
                <a:buNone/>
                <a:defRPr/>
              </a:pPr>
              <a:r>
                <a:rPr lang="en-US" altLang="ja-JP" sz="1800" dirty="0" smtClean="0">
                  <a:solidFill>
                    <a:srgbClr val="000000"/>
                  </a:solidFill>
                  <a:latin typeface="+mn-ea"/>
                  <a:ea typeface="+mn-ea"/>
                  <a:cs typeface="+mn-cs"/>
                </a:rPr>
                <a:t>EMS Practicum II</a:t>
              </a:r>
              <a:r>
                <a:rPr lang="en-US" altLang="ja-JP" sz="1800" dirty="0">
                  <a:latin typeface="+mn-ea"/>
                  <a:ea typeface="+mn-ea"/>
                  <a:cs typeface="+mn-cs"/>
                </a:rPr>
                <a:t/>
              </a:r>
              <a:br>
                <a:rPr lang="en-US" altLang="ja-JP" sz="1800" dirty="0">
                  <a:latin typeface="+mn-ea"/>
                  <a:ea typeface="+mn-ea"/>
                  <a:cs typeface="+mn-cs"/>
                </a:rPr>
              </a:br>
              <a:r>
                <a:rPr lang="en-US" altLang="ja-JP" sz="1400" b="0" dirty="0" smtClean="0">
                  <a:solidFill>
                    <a:srgbClr val="000000"/>
                  </a:solidFill>
                  <a:latin typeface="+mn-ea"/>
                  <a:ea typeface="+mn-ea"/>
                  <a:cs typeface="+mn-cs"/>
                </a:rPr>
                <a:t>(Mainly 2</a:t>
              </a:r>
              <a:r>
                <a:rPr lang="en-US" altLang="ja-JP" sz="1400" b="0" baseline="30000" dirty="0" smtClean="0">
                  <a:solidFill>
                    <a:srgbClr val="000000"/>
                  </a:solidFill>
                  <a:latin typeface="+mn-ea"/>
                  <a:ea typeface="+mn-ea"/>
                  <a:cs typeface="+mn-cs"/>
                </a:rPr>
                <a:t>nd</a:t>
              </a:r>
              <a:r>
                <a:rPr lang="en-US" altLang="ja-JP" sz="1400" b="0" dirty="0" smtClean="0">
                  <a:solidFill>
                    <a:srgbClr val="000000"/>
                  </a:solidFill>
                  <a:latin typeface="+mn-ea"/>
                  <a:ea typeface="+mn-ea"/>
                  <a:cs typeface="+mn-cs"/>
                </a:rPr>
                <a:t> year undergraduates)</a:t>
              </a:r>
              <a:endParaRPr lang="ja-JP" altLang="en-US" sz="1400" b="0" dirty="0">
                <a:solidFill>
                  <a:srgbClr val="000000"/>
                </a:solidFill>
                <a:latin typeface="+mn-ea"/>
                <a:ea typeface="+mn-ea"/>
                <a:cs typeface="+mn-cs"/>
              </a:endParaRPr>
            </a:p>
          </p:txBody>
        </p:sp>
      </p:grpSp>
      <p:grpSp>
        <p:nvGrpSpPr>
          <p:cNvPr id="18" name="グループ化 17"/>
          <p:cNvGrpSpPr/>
          <p:nvPr/>
        </p:nvGrpSpPr>
        <p:grpSpPr>
          <a:xfrm>
            <a:off x="4058090" y="5722279"/>
            <a:ext cx="4895850" cy="1031691"/>
            <a:chOff x="2754777" y="5691458"/>
            <a:chExt cx="4895850" cy="1031691"/>
          </a:xfrm>
          <a:solidFill>
            <a:srgbClr val="FFFF66"/>
          </a:solidFill>
        </p:grpSpPr>
        <p:sp>
          <p:nvSpPr>
            <p:cNvPr id="19" name="AutoShape 4"/>
            <p:cNvSpPr>
              <a:spLocks noChangeArrowheads="1"/>
            </p:cNvSpPr>
            <p:nvPr/>
          </p:nvSpPr>
          <p:spPr bwMode="auto">
            <a:xfrm rot="10800000">
              <a:off x="2754777" y="5691458"/>
              <a:ext cx="4895850" cy="103169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256 w 21600"/>
                <a:gd name="T13" fmla="*/ 3256 h 21600"/>
                <a:gd name="T14" fmla="*/ 18344 w 21600"/>
                <a:gd name="T15" fmla="*/ 18344 h 21600"/>
              </a:gdLst>
              <a:ahLst/>
              <a:cxnLst>
                <a:cxn ang="T8">
                  <a:pos x="T0" y="T1"/>
                </a:cxn>
                <a:cxn ang="T9">
                  <a:pos x="T2" y="T3"/>
                </a:cxn>
                <a:cxn ang="T10">
                  <a:pos x="T4" y="T5"/>
                </a:cxn>
                <a:cxn ang="T11">
                  <a:pos x="T6" y="T7"/>
                </a:cxn>
              </a:cxnLst>
              <a:rect l="T12" t="T13" r="T14" b="T15"/>
              <a:pathLst>
                <a:path w="21600" h="21600">
                  <a:moveTo>
                    <a:pt x="0" y="0"/>
                  </a:moveTo>
                  <a:lnTo>
                    <a:pt x="2911" y="21600"/>
                  </a:lnTo>
                  <a:lnTo>
                    <a:pt x="18689" y="21600"/>
                  </a:lnTo>
                  <a:lnTo>
                    <a:pt x="21600" y="0"/>
                  </a:lnTo>
                  <a:lnTo>
                    <a:pt x="0" y="0"/>
                  </a:lnTo>
                  <a:close/>
                </a:path>
              </a:pathLst>
            </a:custGeom>
            <a:grpFill/>
            <a:ln w="9525">
              <a:solidFill>
                <a:srgbClr val="000000"/>
              </a:solidFill>
              <a:miter lim="800000"/>
              <a:headEnd/>
              <a:tailEnd/>
            </a:ln>
          </p:spPr>
          <p:txBody>
            <a:bodyPr rot="10800000" lIns="74295" tIns="8890" rIns="74295" bIns="8890"/>
            <a:lstStyle/>
            <a:p>
              <a:pPr>
                <a:defRPr/>
              </a:pPr>
              <a:endParaRPr lang="ja-JP" altLang="en-US">
                <a:latin typeface="+mn-ea"/>
                <a:cs typeface="+mn-cs"/>
              </a:endParaRPr>
            </a:p>
          </p:txBody>
        </p:sp>
        <p:sp>
          <p:nvSpPr>
            <p:cNvPr id="20" name="Text Box 15"/>
            <p:cNvSpPr txBox="1">
              <a:spLocks noChangeArrowheads="1"/>
            </p:cNvSpPr>
            <p:nvPr/>
          </p:nvSpPr>
          <p:spPr bwMode="auto">
            <a:xfrm>
              <a:off x="3255225" y="5935328"/>
              <a:ext cx="3960812" cy="584775"/>
            </a:xfrm>
            <a:prstGeom prst="rect">
              <a:avLst/>
            </a:prstGeom>
            <a:noFill/>
            <a:ln>
              <a:noFill/>
            </a:ln>
            <a:extLst/>
          </p:spPr>
          <p:txBody>
            <a:bodyPr>
              <a:spAutoFit/>
            </a:bodyPr>
            <a:lstStyle>
              <a:lvl1pPr eaLnBrk="0" hangingPunct="0">
                <a:spcBef>
                  <a:spcPct val="20000"/>
                </a:spcBef>
                <a:spcAft>
                  <a:spcPts val="600"/>
                </a:spcAft>
                <a:buFont typeface="Arial" pitchFamily="34" charset="0"/>
                <a:defRPr kumimoji="1" sz="2000" b="1">
                  <a:solidFill>
                    <a:schemeClr val="tx1"/>
                  </a:solidFill>
                  <a:latin typeface="Arial" pitchFamily="34" charset="0"/>
                  <a:ea typeface="ＭＳ Ｐゴシック" pitchFamily="50" charset="-128"/>
                </a:defRPr>
              </a:lvl1pPr>
              <a:lvl2pPr marL="742950" indent="-285750" eaLnBrk="0" hangingPunct="0">
                <a:spcBef>
                  <a:spcPct val="20000"/>
                </a:spcBef>
                <a:buClr>
                  <a:schemeClr val="tx2"/>
                </a:buClr>
                <a:buFont typeface="Arial" pitchFamily="34" charset="0"/>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3pPr>
              <a:lvl4pPr marL="16002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4pPr>
              <a:lvl5pPr marL="20574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9pPr>
            </a:lstStyle>
            <a:p>
              <a:pPr algn="ctr" eaLnBrk="1" hangingPunct="1">
                <a:spcBef>
                  <a:spcPct val="0"/>
                </a:spcBef>
                <a:spcAft>
                  <a:spcPct val="0"/>
                </a:spcAft>
                <a:buFontTx/>
                <a:buNone/>
                <a:defRPr/>
              </a:pPr>
              <a:r>
                <a:rPr lang="en-US" altLang="ja-JP" sz="1800" dirty="0" smtClean="0">
                  <a:solidFill>
                    <a:srgbClr val="000000"/>
                  </a:solidFill>
                  <a:latin typeface="+mn-ea"/>
                  <a:ea typeface="+mn-ea"/>
                </a:rPr>
                <a:t>EMS </a:t>
              </a:r>
              <a:r>
                <a:rPr lang="en-US" altLang="ja-JP" sz="1800" dirty="0" smtClean="0">
                  <a:solidFill>
                    <a:srgbClr val="000000"/>
                  </a:solidFill>
                  <a:latin typeface="+mn-ea"/>
                  <a:ea typeface="+mn-ea"/>
                  <a:cs typeface="+mn-cs"/>
                </a:rPr>
                <a:t>Practicum I</a:t>
              </a:r>
              <a:endParaRPr lang="en-US" altLang="ja-JP" sz="1800" dirty="0">
                <a:solidFill>
                  <a:srgbClr val="000000"/>
                </a:solidFill>
                <a:latin typeface="+mn-ea"/>
                <a:ea typeface="+mn-ea"/>
                <a:cs typeface="+mn-cs"/>
              </a:endParaRPr>
            </a:p>
            <a:p>
              <a:pPr algn="ctr" eaLnBrk="1" hangingPunct="1">
                <a:spcBef>
                  <a:spcPct val="0"/>
                </a:spcBef>
                <a:spcAft>
                  <a:spcPct val="0"/>
                </a:spcAft>
                <a:buFontTx/>
                <a:buNone/>
                <a:defRPr/>
              </a:pPr>
              <a:r>
                <a:rPr lang="en-US" altLang="ja-JP" sz="1400" b="0" dirty="0" smtClean="0">
                  <a:solidFill>
                    <a:srgbClr val="000000"/>
                  </a:solidFill>
                  <a:latin typeface="+mn-ea"/>
                  <a:ea typeface="+mn-ea"/>
                  <a:cs typeface="+mn-cs"/>
                </a:rPr>
                <a:t>(Mainly 1</a:t>
              </a:r>
              <a:r>
                <a:rPr lang="en-US" altLang="ja-JP" sz="1400" b="0" baseline="30000" dirty="0" smtClean="0">
                  <a:solidFill>
                    <a:srgbClr val="000000"/>
                  </a:solidFill>
                  <a:latin typeface="+mn-ea"/>
                  <a:ea typeface="+mn-ea"/>
                  <a:cs typeface="+mn-cs"/>
                </a:rPr>
                <a:t>st</a:t>
              </a:r>
              <a:r>
                <a:rPr lang="en-US" altLang="ja-JP" sz="1400" b="0" dirty="0" smtClean="0">
                  <a:solidFill>
                    <a:srgbClr val="000000"/>
                  </a:solidFill>
                  <a:latin typeface="+mn-ea"/>
                  <a:ea typeface="+mn-ea"/>
                  <a:cs typeface="+mn-cs"/>
                </a:rPr>
                <a:t> year undergraduates)</a:t>
              </a:r>
              <a:endParaRPr lang="ja-JP" altLang="en-US" sz="1400" b="0" dirty="0">
                <a:solidFill>
                  <a:srgbClr val="000000"/>
                </a:solidFill>
                <a:latin typeface="+mn-ea"/>
                <a:ea typeface="+mn-ea"/>
                <a:cs typeface="+mn-cs"/>
              </a:endParaRPr>
            </a:p>
          </p:txBody>
        </p:sp>
      </p:grpSp>
      <p:grpSp>
        <p:nvGrpSpPr>
          <p:cNvPr id="21" name="グループ化 20"/>
          <p:cNvGrpSpPr/>
          <p:nvPr/>
        </p:nvGrpSpPr>
        <p:grpSpPr>
          <a:xfrm>
            <a:off x="5518217" y="2846757"/>
            <a:ext cx="2035625" cy="1698644"/>
            <a:chOff x="4214903" y="2815936"/>
            <a:chExt cx="1999075" cy="1619825"/>
          </a:xfrm>
          <a:solidFill>
            <a:srgbClr val="FF99CC"/>
          </a:solidFill>
        </p:grpSpPr>
        <p:sp>
          <p:nvSpPr>
            <p:cNvPr id="22" name="AutoShape 6"/>
            <p:cNvSpPr>
              <a:spLocks noChangeArrowheads="1"/>
            </p:cNvSpPr>
            <p:nvPr/>
          </p:nvSpPr>
          <p:spPr bwMode="auto">
            <a:xfrm>
              <a:off x="4214903" y="2815936"/>
              <a:ext cx="1936517" cy="1609061"/>
            </a:xfrm>
            <a:prstGeom prst="triangle">
              <a:avLst>
                <a:gd name="adj" fmla="val 50926"/>
              </a:avLst>
            </a:prstGeom>
            <a:grpFill/>
            <a:ln w="9525">
              <a:solidFill>
                <a:srgbClr val="000000"/>
              </a:solidFill>
              <a:miter lim="800000"/>
              <a:headEnd/>
              <a:tailEnd/>
            </a:ln>
          </p:spPr>
          <p:txBody>
            <a:bodyPr lIns="74295" tIns="8890" rIns="74295" bIns="8890"/>
            <a:lstStyle>
              <a:lvl1pPr eaLnBrk="0" hangingPunct="0">
                <a:spcBef>
                  <a:spcPct val="20000"/>
                </a:spcBef>
                <a:spcAft>
                  <a:spcPts val="600"/>
                </a:spcAft>
                <a:buFont typeface="Arial" pitchFamily="34" charset="0"/>
                <a:defRPr kumimoji="1" sz="2000" b="1">
                  <a:solidFill>
                    <a:schemeClr val="tx1"/>
                  </a:solidFill>
                  <a:latin typeface="Arial" pitchFamily="34" charset="0"/>
                  <a:ea typeface="ＭＳ Ｐゴシック" pitchFamily="50" charset="-128"/>
                </a:defRPr>
              </a:lvl1pPr>
              <a:lvl2pPr marL="742950" indent="-285750" eaLnBrk="0" hangingPunct="0">
                <a:spcBef>
                  <a:spcPct val="20000"/>
                </a:spcBef>
                <a:buClr>
                  <a:schemeClr val="tx2"/>
                </a:buClr>
                <a:buFont typeface="Arial" pitchFamily="34" charset="0"/>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3pPr>
              <a:lvl4pPr marL="16002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4pPr>
              <a:lvl5pPr marL="20574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9pPr>
            </a:lstStyle>
            <a:p>
              <a:pPr algn="ctr" eaLnBrk="1" hangingPunct="1">
                <a:spcBef>
                  <a:spcPct val="0"/>
                </a:spcBef>
                <a:spcAft>
                  <a:spcPct val="0"/>
                </a:spcAft>
                <a:buFontTx/>
                <a:buNone/>
                <a:defRPr/>
              </a:pPr>
              <a:endParaRPr lang="en-US" altLang="ja-JP" sz="2800" b="0" dirty="0">
                <a:latin typeface="+mn-ea"/>
                <a:ea typeface="+mn-ea"/>
                <a:cs typeface="+mn-cs"/>
              </a:endParaRPr>
            </a:p>
          </p:txBody>
        </p:sp>
        <p:sp>
          <p:nvSpPr>
            <p:cNvPr id="23" name="Text Box 17"/>
            <p:cNvSpPr txBox="1">
              <a:spLocks noChangeArrowheads="1"/>
            </p:cNvSpPr>
            <p:nvPr/>
          </p:nvSpPr>
          <p:spPr bwMode="auto">
            <a:xfrm>
              <a:off x="4220627" y="3144381"/>
              <a:ext cx="1993351" cy="1291380"/>
            </a:xfrm>
            <a:prstGeom prst="rect">
              <a:avLst/>
            </a:prstGeom>
            <a:noFill/>
            <a:ln>
              <a:noFill/>
            </a:ln>
            <a:extLst/>
          </p:spPr>
          <p:txBody>
            <a:bodyPr wrap="square">
              <a:spAutoFit/>
            </a:bodyPr>
            <a:lstStyle>
              <a:lvl1pPr eaLnBrk="0" hangingPunct="0">
                <a:spcBef>
                  <a:spcPct val="20000"/>
                </a:spcBef>
                <a:spcAft>
                  <a:spcPts val="600"/>
                </a:spcAft>
                <a:buFont typeface="Arial" pitchFamily="34" charset="0"/>
                <a:defRPr kumimoji="1" sz="2000" b="1">
                  <a:solidFill>
                    <a:schemeClr val="tx1"/>
                  </a:solidFill>
                  <a:latin typeface="Arial" pitchFamily="34" charset="0"/>
                  <a:ea typeface="ＭＳ Ｐゴシック" pitchFamily="50" charset="-128"/>
                </a:defRPr>
              </a:lvl1pPr>
              <a:lvl2pPr marL="742950" indent="-285750" eaLnBrk="0" hangingPunct="0">
                <a:spcBef>
                  <a:spcPct val="20000"/>
                </a:spcBef>
                <a:buClr>
                  <a:schemeClr val="tx2"/>
                </a:buClr>
                <a:buFont typeface="Arial" pitchFamily="34" charset="0"/>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3pPr>
              <a:lvl4pPr marL="16002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4pPr>
              <a:lvl5pPr marL="20574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9pPr>
            </a:lstStyle>
            <a:p>
              <a:pPr algn="ctr" eaLnBrk="1" hangingPunct="1">
                <a:spcBef>
                  <a:spcPct val="0"/>
                </a:spcBef>
                <a:spcAft>
                  <a:spcPct val="0"/>
                </a:spcAft>
                <a:defRPr/>
              </a:pPr>
              <a:r>
                <a:rPr lang="en-US" altLang="ja-JP" sz="1800" dirty="0" smtClean="0">
                  <a:solidFill>
                    <a:srgbClr val="000000"/>
                  </a:solidFill>
                  <a:latin typeface="+mn-ea"/>
                  <a:ea typeface="+mn-ea"/>
                  <a:cs typeface="+mn-cs"/>
                </a:rPr>
                <a:t>Student Committee Executive</a:t>
              </a:r>
              <a:endParaRPr lang="ja-JP" altLang="en-US" sz="1800" dirty="0">
                <a:solidFill>
                  <a:srgbClr val="000000"/>
                </a:solidFill>
                <a:latin typeface="+mn-ea"/>
                <a:ea typeface="+mn-ea"/>
                <a:cs typeface="+mn-cs"/>
              </a:endParaRPr>
            </a:p>
            <a:p>
              <a:pPr algn="ctr" eaLnBrk="1" hangingPunct="1">
                <a:spcBef>
                  <a:spcPct val="0"/>
                </a:spcBef>
                <a:spcAft>
                  <a:spcPct val="0"/>
                </a:spcAft>
                <a:buFontTx/>
                <a:buNone/>
                <a:defRPr/>
              </a:pPr>
              <a:r>
                <a:rPr lang="en-US" altLang="ja-JP" sz="1400" b="0" dirty="0" smtClean="0">
                  <a:solidFill>
                    <a:srgbClr val="000000"/>
                  </a:solidFill>
                  <a:latin typeface="+mn-ea"/>
                  <a:ea typeface="+mn-ea"/>
                  <a:cs typeface="+mn-cs"/>
                </a:rPr>
                <a:t>(Mainly 3rd year undergraduates)</a:t>
              </a:r>
              <a:endParaRPr lang="ja-JP" altLang="en-US" sz="1400" b="0" dirty="0">
                <a:solidFill>
                  <a:srgbClr val="000000"/>
                </a:solidFill>
                <a:latin typeface="+mn-ea"/>
                <a:ea typeface="+mn-ea"/>
                <a:cs typeface="+mn-cs"/>
              </a:endParaRPr>
            </a:p>
          </p:txBody>
        </p:sp>
      </p:grpSp>
      <p:grpSp>
        <p:nvGrpSpPr>
          <p:cNvPr id="24" name="グループ化 23"/>
          <p:cNvGrpSpPr/>
          <p:nvPr/>
        </p:nvGrpSpPr>
        <p:grpSpPr>
          <a:xfrm>
            <a:off x="52220" y="3091581"/>
            <a:ext cx="4099310" cy="369332"/>
            <a:chOff x="88451" y="3021672"/>
            <a:chExt cx="3063386" cy="369332"/>
          </a:xfrm>
          <a:noFill/>
        </p:grpSpPr>
        <p:sp>
          <p:nvSpPr>
            <p:cNvPr id="25" name="テキスト ボックス 20"/>
            <p:cNvSpPr txBox="1">
              <a:spLocks noChangeArrowheads="1"/>
            </p:cNvSpPr>
            <p:nvPr/>
          </p:nvSpPr>
          <p:spPr bwMode="auto">
            <a:xfrm>
              <a:off x="88451" y="3021672"/>
              <a:ext cx="2787456" cy="369332"/>
            </a:xfrm>
            <a:prstGeom prst="rect">
              <a:avLst/>
            </a:prstGeom>
            <a:solidFill>
              <a:srgbClr val="66FFFF"/>
            </a:solidFill>
            <a:ln w="9525">
              <a:solidFill>
                <a:schemeClr val="tx1"/>
              </a:solidFill>
              <a:miter lim="800000"/>
              <a:headEnd/>
              <a:tailEnd/>
            </a:ln>
            <a:extLst/>
          </p:spPr>
          <p:txBody>
            <a:bodyPr wrap="square" anchor="ctr">
              <a:spAutoFit/>
            </a:bodyPr>
            <a:lstStyle>
              <a:lvl1pPr eaLnBrk="0" hangingPunct="0">
                <a:spcBef>
                  <a:spcPct val="20000"/>
                </a:spcBef>
                <a:spcAft>
                  <a:spcPts val="600"/>
                </a:spcAft>
                <a:buFont typeface="Arial" pitchFamily="34" charset="0"/>
                <a:defRPr kumimoji="1" sz="2000" b="1">
                  <a:solidFill>
                    <a:schemeClr val="tx1"/>
                  </a:solidFill>
                  <a:latin typeface="Arial" pitchFamily="34" charset="0"/>
                  <a:ea typeface="ＭＳ Ｐゴシック" pitchFamily="50" charset="-128"/>
                </a:defRPr>
              </a:lvl1pPr>
              <a:lvl2pPr marL="742950" indent="-285750" eaLnBrk="0" hangingPunct="0">
                <a:spcBef>
                  <a:spcPct val="20000"/>
                </a:spcBef>
                <a:buClr>
                  <a:schemeClr val="tx2"/>
                </a:buClr>
                <a:buFont typeface="Arial" pitchFamily="34" charset="0"/>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3pPr>
              <a:lvl4pPr marL="16002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4pPr>
              <a:lvl5pPr marL="20574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9pPr>
            </a:lstStyle>
            <a:p>
              <a:pPr eaLnBrk="1" hangingPunct="1">
                <a:spcBef>
                  <a:spcPct val="0"/>
                </a:spcBef>
                <a:spcAft>
                  <a:spcPct val="0"/>
                </a:spcAft>
                <a:buFontTx/>
                <a:buNone/>
                <a:defRPr/>
              </a:pPr>
              <a:r>
                <a:rPr lang="en-US" altLang="ja-JP" sz="1800" dirty="0" smtClean="0">
                  <a:solidFill>
                    <a:srgbClr val="000000"/>
                  </a:solidFill>
                  <a:latin typeface="+mn-ea"/>
                  <a:ea typeface="+mn-ea"/>
                  <a:cs typeface="+mn-cs"/>
                </a:rPr>
                <a:t>Internship subjects</a:t>
              </a:r>
            </a:p>
          </p:txBody>
        </p:sp>
        <p:cxnSp>
          <p:nvCxnSpPr>
            <p:cNvPr id="26" name="直線矢印コネクタ 22"/>
            <p:cNvCxnSpPr>
              <a:cxnSpLocks noChangeShapeType="1"/>
            </p:cNvCxnSpPr>
            <p:nvPr/>
          </p:nvCxnSpPr>
          <p:spPr bwMode="auto">
            <a:xfrm flipV="1">
              <a:off x="2853022" y="3195100"/>
              <a:ext cx="298815" cy="11238"/>
            </a:xfrm>
            <a:prstGeom prst="straightConnector1">
              <a:avLst/>
            </a:prstGeom>
            <a:grpFill/>
            <a:ln w="38100" algn="ctr">
              <a:solidFill>
                <a:schemeClr val="tx1"/>
              </a:solidFill>
              <a:round/>
              <a:headEnd/>
              <a:tailEnd type="arrow" w="med" len="med"/>
            </a:ln>
            <a:extLst/>
          </p:spPr>
        </p:cxnSp>
      </p:grpSp>
      <p:grpSp>
        <p:nvGrpSpPr>
          <p:cNvPr id="27" name="グループ化 26"/>
          <p:cNvGrpSpPr/>
          <p:nvPr/>
        </p:nvGrpSpPr>
        <p:grpSpPr>
          <a:xfrm>
            <a:off x="4013389" y="3016465"/>
            <a:ext cx="2145586" cy="1283894"/>
            <a:chOff x="2710076" y="2985644"/>
            <a:chExt cx="2145586" cy="1283894"/>
          </a:xfrm>
          <a:solidFill>
            <a:srgbClr val="66FFFF"/>
          </a:solidFill>
        </p:grpSpPr>
        <p:sp>
          <p:nvSpPr>
            <p:cNvPr id="29" name="フローチャート : 組合せ 19"/>
            <p:cNvSpPr>
              <a:spLocks noChangeArrowheads="1"/>
            </p:cNvSpPr>
            <p:nvPr/>
          </p:nvSpPr>
          <p:spPr bwMode="auto">
            <a:xfrm>
              <a:off x="3058019" y="2985644"/>
              <a:ext cx="1600200" cy="1283894"/>
            </a:xfrm>
            <a:prstGeom prst="flowChartMerge">
              <a:avLst/>
            </a:prstGeom>
            <a:grpFill/>
            <a:ln w="9525" algn="ctr">
              <a:solidFill>
                <a:schemeClr val="tx1"/>
              </a:solidFill>
              <a:round/>
              <a:headEnd/>
              <a:tailEnd/>
            </a:ln>
            <a:extLst/>
          </p:spPr>
          <p:txBody>
            <a:bodyPr/>
            <a:lstStyle>
              <a:lvl1pPr eaLnBrk="0" hangingPunct="0">
                <a:spcBef>
                  <a:spcPct val="20000"/>
                </a:spcBef>
                <a:spcAft>
                  <a:spcPts val="600"/>
                </a:spcAft>
                <a:buFont typeface="Arial" pitchFamily="34" charset="0"/>
                <a:defRPr kumimoji="1" sz="2000" b="1">
                  <a:solidFill>
                    <a:schemeClr val="tx1"/>
                  </a:solidFill>
                  <a:latin typeface="Arial" pitchFamily="34" charset="0"/>
                  <a:ea typeface="ＭＳ Ｐゴシック" pitchFamily="50" charset="-128"/>
                </a:defRPr>
              </a:lvl1pPr>
              <a:lvl2pPr marL="742950" indent="-285750" eaLnBrk="0" hangingPunct="0">
                <a:spcBef>
                  <a:spcPct val="20000"/>
                </a:spcBef>
                <a:buClr>
                  <a:schemeClr val="tx2"/>
                </a:buClr>
                <a:buFont typeface="Arial" pitchFamily="34" charset="0"/>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3pPr>
              <a:lvl4pPr marL="16002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4pPr>
              <a:lvl5pPr marL="20574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9pPr>
            </a:lstStyle>
            <a:p>
              <a:pPr eaLnBrk="1" hangingPunct="1">
                <a:spcBef>
                  <a:spcPct val="0"/>
                </a:spcBef>
                <a:spcAft>
                  <a:spcPct val="0"/>
                </a:spcAft>
                <a:buFontTx/>
                <a:buNone/>
                <a:defRPr/>
              </a:pPr>
              <a:endParaRPr lang="ja-JP" altLang="en-US" sz="1600" dirty="0">
                <a:latin typeface="+mn-ea"/>
                <a:ea typeface="+mn-ea"/>
                <a:cs typeface="+mn-cs"/>
              </a:endParaRPr>
            </a:p>
          </p:txBody>
        </p:sp>
        <p:sp>
          <p:nvSpPr>
            <p:cNvPr id="30" name="Text Box 14"/>
            <p:cNvSpPr txBox="1">
              <a:spLocks noChangeArrowheads="1"/>
            </p:cNvSpPr>
            <p:nvPr/>
          </p:nvSpPr>
          <p:spPr bwMode="auto">
            <a:xfrm>
              <a:off x="2710076" y="3064315"/>
              <a:ext cx="2145586" cy="800219"/>
            </a:xfrm>
            <a:prstGeom prst="rect">
              <a:avLst/>
            </a:prstGeom>
            <a:noFill/>
            <a:ln>
              <a:noFill/>
            </a:ln>
            <a:extLst/>
          </p:spPr>
          <p:txBody>
            <a:bodyPr wrap="square">
              <a:spAutoFit/>
            </a:bodyPr>
            <a:lstStyle>
              <a:lvl1pPr eaLnBrk="0" hangingPunct="0">
                <a:spcBef>
                  <a:spcPct val="20000"/>
                </a:spcBef>
                <a:spcAft>
                  <a:spcPts val="600"/>
                </a:spcAft>
                <a:buFont typeface="Arial" pitchFamily="34" charset="0"/>
                <a:defRPr kumimoji="1" sz="2000" b="1">
                  <a:solidFill>
                    <a:schemeClr val="tx1"/>
                  </a:solidFill>
                  <a:latin typeface="Arial" pitchFamily="34" charset="0"/>
                  <a:ea typeface="ＭＳ Ｐゴシック" pitchFamily="50" charset="-128"/>
                </a:defRPr>
              </a:lvl1pPr>
              <a:lvl2pPr marL="742950" indent="-285750" eaLnBrk="0" hangingPunct="0">
                <a:spcBef>
                  <a:spcPct val="20000"/>
                </a:spcBef>
                <a:buClr>
                  <a:schemeClr val="tx2"/>
                </a:buClr>
                <a:buFont typeface="Arial" pitchFamily="34" charset="0"/>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3pPr>
              <a:lvl4pPr marL="16002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4pPr>
              <a:lvl5pPr marL="20574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9pPr>
            </a:lstStyle>
            <a:p>
              <a:pPr algn="ctr" eaLnBrk="1" hangingPunct="1">
                <a:spcBef>
                  <a:spcPct val="50000"/>
                </a:spcBef>
                <a:spcAft>
                  <a:spcPct val="0"/>
                </a:spcAft>
                <a:buFontTx/>
                <a:buNone/>
                <a:defRPr/>
              </a:pPr>
              <a:r>
                <a:rPr lang="en-US" altLang="ja-JP" sz="1800" dirty="0" smtClean="0">
                  <a:latin typeface="+mn-ea"/>
                  <a:ea typeface="+mn-ea"/>
                  <a:cs typeface="+mn-cs"/>
                </a:rPr>
                <a:t>Practicum III</a:t>
              </a:r>
              <a:r>
                <a:rPr lang="en-US" altLang="ja-JP" sz="1800" dirty="0">
                  <a:latin typeface="+mn-ea"/>
                  <a:ea typeface="+mn-ea"/>
                  <a:cs typeface="+mn-cs"/>
                </a:rPr>
                <a:t/>
              </a:r>
              <a:br>
                <a:rPr lang="en-US" altLang="ja-JP" sz="1800" dirty="0">
                  <a:latin typeface="+mn-ea"/>
                  <a:ea typeface="+mn-ea"/>
                  <a:cs typeface="+mn-cs"/>
                </a:rPr>
              </a:br>
              <a:r>
                <a:rPr lang="en-US" altLang="ja-JP" sz="1400" b="0" dirty="0" smtClean="0">
                  <a:latin typeface="+mn-ea"/>
                  <a:ea typeface="+mn-ea"/>
                  <a:cs typeface="+mn-cs"/>
                </a:rPr>
                <a:t>(Mainly 3</a:t>
              </a:r>
              <a:r>
                <a:rPr lang="en-US" altLang="ja-JP" sz="1400" b="0" baseline="30000" dirty="0" smtClean="0">
                  <a:latin typeface="+mn-ea"/>
                  <a:ea typeface="+mn-ea"/>
                  <a:cs typeface="+mn-cs"/>
                </a:rPr>
                <a:t>rd</a:t>
              </a:r>
              <a:r>
                <a:rPr lang="en-US" altLang="ja-JP" sz="1400" b="0" dirty="0" smtClean="0">
                  <a:latin typeface="+mn-ea"/>
                  <a:ea typeface="+mn-ea"/>
                  <a:cs typeface="+mn-cs"/>
                </a:rPr>
                <a:t> year undergraduates)</a:t>
              </a:r>
              <a:endParaRPr lang="ja-JP" altLang="en-US" sz="1400" b="0" dirty="0">
                <a:latin typeface="+mn-ea"/>
                <a:ea typeface="+mn-ea"/>
                <a:cs typeface="+mn-cs"/>
              </a:endParaRPr>
            </a:p>
          </p:txBody>
        </p:sp>
      </p:grpSp>
      <p:sp>
        <p:nvSpPr>
          <p:cNvPr id="32" name="AutoShape 13"/>
          <p:cNvSpPr>
            <a:spLocks noChangeArrowheads="1"/>
          </p:cNvSpPr>
          <p:nvPr/>
        </p:nvSpPr>
        <p:spPr bwMode="auto">
          <a:xfrm>
            <a:off x="5659413" y="2314065"/>
            <a:ext cx="1704975" cy="6921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w="9525">
            <a:solidFill>
              <a:srgbClr val="000000"/>
            </a:solidFill>
            <a:miter lim="800000"/>
            <a:headEnd/>
            <a:tailEnd/>
          </a:ln>
        </p:spPr>
        <p:txBody>
          <a:bodyPr lIns="74295" tIns="8890" rIns="74295" bIns="8890" anchor="ctr"/>
          <a:lstStyle>
            <a:lvl1pPr eaLnBrk="0" hangingPunct="0">
              <a:spcBef>
                <a:spcPct val="20000"/>
              </a:spcBef>
              <a:spcAft>
                <a:spcPts val="600"/>
              </a:spcAft>
              <a:buFont typeface="Arial" pitchFamily="34" charset="0"/>
              <a:defRPr kumimoji="1" sz="2000" b="1">
                <a:solidFill>
                  <a:schemeClr val="tx1"/>
                </a:solidFill>
                <a:latin typeface="Arial" pitchFamily="34" charset="0"/>
                <a:ea typeface="ＭＳ Ｐゴシック" pitchFamily="50" charset="-128"/>
              </a:defRPr>
            </a:lvl1pPr>
            <a:lvl2pPr marL="742950" indent="-285750" eaLnBrk="0" hangingPunct="0">
              <a:spcBef>
                <a:spcPct val="20000"/>
              </a:spcBef>
              <a:buClr>
                <a:schemeClr val="tx2"/>
              </a:buClr>
              <a:buFont typeface="Arial" pitchFamily="34" charset="0"/>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3pPr>
            <a:lvl4pPr marL="16002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4pPr>
            <a:lvl5pPr marL="20574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9pPr>
          </a:lstStyle>
          <a:p>
            <a:pPr algn="ctr" eaLnBrk="1" hangingPunct="1">
              <a:spcBef>
                <a:spcPct val="0"/>
              </a:spcBef>
              <a:spcAft>
                <a:spcPct val="0"/>
              </a:spcAft>
              <a:buFontTx/>
              <a:buNone/>
              <a:defRPr/>
            </a:pPr>
            <a:r>
              <a:rPr lang="en-US" altLang="ja-JP" sz="1600" dirty="0" smtClean="0">
                <a:solidFill>
                  <a:srgbClr val="000000"/>
                </a:solidFill>
                <a:latin typeface="+mn-ea"/>
                <a:ea typeface="+mn-ea"/>
                <a:cs typeface="+mn-cs"/>
              </a:rPr>
              <a:t>Job hunting, etc. </a:t>
            </a:r>
            <a:endParaRPr lang="ja-JP" altLang="en-US" sz="2800" b="0" dirty="0">
              <a:solidFill>
                <a:srgbClr val="000000"/>
              </a:solidFill>
              <a:latin typeface="+mn-ea"/>
              <a:ea typeface="+mn-ea"/>
              <a:cs typeface="+mn-cs"/>
            </a:endParaRPr>
          </a:p>
        </p:txBody>
      </p:sp>
      <p:pic>
        <p:nvPicPr>
          <p:cNvPr id="28" name="図 27"/>
          <p:cNvPicPr>
            <a:picLocks noChangeAspect="1"/>
          </p:cNvPicPr>
          <p:nvPr/>
        </p:nvPicPr>
        <p:blipFill rotWithShape="1">
          <a:blip r:embed="rId3">
            <a:extLst>
              <a:ext uri="{28A0092B-C50C-407E-A947-70E740481C1C}">
                <a14:useLocalDpi xmlns:a14="http://schemas.microsoft.com/office/drawing/2010/main" val="0"/>
              </a:ext>
            </a:extLst>
          </a:blip>
          <a:srcRect t="23009"/>
          <a:stretch/>
        </p:blipFill>
        <p:spPr>
          <a:xfrm>
            <a:off x="97576" y="2201925"/>
            <a:ext cx="4147718" cy="2395032"/>
          </a:xfrm>
          <a:prstGeom prst="rect">
            <a:avLst/>
          </a:prstGeom>
        </p:spPr>
      </p:pic>
      <p:pic>
        <p:nvPicPr>
          <p:cNvPr id="31" name="図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6282" y="4239491"/>
            <a:ext cx="3289643" cy="2467232"/>
          </a:xfrm>
          <a:prstGeom prst="rect">
            <a:avLst/>
          </a:prstGeom>
        </p:spPr>
      </p:pic>
      <p:pic>
        <p:nvPicPr>
          <p:cNvPr id="33" name="図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17" y="4174623"/>
            <a:ext cx="3389297" cy="2541972"/>
          </a:xfrm>
          <a:prstGeom prst="rect">
            <a:avLst/>
          </a:prstGeom>
        </p:spPr>
      </p:pic>
    </p:spTree>
    <p:extLst>
      <p:ext uri="{BB962C8B-B14F-4D97-AF65-F5344CB8AC3E}">
        <p14:creationId xmlns:p14="http://schemas.microsoft.com/office/powerpoint/2010/main" val="42390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8"/>
                                        </p:tgtEl>
                                      </p:cBhvr>
                                    </p:animEffect>
                                    <p:set>
                                      <p:cBhvr>
                                        <p:cTn id="15" dur="1" fill="hold">
                                          <p:stCondLst>
                                            <p:cond delay="499"/>
                                          </p:stCondLst>
                                        </p:cTn>
                                        <p:tgtEl>
                                          <p:spTgt spid="28"/>
                                        </p:tgtEl>
                                        <p:attrNameLst>
                                          <p:attrName>style.visibility</p:attrName>
                                        </p:attrNameLst>
                                      </p:cBhvr>
                                      <p:to>
                                        <p:strVal val="hidden"/>
                                      </p:to>
                                    </p:set>
                                  </p:childTnLst>
                                </p:cTn>
                              </p:par>
                              <p:par>
                                <p:cTn id="16" presetID="22" presetClass="entr" presetSubtype="8"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par>
                                <p:cTn id="24" presetID="10"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par>
                                <p:cTn id="27" presetID="10"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19554" y="710960"/>
            <a:ext cx="8118115" cy="1080446"/>
          </a:xfrm>
        </p:spPr>
        <p:txBody>
          <a:bodyPr/>
          <a:lstStyle/>
          <a:p>
            <a:r>
              <a:rPr lang="en-US" altLang="ja-JP" b="1" dirty="0">
                <a:latin typeface="+mn-ea"/>
              </a:rPr>
              <a:t>Three characteristics</a:t>
            </a:r>
            <a:br>
              <a:rPr lang="en-US" altLang="ja-JP" b="1" dirty="0">
                <a:latin typeface="+mn-ea"/>
              </a:rPr>
            </a:br>
            <a:r>
              <a:rPr lang="ja-JP" altLang="en-US" b="1" dirty="0" smtClean="0">
                <a:latin typeface="+mn-ea"/>
              </a:rPr>
              <a:t>③</a:t>
            </a:r>
            <a:r>
              <a:rPr lang="en-US" altLang="ja-JP" b="1" dirty="0">
                <a:latin typeface="+mn-ea"/>
              </a:rPr>
              <a:t>Accreditation and qualification</a:t>
            </a:r>
            <a:endParaRPr lang="en-US" altLang="ja-JP" b="1" dirty="0">
              <a:latin typeface="+mn-ea"/>
              <a:ea typeface="+mn-ea"/>
            </a:endParaRPr>
          </a:p>
        </p:txBody>
      </p:sp>
      <p:sp>
        <p:nvSpPr>
          <p:cNvPr id="12" name="スライド番号プレースホルダー 11"/>
          <p:cNvSpPr>
            <a:spLocks noGrp="1"/>
          </p:cNvSpPr>
          <p:nvPr>
            <p:ph type="sldNum" sz="quarter" idx="12"/>
          </p:nvPr>
        </p:nvSpPr>
        <p:spPr/>
        <p:txBody>
          <a:bodyPr/>
          <a:lstStyle/>
          <a:p>
            <a:fld id="{519954A3-9DFD-4C44-94BA-B95130A3BA1C}" type="slidenum">
              <a:rPr lang="en-US" smtClean="0">
                <a:latin typeface="+mn-ea"/>
              </a:rPr>
              <a:t>34</a:t>
            </a:fld>
            <a:endParaRPr lang="en-US" dirty="0">
              <a:latin typeface="+mn-ea"/>
            </a:endParaRPr>
          </a:p>
        </p:txBody>
      </p:sp>
      <p:grpSp>
        <p:nvGrpSpPr>
          <p:cNvPr id="15" name="グループ化 14"/>
          <p:cNvGrpSpPr/>
          <p:nvPr/>
        </p:nvGrpSpPr>
        <p:grpSpPr>
          <a:xfrm>
            <a:off x="770880" y="4569654"/>
            <a:ext cx="3445771" cy="1116196"/>
            <a:chOff x="3480956" y="4495703"/>
            <a:chExt cx="3445771" cy="1116196"/>
          </a:xfrm>
          <a:solidFill>
            <a:srgbClr val="99FF66"/>
          </a:solidFill>
        </p:grpSpPr>
        <p:sp>
          <p:nvSpPr>
            <p:cNvPr id="16" name="AutoShape 5"/>
            <p:cNvSpPr>
              <a:spLocks noChangeArrowheads="1"/>
            </p:cNvSpPr>
            <p:nvPr/>
          </p:nvSpPr>
          <p:spPr bwMode="auto">
            <a:xfrm rot="10800000">
              <a:off x="3480956" y="4495703"/>
              <a:ext cx="3445771" cy="1116196"/>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945 w 21600"/>
                <a:gd name="T13" fmla="*/ 3945 h 21600"/>
                <a:gd name="T14" fmla="*/ 17655 w 21600"/>
                <a:gd name="T15" fmla="*/ 17655 h 21600"/>
              </a:gdLst>
              <a:ahLst/>
              <a:cxnLst>
                <a:cxn ang="T8">
                  <a:pos x="T0" y="T1"/>
                </a:cxn>
                <a:cxn ang="T9">
                  <a:pos x="T2" y="T3"/>
                </a:cxn>
                <a:cxn ang="T10">
                  <a:pos x="T4" y="T5"/>
                </a:cxn>
                <a:cxn ang="T11">
                  <a:pos x="T6" y="T7"/>
                </a:cxn>
              </a:cxnLst>
              <a:rect l="T12" t="T13" r="T14" b="T15"/>
              <a:pathLst>
                <a:path w="21600" h="21600">
                  <a:moveTo>
                    <a:pt x="0" y="0"/>
                  </a:moveTo>
                  <a:lnTo>
                    <a:pt x="4289" y="21600"/>
                  </a:lnTo>
                  <a:lnTo>
                    <a:pt x="17311" y="21600"/>
                  </a:lnTo>
                  <a:lnTo>
                    <a:pt x="21600" y="0"/>
                  </a:lnTo>
                  <a:lnTo>
                    <a:pt x="0" y="0"/>
                  </a:lnTo>
                  <a:close/>
                </a:path>
              </a:pathLst>
            </a:custGeom>
            <a:grpFill/>
            <a:ln w="9525">
              <a:solidFill>
                <a:srgbClr val="000000"/>
              </a:solidFill>
              <a:miter lim="800000"/>
              <a:headEnd/>
              <a:tailEnd/>
            </a:ln>
          </p:spPr>
          <p:txBody>
            <a:bodyPr rot="10800000" wrap="none" lIns="74295" tIns="8890" rIns="74295" bIns="8890" anchor="b"/>
            <a:lstStyle/>
            <a:p>
              <a:pPr>
                <a:defRPr/>
              </a:pPr>
              <a:endParaRPr lang="ja-JP" altLang="en-US">
                <a:latin typeface="+mn-ea"/>
                <a:cs typeface="+mn-cs"/>
              </a:endParaRPr>
            </a:p>
          </p:txBody>
        </p:sp>
        <p:sp>
          <p:nvSpPr>
            <p:cNvPr id="17" name="Text Box 14"/>
            <p:cNvSpPr txBox="1">
              <a:spLocks noChangeArrowheads="1"/>
            </p:cNvSpPr>
            <p:nvPr/>
          </p:nvSpPr>
          <p:spPr bwMode="auto">
            <a:xfrm>
              <a:off x="3574369" y="4839981"/>
              <a:ext cx="3252992" cy="584775"/>
            </a:xfrm>
            <a:prstGeom prst="rect">
              <a:avLst/>
            </a:prstGeom>
            <a:noFill/>
            <a:ln>
              <a:noFill/>
            </a:ln>
            <a:extLst/>
          </p:spPr>
          <p:txBody>
            <a:bodyPr wrap="square">
              <a:spAutoFit/>
            </a:bodyPr>
            <a:lstStyle>
              <a:lvl1pPr eaLnBrk="0" hangingPunct="0">
                <a:spcBef>
                  <a:spcPct val="20000"/>
                </a:spcBef>
                <a:spcAft>
                  <a:spcPts val="600"/>
                </a:spcAft>
                <a:buFont typeface="Arial" pitchFamily="34" charset="0"/>
                <a:defRPr kumimoji="1" sz="2000" b="1">
                  <a:solidFill>
                    <a:schemeClr val="tx1"/>
                  </a:solidFill>
                  <a:latin typeface="Arial" pitchFamily="34" charset="0"/>
                  <a:ea typeface="ＭＳ Ｐゴシック" pitchFamily="50" charset="-128"/>
                </a:defRPr>
              </a:lvl1pPr>
              <a:lvl2pPr marL="742950" indent="-285750" eaLnBrk="0" hangingPunct="0">
                <a:spcBef>
                  <a:spcPct val="20000"/>
                </a:spcBef>
                <a:buClr>
                  <a:schemeClr val="tx2"/>
                </a:buClr>
                <a:buFont typeface="Arial" pitchFamily="34" charset="0"/>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3pPr>
              <a:lvl4pPr marL="16002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4pPr>
              <a:lvl5pPr marL="20574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9pPr>
            </a:lstStyle>
            <a:p>
              <a:pPr algn="ctr" eaLnBrk="1" hangingPunct="1">
                <a:spcBef>
                  <a:spcPct val="50000"/>
                </a:spcBef>
                <a:spcAft>
                  <a:spcPct val="0"/>
                </a:spcAft>
                <a:buFontTx/>
                <a:buNone/>
                <a:defRPr/>
              </a:pPr>
              <a:r>
                <a:rPr lang="en-US" altLang="ja-JP" sz="1800" dirty="0" smtClean="0">
                  <a:solidFill>
                    <a:srgbClr val="000000"/>
                  </a:solidFill>
                  <a:latin typeface="+mn-ea"/>
                  <a:ea typeface="+mn-ea"/>
                  <a:cs typeface="+mn-cs"/>
                </a:rPr>
                <a:t>EMS Practicum II</a:t>
              </a:r>
              <a:r>
                <a:rPr lang="en-US" altLang="ja-JP" sz="1800" dirty="0">
                  <a:latin typeface="+mn-ea"/>
                  <a:ea typeface="+mn-ea"/>
                  <a:cs typeface="+mn-cs"/>
                </a:rPr>
                <a:t/>
              </a:r>
              <a:br>
                <a:rPr lang="en-US" altLang="ja-JP" sz="1800" dirty="0">
                  <a:latin typeface="+mn-ea"/>
                  <a:ea typeface="+mn-ea"/>
                  <a:cs typeface="+mn-cs"/>
                </a:rPr>
              </a:br>
              <a:r>
                <a:rPr lang="en-US" altLang="ja-JP" sz="1400" b="0" dirty="0" smtClean="0">
                  <a:solidFill>
                    <a:srgbClr val="000000"/>
                  </a:solidFill>
                  <a:latin typeface="+mn-ea"/>
                  <a:ea typeface="+mn-ea"/>
                  <a:cs typeface="+mn-cs"/>
                </a:rPr>
                <a:t>(Mainly 2</a:t>
              </a:r>
              <a:r>
                <a:rPr lang="en-US" altLang="ja-JP" sz="1400" b="0" baseline="30000" dirty="0" smtClean="0">
                  <a:solidFill>
                    <a:srgbClr val="000000"/>
                  </a:solidFill>
                  <a:latin typeface="+mn-ea"/>
                  <a:ea typeface="+mn-ea"/>
                  <a:cs typeface="+mn-cs"/>
                </a:rPr>
                <a:t>nd</a:t>
              </a:r>
              <a:r>
                <a:rPr lang="en-US" altLang="ja-JP" sz="1400" b="0" dirty="0" smtClean="0">
                  <a:solidFill>
                    <a:srgbClr val="000000"/>
                  </a:solidFill>
                  <a:latin typeface="+mn-ea"/>
                  <a:ea typeface="+mn-ea"/>
                  <a:cs typeface="+mn-cs"/>
                </a:rPr>
                <a:t> year undergraduates)</a:t>
              </a:r>
              <a:endParaRPr lang="ja-JP" altLang="en-US" sz="1400" b="0" dirty="0">
                <a:solidFill>
                  <a:srgbClr val="000000"/>
                </a:solidFill>
                <a:latin typeface="+mn-ea"/>
                <a:ea typeface="+mn-ea"/>
                <a:cs typeface="+mn-cs"/>
              </a:endParaRPr>
            </a:p>
          </p:txBody>
        </p:sp>
      </p:grpSp>
      <p:grpSp>
        <p:nvGrpSpPr>
          <p:cNvPr id="18" name="グループ化 17"/>
          <p:cNvGrpSpPr/>
          <p:nvPr/>
        </p:nvGrpSpPr>
        <p:grpSpPr>
          <a:xfrm>
            <a:off x="44701" y="5722279"/>
            <a:ext cx="4895850" cy="1031691"/>
            <a:chOff x="2754777" y="5691458"/>
            <a:chExt cx="4895850" cy="1031691"/>
          </a:xfrm>
          <a:solidFill>
            <a:srgbClr val="FFFF66"/>
          </a:solidFill>
        </p:grpSpPr>
        <p:sp>
          <p:nvSpPr>
            <p:cNvPr id="19" name="AutoShape 4"/>
            <p:cNvSpPr>
              <a:spLocks noChangeArrowheads="1"/>
            </p:cNvSpPr>
            <p:nvPr/>
          </p:nvSpPr>
          <p:spPr bwMode="auto">
            <a:xfrm rot="10800000">
              <a:off x="2754777" y="5691458"/>
              <a:ext cx="4895850" cy="103169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256 w 21600"/>
                <a:gd name="T13" fmla="*/ 3256 h 21600"/>
                <a:gd name="T14" fmla="*/ 18344 w 21600"/>
                <a:gd name="T15" fmla="*/ 18344 h 21600"/>
              </a:gdLst>
              <a:ahLst/>
              <a:cxnLst>
                <a:cxn ang="T8">
                  <a:pos x="T0" y="T1"/>
                </a:cxn>
                <a:cxn ang="T9">
                  <a:pos x="T2" y="T3"/>
                </a:cxn>
                <a:cxn ang="T10">
                  <a:pos x="T4" y="T5"/>
                </a:cxn>
                <a:cxn ang="T11">
                  <a:pos x="T6" y="T7"/>
                </a:cxn>
              </a:cxnLst>
              <a:rect l="T12" t="T13" r="T14" b="T15"/>
              <a:pathLst>
                <a:path w="21600" h="21600">
                  <a:moveTo>
                    <a:pt x="0" y="0"/>
                  </a:moveTo>
                  <a:lnTo>
                    <a:pt x="2911" y="21600"/>
                  </a:lnTo>
                  <a:lnTo>
                    <a:pt x="18689" y="21600"/>
                  </a:lnTo>
                  <a:lnTo>
                    <a:pt x="21600" y="0"/>
                  </a:lnTo>
                  <a:lnTo>
                    <a:pt x="0" y="0"/>
                  </a:lnTo>
                  <a:close/>
                </a:path>
              </a:pathLst>
            </a:custGeom>
            <a:grpFill/>
            <a:ln w="9525">
              <a:solidFill>
                <a:srgbClr val="000000"/>
              </a:solidFill>
              <a:miter lim="800000"/>
              <a:headEnd/>
              <a:tailEnd/>
            </a:ln>
          </p:spPr>
          <p:txBody>
            <a:bodyPr rot="10800000" lIns="74295" tIns="8890" rIns="74295" bIns="8890"/>
            <a:lstStyle/>
            <a:p>
              <a:pPr>
                <a:defRPr/>
              </a:pPr>
              <a:endParaRPr lang="ja-JP" altLang="en-US">
                <a:latin typeface="+mn-ea"/>
                <a:cs typeface="+mn-cs"/>
              </a:endParaRPr>
            </a:p>
          </p:txBody>
        </p:sp>
        <p:sp>
          <p:nvSpPr>
            <p:cNvPr id="20" name="Text Box 15"/>
            <p:cNvSpPr txBox="1">
              <a:spLocks noChangeArrowheads="1"/>
            </p:cNvSpPr>
            <p:nvPr/>
          </p:nvSpPr>
          <p:spPr bwMode="auto">
            <a:xfrm>
              <a:off x="3255225" y="5872459"/>
              <a:ext cx="3960812" cy="584775"/>
            </a:xfrm>
            <a:prstGeom prst="rect">
              <a:avLst/>
            </a:prstGeom>
            <a:noFill/>
            <a:ln>
              <a:noFill/>
            </a:ln>
            <a:extLst/>
          </p:spPr>
          <p:txBody>
            <a:bodyPr>
              <a:spAutoFit/>
            </a:bodyPr>
            <a:lstStyle>
              <a:lvl1pPr eaLnBrk="0" hangingPunct="0">
                <a:spcBef>
                  <a:spcPct val="20000"/>
                </a:spcBef>
                <a:spcAft>
                  <a:spcPts val="600"/>
                </a:spcAft>
                <a:buFont typeface="Arial" pitchFamily="34" charset="0"/>
                <a:defRPr kumimoji="1" sz="2000" b="1">
                  <a:solidFill>
                    <a:schemeClr val="tx1"/>
                  </a:solidFill>
                  <a:latin typeface="Arial" pitchFamily="34" charset="0"/>
                  <a:ea typeface="ＭＳ Ｐゴシック" pitchFamily="50" charset="-128"/>
                </a:defRPr>
              </a:lvl1pPr>
              <a:lvl2pPr marL="742950" indent="-285750" eaLnBrk="0" hangingPunct="0">
                <a:spcBef>
                  <a:spcPct val="20000"/>
                </a:spcBef>
                <a:buClr>
                  <a:schemeClr val="tx2"/>
                </a:buClr>
                <a:buFont typeface="Arial" pitchFamily="34" charset="0"/>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3pPr>
              <a:lvl4pPr marL="16002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4pPr>
              <a:lvl5pPr marL="20574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9pPr>
            </a:lstStyle>
            <a:p>
              <a:pPr algn="ctr" eaLnBrk="1" hangingPunct="1">
                <a:spcBef>
                  <a:spcPct val="0"/>
                </a:spcBef>
                <a:spcAft>
                  <a:spcPct val="0"/>
                </a:spcAft>
                <a:buFontTx/>
                <a:buNone/>
                <a:defRPr/>
              </a:pPr>
              <a:r>
                <a:rPr lang="en-US" altLang="ja-JP" sz="1800" dirty="0" smtClean="0">
                  <a:solidFill>
                    <a:srgbClr val="000000"/>
                  </a:solidFill>
                  <a:latin typeface="+mn-ea"/>
                  <a:ea typeface="+mn-ea"/>
                  <a:cs typeface="+mn-cs"/>
                </a:rPr>
                <a:t>EMS Practicum I</a:t>
              </a:r>
              <a:endParaRPr lang="en-US" altLang="ja-JP" sz="1800" dirty="0">
                <a:solidFill>
                  <a:srgbClr val="000000"/>
                </a:solidFill>
                <a:latin typeface="+mn-ea"/>
                <a:ea typeface="+mn-ea"/>
                <a:cs typeface="+mn-cs"/>
              </a:endParaRPr>
            </a:p>
            <a:p>
              <a:pPr algn="ctr" eaLnBrk="1" hangingPunct="1">
                <a:spcBef>
                  <a:spcPct val="0"/>
                </a:spcBef>
                <a:spcAft>
                  <a:spcPct val="0"/>
                </a:spcAft>
                <a:buFontTx/>
                <a:buNone/>
                <a:defRPr/>
              </a:pPr>
              <a:r>
                <a:rPr lang="en-US" altLang="ja-JP" sz="1400" b="0" dirty="0" smtClean="0">
                  <a:solidFill>
                    <a:srgbClr val="000000"/>
                  </a:solidFill>
                  <a:latin typeface="+mn-ea"/>
                  <a:ea typeface="+mn-ea"/>
                  <a:cs typeface="+mn-cs"/>
                </a:rPr>
                <a:t>(Mainly 1</a:t>
              </a:r>
              <a:r>
                <a:rPr lang="en-US" altLang="ja-JP" sz="1400" b="0" baseline="30000" dirty="0" smtClean="0">
                  <a:solidFill>
                    <a:srgbClr val="000000"/>
                  </a:solidFill>
                  <a:latin typeface="+mn-ea"/>
                  <a:ea typeface="+mn-ea"/>
                  <a:cs typeface="+mn-cs"/>
                </a:rPr>
                <a:t>st</a:t>
              </a:r>
              <a:r>
                <a:rPr lang="en-US" altLang="ja-JP" sz="1400" b="0" dirty="0" smtClean="0">
                  <a:solidFill>
                    <a:srgbClr val="000000"/>
                  </a:solidFill>
                  <a:latin typeface="+mn-ea"/>
                  <a:ea typeface="+mn-ea"/>
                  <a:cs typeface="+mn-cs"/>
                </a:rPr>
                <a:t> year undergraduates)</a:t>
              </a:r>
              <a:endParaRPr lang="ja-JP" altLang="en-US" sz="1400" b="0" dirty="0">
                <a:solidFill>
                  <a:srgbClr val="000000"/>
                </a:solidFill>
                <a:latin typeface="+mn-ea"/>
                <a:ea typeface="+mn-ea"/>
                <a:cs typeface="+mn-cs"/>
              </a:endParaRPr>
            </a:p>
          </p:txBody>
        </p:sp>
      </p:grpSp>
      <p:grpSp>
        <p:nvGrpSpPr>
          <p:cNvPr id="21" name="グループ化 20"/>
          <p:cNvGrpSpPr/>
          <p:nvPr/>
        </p:nvGrpSpPr>
        <p:grpSpPr>
          <a:xfrm>
            <a:off x="1504828" y="2846757"/>
            <a:ext cx="2035625" cy="1698644"/>
            <a:chOff x="4214903" y="2815936"/>
            <a:chExt cx="1999075" cy="1619825"/>
          </a:xfrm>
          <a:solidFill>
            <a:srgbClr val="FF99CC"/>
          </a:solidFill>
        </p:grpSpPr>
        <p:sp>
          <p:nvSpPr>
            <p:cNvPr id="22" name="AutoShape 6"/>
            <p:cNvSpPr>
              <a:spLocks noChangeArrowheads="1"/>
            </p:cNvSpPr>
            <p:nvPr/>
          </p:nvSpPr>
          <p:spPr bwMode="auto">
            <a:xfrm>
              <a:off x="4214903" y="2815936"/>
              <a:ext cx="1936517" cy="1609061"/>
            </a:xfrm>
            <a:prstGeom prst="triangle">
              <a:avLst>
                <a:gd name="adj" fmla="val 50926"/>
              </a:avLst>
            </a:prstGeom>
            <a:grpFill/>
            <a:ln w="9525">
              <a:solidFill>
                <a:srgbClr val="000000"/>
              </a:solidFill>
              <a:miter lim="800000"/>
              <a:headEnd/>
              <a:tailEnd/>
            </a:ln>
          </p:spPr>
          <p:txBody>
            <a:bodyPr lIns="74295" tIns="8890" rIns="74295" bIns="8890"/>
            <a:lstStyle>
              <a:lvl1pPr eaLnBrk="0" hangingPunct="0">
                <a:spcBef>
                  <a:spcPct val="20000"/>
                </a:spcBef>
                <a:spcAft>
                  <a:spcPts val="600"/>
                </a:spcAft>
                <a:buFont typeface="Arial" pitchFamily="34" charset="0"/>
                <a:defRPr kumimoji="1" sz="2000" b="1">
                  <a:solidFill>
                    <a:schemeClr val="tx1"/>
                  </a:solidFill>
                  <a:latin typeface="Arial" pitchFamily="34" charset="0"/>
                  <a:ea typeface="ＭＳ Ｐゴシック" pitchFamily="50" charset="-128"/>
                </a:defRPr>
              </a:lvl1pPr>
              <a:lvl2pPr marL="742950" indent="-285750" eaLnBrk="0" hangingPunct="0">
                <a:spcBef>
                  <a:spcPct val="20000"/>
                </a:spcBef>
                <a:buClr>
                  <a:schemeClr val="tx2"/>
                </a:buClr>
                <a:buFont typeface="Arial" pitchFamily="34" charset="0"/>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3pPr>
              <a:lvl4pPr marL="16002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4pPr>
              <a:lvl5pPr marL="20574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9pPr>
            </a:lstStyle>
            <a:p>
              <a:pPr algn="ctr" eaLnBrk="1" hangingPunct="1">
                <a:spcBef>
                  <a:spcPct val="0"/>
                </a:spcBef>
                <a:spcAft>
                  <a:spcPct val="0"/>
                </a:spcAft>
                <a:buFontTx/>
                <a:buNone/>
                <a:defRPr/>
              </a:pPr>
              <a:endParaRPr lang="en-US" altLang="ja-JP" sz="2800" b="0" dirty="0">
                <a:latin typeface="+mn-ea"/>
                <a:ea typeface="+mn-ea"/>
                <a:cs typeface="+mn-cs"/>
              </a:endParaRPr>
            </a:p>
          </p:txBody>
        </p:sp>
        <p:sp>
          <p:nvSpPr>
            <p:cNvPr id="23" name="Text Box 17"/>
            <p:cNvSpPr txBox="1">
              <a:spLocks noChangeArrowheads="1"/>
            </p:cNvSpPr>
            <p:nvPr/>
          </p:nvSpPr>
          <p:spPr bwMode="auto">
            <a:xfrm>
              <a:off x="4220627" y="3144381"/>
              <a:ext cx="1993351" cy="1291380"/>
            </a:xfrm>
            <a:prstGeom prst="rect">
              <a:avLst/>
            </a:prstGeom>
            <a:noFill/>
            <a:ln>
              <a:noFill/>
            </a:ln>
            <a:extLst/>
          </p:spPr>
          <p:txBody>
            <a:bodyPr wrap="square">
              <a:spAutoFit/>
            </a:bodyPr>
            <a:lstStyle>
              <a:lvl1pPr eaLnBrk="0" hangingPunct="0">
                <a:spcBef>
                  <a:spcPct val="20000"/>
                </a:spcBef>
                <a:spcAft>
                  <a:spcPts val="600"/>
                </a:spcAft>
                <a:buFont typeface="Arial" pitchFamily="34" charset="0"/>
                <a:defRPr kumimoji="1" sz="2000" b="1">
                  <a:solidFill>
                    <a:schemeClr val="tx1"/>
                  </a:solidFill>
                  <a:latin typeface="Arial" pitchFamily="34" charset="0"/>
                  <a:ea typeface="ＭＳ Ｐゴシック" pitchFamily="50" charset="-128"/>
                </a:defRPr>
              </a:lvl1pPr>
              <a:lvl2pPr marL="742950" indent="-285750" eaLnBrk="0" hangingPunct="0">
                <a:spcBef>
                  <a:spcPct val="20000"/>
                </a:spcBef>
                <a:buClr>
                  <a:schemeClr val="tx2"/>
                </a:buClr>
                <a:buFont typeface="Arial" pitchFamily="34" charset="0"/>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3pPr>
              <a:lvl4pPr marL="16002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4pPr>
              <a:lvl5pPr marL="20574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9pPr>
            </a:lstStyle>
            <a:p>
              <a:pPr algn="ctr" eaLnBrk="1" hangingPunct="1">
                <a:spcBef>
                  <a:spcPct val="0"/>
                </a:spcBef>
                <a:spcAft>
                  <a:spcPct val="0"/>
                </a:spcAft>
                <a:defRPr/>
              </a:pPr>
              <a:r>
                <a:rPr lang="en-US" altLang="ja-JP" sz="1800" dirty="0" smtClean="0">
                  <a:solidFill>
                    <a:srgbClr val="000000"/>
                  </a:solidFill>
                  <a:latin typeface="+mn-ea"/>
                  <a:ea typeface="+mn-ea"/>
                  <a:cs typeface="+mn-cs"/>
                </a:rPr>
                <a:t>Student Committee Executive</a:t>
              </a:r>
              <a:endParaRPr lang="ja-JP" altLang="en-US" sz="1800" dirty="0">
                <a:solidFill>
                  <a:srgbClr val="000000"/>
                </a:solidFill>
                <a:latin typeface="+mn-ea"/>
                <a:ea typeface="+mn-ea"/>
                <a:cs typeface="+mn-cs"/>
              </a:endParaRPr>
            </a:p>
            <a:p>
              <a:pPr algn="ctr" eaLnBrk="1" hangingPunct="1">
                <a:spcBef>
                  <a:spcPct val="0"/>
                </a:spcBef>
                <a:spcAft>
                  <a:spcPct val="0"/>
                </a:spcAft>
                <a:buFontTx/>
                <a:buNone/>
                <a:defRPr/>
              </a:pPr>
              <a:r>
                <a:rPr lang="en-US" altLang="ja-JP" sz="1400" b="0" dirty="0" smtClean="0">
                  <a:solidFill>
                    <a:srgbClr val="000000"/>
                  </a:solidFill>
                  <a:latin typeface="+mn-ea"/>
                  <a:ea typeface="+mn-ea"/>
                  <a:cs typeface="+mn-cs"/>
                </a:rPr>
                <a:t>(Mainly 3rd year undergraduates)</a:t>
              </a:r>
              <a:endParaRPr lang="ja-JP" altLang="en-US" sz="1400" b="0" dirty="0">
                <a:solidFill>
                  <a:srgbClr val="000000"/>
                </a:solidFill>
                <a:latin typeface="+mn-ea"/>
                <a:ea typeface="+mn-ea"/>
                <a:cs typeface="+mn-cs"/>
              </a:endParaRPr>
            </a:p>
          </p:txBody>
        </p:sp>
      </p:grpSp>
      <p:grpSp>
        <p:nvGrpSpPr>
          <p:cNvPr id="27" name="グループ化 26"/>
          <p:cNvGrpSpPr/>
          <p:nvPr/>
        </p:nvGrpSpPr>
        <p:grpSpPr>
          <a:xfrm>
            <a:off x="0" y="3016465"/>
            <a:ext cx="2145586" cy="1283894"/>
            <a:chOff x="2710076" y="2985644"/>
            <a:chExt cx="2145586" cy="1283894"/>
          </a:xfrm>
          <a:solidFill>
            <a:srgbClr val="66FFFF"/>
          </a:solidFill>
        </p:grpSpPr>
        <p:sp>
          <p:nvSpPr>
            <p:cNvPr id="29" name="フローチャート : 組合せ 19"/>
            <p:cNvSpPr>
              <a:spLocks noChangeArrowheads="1"/>
            </p:cNvSpPr>
            <p:nvPr/>
          </p:nvSpPr>
          <p:spPr bwMode="auto">
            <a:xfrm>
              <a:off x="3058019" y="2985644"/>
              <a:ext cx="1600200" cy="1283894"/>
            </a:xfrm>
            <a:prstGeom prst="flowChartMerge">
              <a:avLst/>
            </a:prstGeom>
            <a:grpFill/>
            <a:ln w="9525" algn="ctr">
              <a:solidFill>
                <a:schemeClr val="tx1"/>
              </a:solidFill>
              <a:round/>
              <a:headEnd/>
              <a:tailEnd/>
            </a:ln>
            <a:extLst/>
          </p:spPr>
          <p:txBody>
            <a:bodyPr/>
            <a:lstStyle>
              <a:lvl1pPr eaLnBrk="0" hangingPunct="0">
                <a:spcBef>
                  <a:spcPct val="20000"/>
                </a:spcBef>
                <a:spcAft>
                  <a:spcPts val="600"/>
                </a:spcAft>
                <a:buFont typeface="Arial" pitchFamily="34" charset="0"/>
                <a:defRPr kumimoji="1" sz="2000" b="1">
                  <a:solidFill>
                    <a:schemeClr val="tx1"/>
                  </a:solidFill>
                  <a:latin typeface="Arial" pitchFamily="34" charset="0"/>
                  <a:ea typeface="ＭＳ Ｐゴシック" pitchFamily="50" charset="-128"/>
                </a:defRPr>
              </a:lvl1pPr>
              <a:lvl2pPr marL="742950" indent="-285750" eaLnBrk="0" hangingPunct="0">
                <a:spcBef>
                  <a:spcPct val="20000"/>
                </a:spcBef>
                <a:buClr>
                  <a:schemeClr val="tx2"/>
                </a:buClr>
                <a:buFont typeface="Arial" pitchFamily="34" charset="0"/>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3pPr>
              <a:lvl4pPr marL="16002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4pPr>
              <a:lvl5pPr marL="20574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9pPr>
            </a:lstStyle>
            <a:p>
              <a:pPr eaLnBrk="1" hangingPunct="1">
                <a:spcBef>
                  <a:spcPct val="0"/>
                </a:spcBef>
                <a:spcAft>
                  <a:spcPct val="0"/>
                </a:spcAft>
                <a:buFontTx/>
                <a:buNone/>
                <a:defRPr/>
              </a:pPr>
              <a:endParaRPr lang="ja-JP" altLang="en-US" sz="1600" dirty="0">
                <a:latin typeface="+mn-ea"/>
                <a:ea typeface="+mn-ea"/>
                <a:cs typeface="+mn-cs"/>
              </a:endParaRPr>
            </a:p>
          </p:txBody>
        </p:sp>
        <p:sp>
          <p:nvSpPr>
            <p:cNvPr id="30" name="Text Box 14"/>
            <p:cNvSpPr txBox="1">
              <a:spLocks noChangeArrowheads="1"/>
            </p:cNvSpPr>
            <p:nvPr/>
          </p:nvSpPr>
          <p:spPr bwMode="auto">
            <a:xfrm>
              <a:off x="2710076" y="3064315"/>
              <a:ext cx="2145586" cy="800219"/>
            </a:xfrm>
            <a:prstGeom prst="rect">
              <a:avLst/>
            </a:prstGeom>
            <a:noFill/>
            <a:ln>
              <a:noFill/>
            </a:ln>
            <a:extLst/>
          </p:spPr>
          <p:txBody>
            <a:bodyPr wrap="square">
              <a:spAutoFit/>
            </a:bodyPr>
            <a:lstStyle>
              <a:lvl1pPr eaLnBrk="0" hangingPunct="0">
                <a:spcBef>
                  <a:spcPct val="20000"/>
                </a:spcBef>
                <a:spcAft>
                  <a:spcPts val="600"/>
                </a:spcAft>
                <a:buFont typeface="Arial" pitchFamily="34" charset="0"/>
                <a:defRPr kumimoji="1" sz="2000" b="1">
                  <a:solidFill>
                    <a:schemeClr val="tx1"/>
                  </a:solidFill>
                  <a:latin typeface="Arial" pitchFamily="34" charset="0"/>
                  <a:ea typeface="ＭＳ Ｐゴシック" pitchFamily="50" charset="-128"/>
                </a:defRPr>
              </a:lvl1pPr>
              <a:lvl2pPr marL="742950" indent="-285750" eaLnBrk="0" hangingPunct="0">
                <a:spcBef>
                  <a:spcPct val="20000"/>
                </a:spcBef>
                <a:buClr>
                  <a:schemeClr val="tx2"/>
                </a:buClr>
                <a:buFont typeface="Arial" pitchFamily="34" charset="0"/>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3pPr>
              <a:lvl4pPr marL="16002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4pPr>
              <a:lvl5pPr marL="20574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9pPr>
            </a:lstStyle>
            <a:p>
              <a:pPr algn="ctr" eaLnBrk="1" hangingPunct="1">
                <a:spcBef>
                  <a:spcPct val="50000"/>
                </a:spcBef>
                <a:spcAft>
                  <a:spcPct val="0"/>
                </a:spcAft>
                <a:buFontTx/>
                <a:buNone/>
                <a:defRPr/>
              </a:pPr>
              <a:r>
                <a:rPr lang="en-US" altLang="ja-JP" sz="1800" dirty="0" smtClean="0">
                  <a:latin typeface="+mn-ea"/>
                  <a:ea typeface="+mn-ea"/>
                  <a:cs typeface="+mn-cs"/>
                </a:rPr>
                <a:t>Practicum III</a:t>
              </a:r>
              <a:r>
                <a:rPr lang="en-US" altLang="ja-JP" sz="1800" dirty="0">
                  <a:latin typeface="+mn-ea"/>
                  <a:ea typeface="+mn-ea"/>
                  <a:cs typeface="+mn-cs"/>
                </a:rPr>
                <a:t/>
              </a:r>
              <a:br>
                <a:rPr lang="en-US" altLang="ja-JP" sz="1800" dirty="0">
                  <a:latin typeface="+mn-ea"/>
                  <a:ea typeface="+mn-ea"/>
                  <a:cs typeface="+mn-cs"/>
                </a:rPr>
              </a:br>
              <a:r>
                <a:rPr lang="en-US" altLang="ja-JP" sz="1400" b="0" dirty="0" smtClean="0">
                  <a:latin typeface="+mn-ea"/>
                  <a:ea typeface="+mn-ea"/>
                  <a:cs typeface="+mn-cs"/>
                </a:rPr>
                <a:t>(Mainly 3</a:t>
              </a:r>
              <a:r>
                <a:rPr lang="en-US" altLang="ja-JP" sz="1400" b="0" baseline="30000" dirty="0" smtClean="0">
                  <a:latin typeface="+mn-ea"/>
                  <a:ea typeface="+mn-ea"/>
                  <a:cs typeface="+mn-cs"/>
                </a:rPr>
                <a:t>rd</a:t>
              </a:r>
              <a:r>
                <a:rPr lang="en-US" altLang="ja-JP" sz="1400" b="0" dirty="0" smtClean="0">
                  <a:latin typeface="+mn-ea"/>
                  <a:ea typeface="+mn-ea"/>
                  <a:cs typeface="+mn-cs"/>
                </a:rPr>
                <a:t> year undergraduates)</a:t>
              </a:r>
              <a:endParaRPr lang="ja-JP" altLang="en-US" sz="1400" b="0" dirty="0">
                <a:latin typeface="+mn-ea"/>
                <a:ea typeface="+mn-ea"/>
                <a:cs typeface="+mn-cs"/>
              </a:endParaRPr>
            </a:p>
          </p:txBody>
        </p:sp>
      </p:grpSp>
      <p:sp>
        <p:nvSpPr>
          <p:cNvPr id="32" name="AutoShape 13"/>
          <p:cNvSpPr>
            <a:spLocks noChangeArrowheads="1"/>
          </p:cNvSpPr>
          <p:nvPr/>
        </p:nvSpPr>
        <p:spPr bwMode="auto">
          <a:xfrm>
            <a:off x="1646024" y="2314065"/>
            <a:ext cx="1704975" cy="6921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w="9525">
            <a:solidFill>
              <a:srgbClr val="000000"/>
            </a:solidFill>
            <a:miter lim="800000"/>
            <a:headEnd/>
            <a:tailEnd/>
          </a:ln>
        </p:spPr>
        <p:txBody>
          <a:bodyPr lIns="74295" tIns="8890" rIns="74295" bIns="8890" anchor="ctr"/>
          <a:lstStyle>
            <a:lvl1pPr eaLnBrk="0" hangingPunct="0">
              <a:spcBef>
                <a:spcPct val="20000"/>
              </a:spcBef>
              <a:spcAft>
                <a:spcPts val="600"/>
              </a:spcAft>
              <a:buFont typeface="Arial" pitchFamily="34" charset="0"/>
              <a:defRPr kumimoji="1" sz="2000" b="1">
                <a:solidFill>
                  <a:schemeClr val="tx1"/>
                </a:solidFill>
                <a:latin typeface="Arial" pitchFamily="34" charset="0"/>
                <a:ea typeface="ＭＳ Ｐゴシック" pitchFamily="50" charset="-128"/>
              </a:defRPr>
            </a:lvl1pPr>
            <a:lvl2pPr marL="742950" indent="-285750" eaLnBrk="0" hangingPunct="0">
              <a:spcBef>
                <a:spcPct val="20000"/>
              </a:spcBef>
              <a:buClr>
                <a:schemeClr val="tx2"/>
              </a:buClr>
              <a:buFont typeface="Arial" pitchFamily="34" charset="0"/>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3pPr>
            <a:lvl4pPr marL="16002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4pPr>
            <a:lvl5pPr marL="20574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9pPr>
          </a:lstStyle>
          <a:p>
            <a:pPr algn="ctr" eaLnBrk="1" hangingPunct="1">
              <a:spcBef>
                <a:spcPct val="0"/>
              </a:spcBef>
              <a:spcAft>
                <a:spcPct val="0"/>
              </a:spcAft>
              <a:buFontTx/>
              <a:buNone/>
              <a:defRPr/>
            </a:pPr>
            <a:r>
              <a:rPr lang="en-US" altLang="ja-JP" sz="1600" dirty="0" smtClean="0">
                <a:solidFill>
                  <a:srgbClr val="000000"/>
                </a:solidFill>
                <a:latin typeface="+mn-ea"/>
                <a:ea typeface="+mn-ea"/>
                <a:cs typeface="+mn-cs"/>
              </a:rPr>
              <a:t>Job hunting, etc. </a:t>
            </a:r>
            <a:endParaRPr lang="ja-JP" altLang="en-US" sz="2800" b="0" dirty="0">
              <a:solidFill>
                <a:srgbClr val="000000"/>
              </a:solidFill>
              <a:latin typeface="+mn-ea"/>
              <a:ea typeface="+mn-ea"/>
              <a:cs typeface="+mn-cs"/>
            </a:endParaRPr>
          </a:p>
        </p:txBody>
      </p:sp>
      <p:grpSp>
        <p:nvGrpSpPr>
          <p:cNvPr id="28" name="グループ化 27"/>
          <p:cNvGrpSpPr/>
          <p:nvPr/>
        </p:nvGrpSpPr>
        <p:grpSpPr>
          <a:xfrm>
            <a:off x="3098054" y="3111565"/>
            <a:ext cx="5938502" cy="985091"/>
            <a:chOff x="5654373" y="3385373"/>
            <a:chExt cx="3497969" cy="735792"/>
          </a:xfrm>
          <a:noFill/>
        </p:grpSpPr>
        <p:sp>
          <p:nvSpPr>
            <p:cNvPr id="31" name="Text Box 11"/>
            <p:cNvSpPr txBox="1">
              <a:spLocks noChangeArrowheads="1"/>
            </p:cNvSpPr>
            <p:nvPr/>
          </p:nvSpPr>
          <p:spPr bwMode="auto">
            <a:xfrm>
              <a:off x="5963624" y="3385373"/>
              <a:ext cx="3188718" cy="735792"/>
            </a:xfrm>
            <a:prstGeom prst="rect">
              <a:avLst/>
            </a:prstGeom>
            <a:solidFill>
              <a:srgbClr val="FF99CC"/>
            </a:solidFill>
            <a:ln w="9525">
              <a:solidFill>
                <a:srgbClr val="000000"/>
              </a:solidFill>
              <a:miter lim="800000"/>
              <a:headEnd/>
              <a:tailEnd/>
            </a:ln>
          </p:spPr>
          <p:txBody>
            <a:bodyPr lIns="74295" tIns="8890" rIns="74295" bIns="8890" anchor="ctr"/>
            <a:lstStyle>
              <a:lvl1pPr eaLnBrk="0" hangingPunct="0">
                <a:spcBef>
                  <a:spcPct val="20000"/>
                </a:spcBef>
                <a:spcAft>
                  <a:spcPts val="600"/>
                </a:spcAft>
                <a:buFont typeface="Arial" pitchFamily="34" charset="0"/>
                <a:defRPr kumimoji="1" sz="2000" b="1">
                  <a:solidFill>
                    <a:schemeClr val="tx1"/>
                  </a:solidFill>
                  <a:latin typeface="Arial" pitchFamily="34" charset="0"/>
                  <a:ea typeface="ＭＳ Ｐゴシック" pitchFamily="50" charset="-128"/>
                </a:defRPr>
              </a:lvl1pPr>
              <a:lvl2pPr marL="742950" indent="-285750" eaLnBrk="0" hangingPunct="0">
                <a:spcBef>
                  <a:spcPct val="20000"/>
                </a:spcBef>
                <a:buClr>
                  <a:schemeClr val="tx2"/>
                </a:buClr>
                <a:buFont typeface="Arial" pitchFamily="34" charset="0"/>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3pPr>
              <a:lvl4pPr marL="16002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4pPr>
              <a:lvl5pPr marL="20574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9pPr>
            </a:lstStyle>
            <a:p>
              <a:pPr algn="just" eaLnBrk="1" hangingPunct="1">
                <a:spcBef>
                  <a:spcPct val="0"/>
                </a:spcBef>
                <a:spcAft>
                  <a:spcPct val="0"/>
                </a:spcAft>
                <a:buFontTx/>
                <a:buNone/>
                <a:defRPr/>
              </a:pPr>
              <a:r>
                <a:rPr lang="en-US" altLang="ja-JP" sz="1800" dirty="0" smtClean="0">
                  <a:solidFill>
                    <a:srgbClr val="000000"/>
                  </a:solidFill>
                  <a:latin typeface="+mn-ea"/>
                  <a:ea typeface="+mn-ea"/>
                  <a:cs typeface="+mn-cs"/>
                </a:rPr>
                <a:t>“Chiba University Environment and Energy Management Practitioner” qualification</a:t>
              </a:r>
            </a:p>
          </p:txBody>
        </p:sp>
        <p:sp>
          <p:nvSpPr>
            <p:cNvPr id="33" name="Line 12"/>
            <p:cNvSpPr>
              <a:spLocks noChangeShapeType="1"/>
            </p:cNvSpPr>
            <p:nvPr/>
          </p:nvSpPr>
          <p:spPr bwMode="auto">
            <a:xfrm flipH="1" flipV="1">
              <a:off x="5654373" y="3627796"/>
              <a:ext cx="259933" cy="0"/>
            </a:xfrm>
            <a:prstGeom prst="line">
              <a:avLst/>
            </a:prstGeom>
            <a:grpFill/>
            <a:ln w="38100">
              <a:solidFill>
                <a:srgbClr val="000000"/>
              </a:solidFill>
              <a:round/>
              <a:headEnd/>
              <a:tailEnd type="triangle" w="med" len="med"/>
            </a:ln>
            <a:extLst/>
          </p:spPr>
          <p:txBody>
            <a:bodyPr lIns="74295" tIns="8890" rIns="74295" bIns="8890"/>
            <a:lstStyle/>
            <a:p>
              <a:pPr>
                <a:defRPr/>
              </a:pPr>
              <a:endParaRPr lang="ja-JP" altLang="en-US">
                <a:solidFill>
                  <a:srgbClr val="000000"/>
                </a:solidFill>
                <a:latin typeface="+mn-ea"/>
                <a:cs typeface="+mn-cs"/>
              </a:endParaRPr>
            </a:p>
          </p:txBody>
        </p:sp>
      </p:grpSp>
      <p:pic>
        <p:nvPicPr>
          <p:cNvPr id="34" name="コンテンツ プレースホルダー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5149546" y="4255365"/>
            <a:ext cx="3997413" cy="2498606"/>
          </a:xfrm>
        </p:spPr>
      </p:pic>
      <p:pic>
        <p:nvPicPr>
          <p:cNvPr id="35" name="図 3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16651" y="4274200"/>
            <a:ext cx="1232060" cy="1729680"/>
          </a:xfrm>
          <a:prstGeom prst="rect">
            <a:avLst/>
          </a:prstGeom>
          <a:ln>
            <a:solidFill>
              <a:schemeClr val="tx1">
                <a:lumMod val="50000"/>
                <a:lumOff val="50000"/>
              </a:schemeClr>
            </a:solidFill>
          </a:ln>
        </p:spPr>
      </p:pic>
    </p:spTree>
    <p:extLst>
      <p:ext uri="{BB962C8B-B14F-4D97-AF65-F5344CB8AC3E}">
        <p14:creationId xmlns:p14="http://schemas.microsoft.com/office/powerpoint/2010/main" val="284835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554737" y="2077016"/>
            <a:ext cx="3974458" cy="3020344"/>
          </a:xfrm>
        </p:spPr>
        <p:txBody>
          <a:bodyPr/>
          <a:lstStyle/>
          <a:p>
            <a:pPr algn="ctr"/>
            <a:r>
              <a:rPr lang="en-US" altLang="ja-JP" b="1" dirty="0">
                <a:latin typeface="+mn-ea"/>
                <a:ea typeface="+mn-ea"/>
              </a:rPr>
              <a:t>4</a:t>
            </a:r>
            <a:r>
              <a:rPr lang="en-US" altLang="ja-JP" b="1" dirty="0" smtClean="0">
                <a:latin typeface="+mn-ea"/>
                <a:ea typeface="+mn-ea"/>
              </a:rPr>
              <a:t/>
            </a:r>
            <a:br>
              <a:rPr lang="en-US" altLang="ja-JP" b="1" dirty="0" smtClean="0">
                <a:latin typeface="+mn-ea"/>
                <a:ea typeface="+mn-ea"/>
              </a:rPr>
            </a:br>
            <a:r>
              <a:rPr lang="en-US" altLang="ja-JP" b="1" dirty="0">
                <a:latin typeface="+mn-ea"/>
                <a:ea typeface="+mn-ea"/>
              </a:rPr>
              <a:t>Results after 10 Years of Chiba University’s Student-led EMS</a:t>
            </a:r>
            <a:endParaRPr lang="ja-JP" altLang="en-US" b="1" dirty="0">
              <a:latin typeface="+mn-ea"/>
              <a:ea typeface="+mn-ea"/>
            </a:endParaRPr>
          </a:p>
        </p:txBody>
      </p:sp>
      <p:pic>
        <p:nvPicPr>
          <p:cNvPr id="3" name="図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57197" y="3587188"/>
            <a:ext cx="4178460" cy="2785640"/>
          </a:xfrm>
          <a:prstGeom prst="rect">
            <a:avLst/>
          </a:prstGeom>
        </p:spPr>
      </p:pic>
      <p:sp>
        <p:nvSpPr>
          <p:cNvPr id="2" name="スライド番号プレースホルダー 1"/>
          <p:cNvSpPr>
            <a:spLocks noGrp="1"/>
          </p:cNvSpPr>
          <p:nvPr>
            <p:ph type="sldNum" sz="quarter" idx="12"/>
          </p:nvPr>
        </p:nvSpPr>
        <p:spPr/>
        <p:txBody>
          <a:bodyPr/>
          <a:lstStyle/>
          <a:p>
            <a:fld id="{D57F1E4F-1CFF-5643-939E-217C01CDF565}" type="slidenum">
              <a:rPr lang="en-US" smtClean="0">
                <a:latin typeface="+mn-ea"/>
              </a:rPr>
              <a:pPr/>
              <a:t>35</a:t>
            </a:fld>
            <a:endParaRPr lang="en-US" dirty="0">
              <a:latin typeface="+mn-ea"/>
            </a:endParaRPr>
          </a:p>
        </p:txBody>
      </p:sp>
      <p:pic>
        <p:nvPicPr>
          <p:cNvPr id="7" name="図 6"/>
          <p:cNvPicPr>
            <a:picLocks noChangeAspect="1"/>
          </p:cNvPicPr>
          <p:nvPr/>
        </p:nvPicPr>
        <p:blipFill rotWithShape="1">
          <a:blip r:embed="rId4">
            <a:extLst>
              <a:ext uri="{28A0092B-C50C-407E-A947-70E740481C1C}">
                <a14:useLocalDpi xmlns:a14="http://schemas.microsoft.com/office/drawing/2010/main" val="0"/>
              </a:ext>
            </a:extLst>
          </a:blip>
          <a:srcRect t="24874" b="24370"/>
          <a:stretch/>
        </p:blipFill>
        <p:spPr>
          <a:xfrm>
            <a:off x="4981962" y="1297374"/>
            <a:ext cx="3783622" cy="1920428"/>
          </a:xfrm>
          <a:prstGeom prst="rect">
            <a:avLst/>
          </a:prstGeom>
        </p:spPr>
      </p:pic>
    </p:spTree>
    <p:extLst>
      <p:ext uri="{BB962C8B-B14F-4D97-AF65-F5344CB8AC3E}">
        <p14:creationId xmlns:p14="http://schemas.microsoft.com/office/powerpoint/2010/main" val="408833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865970" y="878059"/>
            <a:ext cx="7603954" cy="709865"/>
          </a:xfrm>
        </p:spPr>
        <p:txBody>
          <a:bodyPr/>
          <a:lstStyle/>
          <a:p>
            <a:r>
              <a:rPr lang="en-US" altLang="ja-JP" b="1" dirty="0" smtClean="0">
                <a:latin typeface="+mn-ea"/>
              </a:rPr>
              <a:t>3 </a:t>
            </a:r>
            <a:r>
              <a:rPr lang="en-US" altLang="ja-JP" b="1" dirty="0">
                <a:latin typeface="+mn-ea"/>
              </a:rPr>
              <a:t>effects of  student-led </a:t>
            </a:r>
            <a:r>
              <a:rPr lang="en-US" altLang="ja-JP" b="1" dirty="0" smtClean="0">
                <a:latin typeface="+mn-ea"/>
              </a:rPr>
              <a:t>EMS</a:t>
            </a:r>
            <a:endParaRPr kumimoji="1" lang="ja-JP" altLang="en-US" b="1" dirty="0">
              <a:latin typeface="+mn-ea"/>
              <a:ea typeface="+mn-ea"/>
            </a:endParaRPr>
          </a:p>
        </p:txBody>
      </p:sp>
      <p:sp>
        <p:nvSpPr>
          <p:cNvPr id="6" name="コンテンツ プレースホルダー 5"/>
          <p:cNvSpPr>
            <a:spLocks noGrp="1"/>
          </p:cNvSpPr>
          <p:nvPr>
            <p:ph idx="1"/>
          </p:nvPr>
        </p:nvSpPr>
        <p:spPr>
          <a:xfrm>
            <a:off x="0" y="2988733"/>
            <a:ext cx="9486900" cy="2988733"/>
          </a:xfrm>
        </p:spPr>
        <p:txBody>
          <a:bodyPr>
            <a:noAutofit/>
          </a:bodyPr>
          <a:lstStyle/>
          <a:p>
            <a:pPr marL="514350" indent="-514350">
              <a:buFont typeface="+mj-lt"/>
              <a:buAutoNum type="arabicPeriod"/>
            </a:pPr>
            <a:r>
              <a:rPr lang="en-US" altLang="ja-JP" sz="4000" dirty="0" smtClean="0">
                <a:solidFill>
                  <a:schemeClr val="tx1"/>
                </a:solidFill>
                <a:latin typeface="+mn-ea"/>
              </a:rPr>
              <a:t>Energy </a:t>
            </a:r>
            <a:r>
              <a:rPr lang="en-US" altLang="ja-JP" sz="4000" dirty="0">
                <a:solidFill>
                  <a:schemeClr val="tx1"/>
                </a:solidFill>
                <a:latin typeface="+mn-ea"/>
              </a:rPr>
              <a:t>and resource </a:t>
            </a:r>
            <a:r>
              <a:rPr lang="en-US" altLang="ja-JP" sz="4000" dirty="0" smtClean="0">
                <a:solidFill>
                  <a:schemeClr val="tx1"/>
                </a:solidFill>
                <a:latin typeface="+mn-ea"/>
              </a:rPr>
              <a:t>conservation </a:t>
            </a:r>
          </a:p>
          <a:p>
            <a:pPr marL="514350" indent="-514350">
              <a:buFont typeface="+mj-lt"/>
              <a:buAutoNum type="arabicPeriod"/>
            </a:pPr>
            <a:r>
              <a:rPr lang="en-US" altLang="ja-JP" sz="4000" dirty="0" smtClean="0">
                <a:solidFill>
                  <a:schemeClr val="tx1"/>
                </a:solidFill>
                <a:latin typeface="+mn-ea"/>
              </a:rPr>
              <a:t>External </a:t>
            </a:r>
            <a:r>
              <a:rPr lang="en-US" altLang="ja-JP" sz="4000" dirty="0">
                <a:solidFill>
                  <a:schemeClr val="tx1"/>
                </a:solidFill>
                <a:latin typeface="+mn-ea"/>
              </a:rPr>
              <a:t>evaluation </a:t>
            </a:r>
            <a:endParaRPr lang="en-US" altLang="ja-JP" sz="4000" dirty="0" smtClean="0">
              <a:solidFill>
                <a:schemeClr val="tx1"/>
              </a:solidFill>
              <a:latin typeface="+mn-ea"/>
            </a:endParaRPr>
          </a:p>
          <a:p>
            <a:pPr marL="514350" indent="-514350">
              <a:buFont typeface="+mj-lt"/>
              <a:buAutoNum type="arabicPeriod"/>
            </a:pPr>
            <a:r>
              <a:rPr lang="en-US" altLang="ja-JP" sz="4000" dirty="0" smtClean="0">
                <a:solidFill>
                  <a:schemeClr val="tx1"/>
                </a:solidFill>
                <a:latin typeface="+mn-ea"/>
              </a:rPr>
              <a:t>Educational </a:t>
            </a:r>
            <a:r>
              <a:rPr lang="en-US" altLang="ja-JP" sz="4000" dirty="0">
                <a:solidFill>
                  <a:schemeClr val="tx1"/>
                </a:solidFill>
                <a:latin typeface="+mn-ea"/>
              </a:rPr>
              <a:t>effect on </a:t>
            </a:r>
            <a:r>
              <a:rPr lang="en-US" altLang="ja-JP" sz="4000" dirty="0" smtClean="0">
                <a:solidFill>
                  <a:schemeClr val="tx1"/>
                </a:solidFill>
                <a:latin typeface="+mn-ea"/>
              </a:rPr>
              <a:t>students</a:t>
            </a:r>
            <a:endParaRPr kumimoji="1" lang="ja-JP" altLang="en-US" sz="4000" dirty="0">
              <a:solidFill>
                <a:schemeClr val="tx1"/>
              </a:solidFill>
              <a:latin typeface="+mn-ea"/>
            </a:endParaRPr>
          </a:p>
        </p:txBody>
      </p:sp>
      <p:sp>
        <p:nvSpPr>
          <p:cNvPr id="4" name="スライド番号プレースホルダー 3"/>
          <p:cNvSpPr>
            <a:spLocks noGrp="1"/>
          </p:cNvSpPr>
          <p:nvPr>
            <p:ph type="sldNum" sz="quarter" idx="12"/>
          </p:nvPr>
        </p:nvSpPr>
        <p:spPr/>
        <p:txBody>
          <a:bodyPr/>
          <a:lstStyle/>
          <a:p>
            <a:fld id="{D57F1E4F-1CFF-5643-939E-217C01CDF565}" type="slidenum">
              <a:rPr lang="en-US" smtClean="0"/>
              <a:pPr/>
              <a:t>36</a:t>
            </a:fld>
            <a:endParaRPr lang="en-US" dirty="0"/>
          </a:p>
        </p:txBody>
      </p:sp>
    </p:spTree>
    <p:extLst>
      <p:ext uri="{BB962C8B-B14F-4D97-AF65-F5344CB8AC3E}">
        <p14:creationId xmlns:p14="http://schemas.microsoft.com/office/powerpoint/2010/main" val="2068515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865970" y="878059"/>
            <a:ext cx="7603954" cy="709865"/>
          </a:xfrm>
        </p:spPr>
        <p:txBody>
          <a:bodyPr/>
          <a:lstStyle/>
          <a:p>
            <a:r>
              <a:rPr lang="en-US" altLang="ja-JP" b="1" dirty="0" smtClean="0">
                <a:latin typeface="+mn-ea"/>
              </a:rPr>
              <a:t>3 </a:t>
            </a:r>
            <a:r>
              <a:rPr lang="en-US" altLang="ja-JP" b="1" dirty="0">
                <a:latin typeface="+mn-ea"/>
              </a:rPr>
              <a:t>effects of  student-led </a:t>
            </a:r>
            <a:r>
              <a:rPr lang="en-US" altLang="ja-JP" b="1" dirty="0" smtClean="0">
                <a:latin typeface="+mn-ea"/>
              </a:rPr>
              <a:t>EMS</a:t>
            </a:r>
            <a:endParaRPr kumimoji="1" lang="ja-JP" altLang="en-US" b="1" dirty="0">
              <a:latin typeface="+mn-ea"/>
              <a:ea typeface="+mn-ea"/>
            </a:endParaRPr>
          </a:p>
        </p:txBody>
      </p:sp>
      <p:sp>
        <p:nvSpPr>
          <p:cNvPr id="6" name="コンテンツ プレースホルダー 5"/>
          <p:cNvSpPr>
            <a:spLocks noGrp="1"/>
          </p:cNvSpPr>
          <p:nvPr>
            <p:ph idx="1"/>
          </p:nvPr>
        </p:nvSpPr>
        <p:spPr>
          <a:xfrm>
            <a:off x="0" y="2988733"/>
            <a:ext cx="9486900" cy="2988733"/>
          </a:xfrm>
        </p:spPr>
        <p:txBody>
          <a:bodyPr>
            <a:noAutofit/>
          </a:bodyPr>
          <a:lstStyle/>
          <a:p>
            <a:pPr marL="514350" indent="-514350">
              <a:buFont typeface="+mj-lt"/>
              <a:buAutoNum type="arabicPeriod"/>
            </a:pPr>
            <a:r>
              <a:rPr lang="en-US" altLang="ja-JP" sz="4000" dirty="0" smtClean="0">
                <a:solidFill>
                  <a:schemeClr val="tx1"/>
                </a:solidFill>
                <a:latin typeface="+mn-ea"/>
              </a:rPr>
              <a:t>Energy </a:t>
            </a:r>
            <a:r>
              <a:rPr lang="en-US" altLang="ja-JP" sz="4000" dirty="0">
                <a:solidFill>
                  <a:schemeClr val="tx1"/>
                </a:solidFill>
                <a:latin typeface="+mn-ea"/>
              </a:rPr>
              <a:t>and resource </a:t>
            </a:r>
            <a:r>
              <a:rPr lang="en-US" altLang="ja-JP" sz="4000" dirty="0" smtClean="0">
                <a:solidFill>
                  <a:schemeClr val="tx1"/>
                </a:solidFill>
                <a:latin typeface="+mn-ea"/>
              </a:rPr>
              <a:t>conservation </a:t>
            </a:r>
          </a:p>
          <a:p>
            <a:pPr marL="514350" indent="-514350">
              <a:buFont typeface="+mj-lt"/>
              <a:buAutoNum type="arabicPeriod"/>
            </a:pPr>
            <a:r>
              <a:rPr lang="en-US" altLang="ja-JP" sz="4000" dirty="0" smtClean="0">
                <a:solidFill>
                  <a:srgbClr val="FF0000"/>
                </a:solidFill>
                <a:latin typeface="+mn-ea"/>
              </a:rPr>
              <a:t>External </a:t>
            </a:r>
            <a:r>
              <a:rPr lang="en-US" altLang="ja-JP" sz="4000" dirty="0">
                <a:solidFill>
                  <a:srgbClr val="FF0000"/>
                </a:solidFill>
                <a:latin typeface="+mn-ea"/>
              </a:rPr>
              <a:t>evaluation </a:t>
            </a:r>
            <a:endParaRPr lang="en-US" altLang="ja-JP" sz="4000" dirty="0" smtClean="0">
              <a:solidFill>
                <a:srgbClr val="FF0000"/>
              </a:solidFill>
              <a:latin typeface="+mn-ea"/>
            </a:endParaRPr>
          </a:p>
          <a:p>
            <a:pPr marL="514350" indent="-514350">
              <a:buFont typeface="+mj-lt"/>
              <a:buAutoNum type="arabicPeriod"/>
            </a:pPr>
            <a:r>
              <a:rPr lang="en-US" altLang="ja-JP" sz="4000" dirty="0" smtClean="0">
                <a:solidFill>
                  <a:schemeClr val="tx1"/>
                </a:solidFill>
                <a:latin typeface="+mn-ea"/>
              </a:rPr>
              <a:t>Educational </a:t>
            </a:r>
            <a:r>
              <a:rPr lang="en-US" altLang="ja-JP" sz="4000" dirty="0">
                <a:solidFill>
                  <a:schemeClr val="tx1"/>
                </a:solidFill>
                <a:latin typeface="+mn-ea"/>
              </a:rPr>
              <a:t>effect on </a:t>
            </a:r>
            <a:r>
              <a:rPr lang="en-US" altLang="ja-JP" sz="4000" dirty="0" smtClean="0">
                <a:solidFill>
                  <a:schemeClr val="tx1"/>
                </a:solidFill>
                <a:latin typeface="+mn-ea"/>
              </a:rPr>
              <a:t>students</a:t>
            </a:r>
            <a:endParaRPr kumimoji="1" lang="ja-JP" altLang="en-US" sz="4000" dirty="0">
              <a:solidFill>
                <a:schemeClr val="tx1"/>
              </a:solidFill>
              <a:latin typeface="+mn-ea"/>
            </a:endParaRPr>
          </a:p>
        </p:txBody>
      </p:sp>
      <p:sp>
        <p:nvSpPr>
          <p:cNvPr id="4" name="スライド番号プレースホルダー 3"/>
          <p:cNvSpPr>
            <a:spLocks noGrp="1"/>
          </p:cNvSpPr>
          <p:nvPr>
            <p:ph type="sldNum" sz="quarter" idx="12"/>
          </p:nvPr>
        </p:nvSpPr>
        <p:spPr/>
        <p:txBody>
          <a:bodyPr/>
          <a:lstStyle/>
          <a:p>
            <a:fld id="{D57F1E4F-1CFF-5643-939E-217C01CDF565}" type="slidenum">
              <a:rPr lang="en-US" smtClean="0"/>
              <a:pPr/>
              <a:t>37</a:t>
            </a:fld>
            <a:endParaRPr lang="en-US" dirty="0"/>
          </a:p>
        </p:txBody>
      </p:sp>
    </p:spTree>
    <p:extLst>
      <p:ext uri="{BB962C8B-B14F-4D97-AF65-F5344CB8AC3E}">
        <p14:creationId xmlns:p14="http://schemas.microsoft.com/office/powerpoint/2010/main" val="409597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085889" y="2772473"/>
            <a:ext cx="6223943" cy="3286539"/>
          </a:xfrm>
        </p:spPr>
        <p:txBody>
          <a:bodyPr>
            <a:noAutofit/>
          </a:bodyPr>
          <a:lstStyle/>
          <a:p>
            <a:r>
              <a:rPr kumimoji="0" lang="ja-JP" altLang="ja-JP" sz="4800" dirty="0" smtClean="0">
                <a:solidFill>
                  <a:schemeClr val="tx1"/>
                </a:solidFill>
                <a:latin typeface="メイリオ" panose="020B0604030504040204" pitchFamily="50" charset="-128"/>
                <a:ea typeface="メイリオ" panose="020B0604030504040204" pitchFamily="50" charset="-128"/>
              </a:rPr>
              <a:t>Reference</a:t>
            </a:r>
            <a:endParaRPr kumimoji="0" lang="en-US" altLang="ja-JP" sz="4800" dirty="0" smtClean="0">
              <a:solidFill>
                <a:schemeClr val="tx1"/>
              </a:solidFill>
              <a:latin typeface="メイリオ" panose="020B0604030504040204" pitchFamily="50" charset="-128"/>
              <a:ea typeface="メイリオ" panose="020B0604030504040204" pitchFamily="50" charset="-128"/>
            </a:endParaRPr>
          </a:p>
          <a:p>
            <a:r>
              <a:rPr lang="en-US" altLang="ja-JP" sz="4800" dirty="0">
                <a:solidFill>
                  <a:schemeClr val="tx1"/>
                </a:solidFill>
                <a:latin typeface="メイリオ" panose="020B0604030504040204" pitchFamily="50" charset="-128"/>
              </a:rPr>
              <a:t>Media exposure</a:t>
            </a:r>
            <a:endParaRPr lang="ja-JP" altLang="en-US" sz="4800" dirty="0">
              <a:solidFill>
                <a:schemeClr val="tx1"/>
              </a:solidFill>
              <a:latin typeface="メイリオ" panose="020B0604030504040204" pitchFamily="50" charset="-128"/>
            </a:endParaRPr>
          </a:p>
          <a:p>
            <a:r>
              <a:rPr lang="en-US" altLang="ja-JP" sz="4800" dirty="0" smtClean="0">
                <a:solidFill>
                  <a:schemeClr val="tx1"/>
                </a:solidFill>
                <a:latin typeface="メイリオ" panose="020B0604030504040204" pitchFamily="50" charset="-128"/>
              </a:rPr>
              <a:t>Awards</a:t>
            </a:r>
          </a:p>
        </p:txBody>
      </p:sp>
      <p:sp>
        <p:nvSpPr>
          <p:cNvPr id="4" name="スライド番号プレースホルダー 3"/>
          <p:cNvSpPr>
            <a:spLocks noGrp="1"/>
          </p:cNvSpPr>
          <p:nvPr>
            <p:ph type="sldNum" sz="quarter" idx="12"/>
          </p:nvPr>
        </p:nvSpPr>
        <p:spPr/>
        <p:txBody>
          <a:bodyPr/>
          <a:lstStyle/>
          <a:p>
            <a:fld id="{519954A3-9DFD-4C44-94BA-B95130A3BA1C}" type="slidenum">
              <a:rPr lang="en-US" smtClean="0">
                <a:latin typeface="+mn-ea"/>
              </a:rPr>
              <a:t>38</a:t>
            </a:fld>
            <a:endParaRPr lang="en-US" dirty="0">
              <a:latin typeface="+mn-ea"/>
            </a:endParaRPr>
          </a:p>
        </p:txBody>
      </p:sp>
      <p:sp>
        <p:nvSpPr>
          <p:cNvPr id="5" name="タイトル 1"/>
          <p:cNvSpPr>
            <a:spLocks noGrp="1"/>
          </p:cNvSpPr>
          <p:nvPr>
            <p:ph type="title"/>
          </p:nvPr>
        </p:nvSpPr>
        <p:spPr>
          <a:xfrm>
            <a:off x="865970" y="927098"/>
            <a:ext cx="7020730" cy="709865"/>
          </a:xfrm>
        </p:spPr>
        <p:txBody>
          <a:bodyPr/>
          <a:lstStyle/>
          <a:p>
            <a:r>
              <a:rPr lang="en-US" altLang="ja-JP" b="1" dirty="0">
                <a:latin typeface="+mn-ea"/>
              </a:rPr>
              <a:t>3 effects of  student-led EMS</a:t>
            </a:r>
            <a:br>
              <a:rPr lang="en-US" altLang="ja-JP" b="1" dirty="0">
                <a:latin typeface="+mn-ea"/>
              </a:rPr>
            </a:br>
            <a:r>
              <a:rPr lang="en-US" altLang="ja-JP" b="1" dirty="0" smtClean="0">
                <a:latin typeface="+mn-ea"/>
              </a:rPr>
              <a:t>~External </a:t>
            </a:r>
            <a:r>
              <a:rPr lang="en-US" altLang="ja-JP" b="1" dirty="0">
                <a:latin typeface="+mn-ea"/>
              </a:rPr>
              <a:t>evaluation </a:t>
            </a:r>
            <a:endParaRPr kumimoji="1" lang="ja-JP" altLang="en-US" b="1" dirty="0">
              <a:latin typeface="+mn-ea"/>
              <a:ea typeface="+mn-ea"/>
            </a:endParaRPr>
          </a:p>
        </p:txBody>
      </p:sp>
      <p:sp>
        <p:nvSpPr>
          <p:cNvPr id="2" name="Rectangle 1"/>
          <p:cNvSpPr>
            <a:spLocks noChangeArrowheads="1"/>
          </p:cNvSpPr>
          <p:nvPr/>
        </p:nvSpPr>
        <p:spPr bwMode="auto">
          <a:xfrm>
            <a:off x="0" y="214483"/>
            <a:ext cx="20840" cy="282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6348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rPr>
              <a:t> </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1357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003294" y="4156095"/>
            <a:ext cx="4260624" cy="4257561"/>
          </a:xfrm>
          <a:prstGeom prst="rect">
            <a:avLst/>
          </a:prstGeom>
        </p:spPr>
      </p:pic>
      <p:sp>
        <p:nvSpPr>
          <p:cNvPr id="2" name="タイトル 1"/>
          <p:cNvSpPr>
            <a:spLocks noGrp="1"/>
          </p:cNvSpPr>
          <p:nvPr>
            <p:ph type="title"/>
          </p:nvPr>
        </p:nvSpPr>
        <p:spPr>
          <a:xfrm>
            <a:off x="865970" y="914400"/>
            <a:ext cx="7211230" cy="722563"/>
          </a:xfrm>
        </p:spPr>
        <p:txBody>
          <a:bodyPr/>
          <a:lstStyle/>
          <a:p>
            <a:r>
              <a:rPr lang="en-US" altLang="ja-JP" b="1" dirty="0" smtClean="0">
                <a:latin typeface="+mn-ea"/>
                <a:ea typeface="+mn-ea"/>
              </a:rPr>
              <a:t>3.External </a:t>
            </a:r>
            <a:r>
              <a:rPr lang="en-US" altLang="ja-JP" b="1" dirty="0">
                <a:latin typeface="+mn-ea"/>
                <a:ea typeface="+mn-ea"/>
              </a:rPr>
              <a:t>evaluation of Chiba </a:t>
            </a:r>
            <a:r>
              <a:rPr lang="en-US" altLang="ja-JP" b="1" dirty="0" smtClean="0">
                <a:latin typeface="+mn-ea"/>
                <a:ea typeface="+mn-ea"/>
              </a:rPr>
              <a:t>University ~</a:t>
            </a:r>
            <a:r>
              <a:rPr lang="en-US" altLang="ja-JP" dirty="0">
                <a:latin typeface="+mn-ea"/>
                <a:ea typeface="+mn-ea"/>
              </a:rPr>
              <a:t> Media exposure</a:t>
            </a:r>
            <a:endParaRPr kumimoji="1" lang="ja-JP" altLang="en-US" b="1" dirty="0">
              <a:latin typeface="+mn-ea"/>
              <a:ea typeface="+mn-ea"/>
            </a:endParaRPr>
          </a:p>
        </p:txBody>
      </p:sp>
      <p:pic>
        <p:nvPicPr>
          <p:cNvPr id="7" name="コンテンツ プレースホルダー 6"/>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rot="5400000">
            <a:off x="-308332" y="4345545"/>
            <a:ext cx="3530600" cy="2647950"/>
          </a:xfrm>
        </p:spPr>
      </p:pic>
      <p:pic>
        <p:nvPicPr>
          <p:cNvPr id="4" name="図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86268" y="1755970"/>
            <a:ext cx="1594080" cy="2807200"/>
          </a:xfrm>
          <a:prstGeom prst="rect">
            <a:avLst/>
          </a:prstGeom>
        </p:spPr>
      </p:pic>
      <p:pic>
        <p:nvPicPr>
          <p:cNvPr id="6" name="図 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669814" y="6107367"/>
            <a:ext cx="2222258" cy="1256059"/>
          </a:xfrm>
          <a:prstGeom prst="rect">
            <a:avLst/>
          </a:prstGeom>
        </p:spPr>
      </p:pic>
      <p:pic>
        <p:nvPicPr>
          <p:cNvPr id="8" name="図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16960" y="4341656"/>
            <a:ext cx="3227040" cy="2995960"/>
          </a:xfrm>
          <a:prstGeom prst="rect">
            <a:avLst/>
          </a:prstGeom>
        </p:spPr>
      </p:pic>
      <p:pic>
        <p:nvPicPr>
          <p:cNvPr id="9" name="図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453" y="2141259"/>
            <a:ext cx="4097259" cy="1713067"/>
          </a:xfrm>
          <a:prstGeom prst="rect">
            <a:avLst/>
          </a:prstGeom>
        </p:spPr>
      </p:pic>
      <p:pic>
        <p:nvPicPr>
          <p:cNvPr id="5" name="図 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973388" y="2596083"/>
            <a:ext cx="4412880" cy="1558480"/>
          </a:xfrm>
          <a:prstGeom prst="rect">
            <a:avLst/>
          </a:prstGeom>
        </p:spPr>
      </p:pic>
      <p:sp>
        <p:nvSpPr>
          <p:cNvPr id="3" name="スライド番号プレースホルダー 2"/>
          <p:cNvSpPr>
            <a:spLocks noGrp="1"/>
          </p:cNvSpPr>
          <p:nvPr>
            <p:ph type="sldNum" sz="quarter" idx="12"/>
          </p:nvPr>
        </p:nvSpPr>
        <p:spPr/>
        <p:txBody>
          <a:bodyPr/>
          <a:lstStyle/>
          <a:p>
            <a:fld id="{519954A3-9DFD-4C44-94BA-B95130A3BA1C}" type="slidenum">
              <a:rPr lang="en-US" smtClean="0">
                <a:latin typeface="+mn-ea"/>
              </a:rPr>
              <a:t>39</a:t>
            </a:fld>
            <a:endParaRPr lang="en-US" dirty="0">
              <a:latin typeface="+mn-ea"/>
            </a:endParaRPr>
          </a:p>
        </p:txBody>
      </p:sp>
    </p:spTree>
    <p:extLst>
      <p:ext uri="{BB962C8B-B14F-4D97-AF65-F5344CB8AC3E}">
        <p14:creationId xmlns:p14="http://schemas.microsoft.com/office/powerpoint/2010/main" val="366124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sekaichizu.jp/atlas/eastern_asia/img/a_00_eastern_asia_800p.gif"/>
          <p:cNvPicPr>
            <a:picLocks noChangeAspect="1" noChangeArrowheads="1"/>
          </p:cNvPicPr>
          <p:nvPr/>
        </p:nvPicPr>
        <p:blipFill rotWithShape="1">
          <a:blip r:embed="rId3">
            <a:extLst>
              <a:ext uri="{28A0092B-C50C-407E-A947-70E740481C1C}">
                <a14:useLocalDpi xmlns:a14="http://schemas.microsoft.com/office/drawing/2010/main" val="0"/>
              </a:ext>
            </a:extLst>
          </a:blip>
          <a:srcRect b="3020"/>
          <a:stretch/>
        </p:blipFill>
        <p:spPr bwMode="auto">
          <a:xfrm>
            <a:off x="-647061" y="2095500"/>
            <a:ext cx="5669364" cy="4742187"/>
          </a:xfrm>
          <a:prstGeom prst="rect">
            <a:avLst/>
          </a:prstGeom>
          <a:noFill/>
          <a:extLst>
            <a:ext uri="{909E8E84-426E-40DD-AFC4-6F175D3DCCD1}">
              <a14:hiddenFill xmlns:a14="http://schemas.microsoft.com/office/drawing/2010/main">
                <a:solidFill>
                  <a:srgbClr val="FFFFFF"/>
                </a:solidFill>
              </a14:hiddenFill>
            </a:ext>
          </a:extLst>
        </p:spPr>
      </p:pic>
      <p:sp>
        <p:nvSpPr>
          <p:cNvPr id="3" name="スライド番号プレースホルダー 2"/>
          <p:cNvSpPr>
            <a:spLocks noGrp="1"/>
          </p:cNvSpPr>
          <p:nvPr>
            <p:ph type="sldNum" sz="quarter" idx="12"/>
          </p:nvPr>
        </p:nvSpPr>
        <p:spPr/>
        <p:txBody>
          <a:bodyPr>
            <a:normAutofit/>
          </a:bodyPr>
          <a:lstStyle/>
          <a:p>
            <a:fld id="{2D38CF6D-441D-4F20-B823-B8E66AD6B280}" type="slidenum">
              <a:rPr lang="ja-JP" altLang="en-US" smtClean="0">
                <a:latin typeface="+mn-ea"/>
              </a:rPr>
              <a:pPr/>
              <a:t>4</a:t>
            </a:fld>
            <a:endParaRPr lang="ja-JP" altLang="en-US" dirty="0">
              <a:latin typeface="+mn-ea"/>
            </a:endParaRPr>
          </a:p>
        </p:txBody>
      </p:sp>
      <p:sp>
        <p:nvSpPr>
          <p:cNvPr id="23" name="タイトル 1"/>
          <p:cNvSpPr txBox="1">
            <a:spLocks/>
          </p:cNvSpPr>
          <p:nvPr/>
        </p:nvSpPr>
        <p:spPr bwMode="gray">
          <a:xfrm>
            <a:off x="879298" y="933869"/>
            <a:ext cx="7215831" cy="709865"/>
          </a:xfrm>
          <a:prstGeom prst="rect">
            <a:avLst/>
          </a:prstGeom>
        </p:spPr>
        <p:txBody>
          <a:bodyPr vert="horz" lIns="91440" tIns="45720" rIns="91440" bIns="45720" rtlCol="0" anchor="ctr">
            <a:noAutofit/>
          </a:bodyPr>
          <a:lstStyle>
            <a:lvl1pPr algn="l" defTabSz="457200" rtl="0" eaLnBrk="1" latinLnBrk="0" hangingPunct="1">
              <a:spcBef>
                <a:spcPct val="0"/>
              </a:spcBef>
              <a:buNone/>
              <a:defRPr kumimoji="1" sz="3200" b="0" i="0" kern="1200">
                <a:solidFill>
                  <a:schemeClr val="bg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en-US" altLang="ja-JP" b="1" dirty="0">
                <a:latin typeface="+mn-ea"/>
                <a:ea typeface="+mn-ea"/>
                <a:cs typeface="Arial Unicode MS" pitchFamily="50" charset="-128"/>
              </a:rPr>
              <a:t>Chiba </a:t>
            </a:r>
            <a:r>
              <a:rPr lang="en-US" altLang="ja-JP" b="1" dirty="0" smtClean="0">
                <a:latin typeface="+mn-ea"/>
                <a:ea typeface="+mn-ea"/>
                <a:cs typeface="Arial Unicode MS" pitchFamily="50" charset="-128"/>
              </a:rPr>
              <a:t>University location</a:t>
            </a:r>
            <a:endParaRPr lang="ja-JP" altLang="en-US" sz="3600" b="1" dirty="0">
              <a:latin typeface="+mn-ea"/>
              <a:ea typeface="+mn-ea"/>
            </a:endParaRPr>
          </a:p>
        </p:txBody>
      </p:sp>
      <p:grpSp>
        <p:nvGrpSpPr>
          <p:cNvPr id="5" name="グループ化 4"/>
          <p:cNvGrpSpPr/>
          <p:nvPr/>
        </p:nvGrpSpPr>
        <p:grpSpPr>
          <a:xfrm>
            <a:off x="4487213" y="2075187"/>
            <a:ext cx="4762500" cy="4762500"/>
            <a:chOff x="4487213" y="2075187"/>
            <a:chExt cx="4762500" cy="4762500"/>
          </a:xfrm>
        </p:grpSpPr>
        <p:pic>
          <p:nvPicPr>
            <p:cNvPr id="1026" name="Picture 2" descr="http://free-japan-map.com/sozai/01japan/03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7213" y="2075187"/>
              <a:ext cx="476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5798389" y="6219849"/>
              <a:ext cx="1016944" cy="617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テキスト ボックス 27"/>
          <p:cNvSpPr txBox="1">
            <a:spLocks noChangeArrowheads="1"/>
          </p:cNvSpPr>
          <p:nvPr/>
        </p:nvSpPr>
        <p:spPr bwMode="auto">
          <a:xfrm>
            <a:off x="6827057" y="5731687"/>
            <a:ext cx="2844302" cy="1077218"/>
          </a:xfrm>
          <a:prstGeom prst="rect">
            <a:avLst/>
          </a:prstGeom>
          <a:noFill/>
          <a:ln w="9525">
            <a:noFill/>
            <a:miter lim="800000"/>
            <a:headEnd/>
            <a:tailEnd/>
          </a:ln>
        </p:spPr>
        <p:txBody>
          <a:bodyPr wrap="square">
            <a:spAutoFit/>
          </a:bodyPr>
          <a:lstStyle/>
          <a:p>
            <a:r>
              <a:rPr lang="en-US" altLang="ja-JP" sz="3200" b="1" dirty="0" smtClean="0">
                <a:solidFill>
                  <a:schemeClr val="accent1"/>
                </a:solidFill>
                <a:latin typeface="+mn-ea"/>
              </a:rPr>
              <a:t>Chiba </a:t>
            </a:r>
            <a:r>
              <a:rPr lang="en-US" altLang="ja-JP" sz="3200" b="1" dirty="0">
                <a:solidFill>
                  <a:schemeClr val="accent1"/>
                </a:solidFill>
                <a:latin typeface="+mn-ea"/>
              </a:rPr>
              <a:t>prefecture</a:t>
            </a:r>
          </a:p>
        </p:txBody>
      </p:sp>
      <p:sp>
        <p:nvSpPr>
          <p:cNvPr id="6" name="円/楕円 5"/>
          <p:cNvSpPr/>
          <p:nvPr/>
        </p:nvSpPr>
        <p:spPr>
          <a:xfrm>
            <a:off x="7413516" y="5351323"/>
            <a:ext cx="239486" cy="260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a:off x="7328377" y="5226425"/>
            <a:ext cx="128337" cy="14331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a:spLocks noChangeArrowheads="1"/>
          </p:cNvSpPr>
          <p:nvPr/>
        </p:nvSpPr>
        <p:spPr bwMode="auto">
          <a:xfrm>
            <a:off x="6815333" y="4673751"/>
            <a:ext cx="1542863" cy="584775"/>
          </a:xfrm>
          <a:prstGeom prst="rect">
            <a:avLst/>
          </a:prstGeom>
          <a:noFill/>
          <a:ln w="9525">
            <a:noFill/>
            <a:miter lim="800000"/>
            <a:headEnd/>
            <a:tailEnd/>
          </a:ln>
        </p:spPr>
        <p:txBody>
          <a:bodyPr wrap="square">
            <a:spAutoFit/>
          </a:bodyPr>
          <a:lstStyle/>
          <a:p>
            <a:r>
              <a:rPr lang="en-US" altLang="ja-JP" sz="3200" b="1" dirty="0" smtClean="0">
                <a:solidFill>
                  <a:srgbClr val="00B050"/>
                </a:solidFill>
                <a:latin typeface="+mn-ea"/>
              </a:rPr>
              <a:t>Tokyo</a:t>
            </a:r>
            <a:endParaRPr lang="en-US" altLang="ja-JP" sz="3200" b="1" dirty="0">
              <a:solidFill>
                <a:srgbClr val="00B050"/>
              </a:solidFill>
              <a:latin typeface="+mn-ea"/>
            </a:endParaRPr>
          </a:p>
        </p:txBody>
      </p:sp>
      <p:grpSp>
        <p:nvGrpSpPr>
          <p:cNvPr id="4" name="グループ化 3"/>
          <p:cNvGrpSpPr/>
          <p:nvPr/>
        </p:nvGrpSpPr>
        <p:grpSpPr>
          <a:xfrm>
            <a:off x="615460" y="6335752"/>
            <a:ext cx="2844302" cy="584775"/>
            <a:chOff x="615460" y="6335752"/>
            <a:chExt cx="2844302" cy="584775"/>
          </a:xfrm>
        </p:grpSpPr>
        <p:sp>
          <p:nvSpPr>
            <p:cNvPr id="11" name="円/楕円 10"/>
            <p:cNvSpPr/>
            <p:nvPr/>
          </p:nvSpPr>
          <p:spPr>
            <a:xfrm>
              <a:off x="2069883" y="6487544"/>
              <a:ext cx="254217" cy="281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27"/>
            <p:cNvSpPr txBox="1">
              <a:spLocks noChangeArrowheads="1"/>
            </p:cNvSpPr>
            <p:nvPr/>
          </p:nvSpPr>
          <p:spPr bwMode="auto">
            <a:xfrm>
              <a:off x="615460" y="6335752"/>
              <a:ext cx="2844302" cy="584775"/>
            </a:xfrm>
            <a:prstGeom prst="rect">
              <a:avLst/>
            </a:prstGeom>
            <a:noFill/>
            <a:ln w="9525">
              <a:noFill/>
              <a:miter lim="800000"/>
              <a:headEnd/>
              <a:tailEnd/>
            </a:ln>
          </p:spPr>
          <p:txBody>
            <a:bodyPr wrap="square">
              <a:spAutoFit/>
            </a:bodyPr>
            <a:lstStyle/>
            <a:p>
              <a:r>
                <a:rPr lang="en-US" altLang="ja-JP" sz="3200" b="1" dirty="0" smtClean="0">
                  <a:solidFill>
                    <a:schemeClr val="accent1"/>
                  </a:solidFill>
                  <a:latin typeface="+mn-ea"/>
                </a:rPr>
                <a:t>Here</a:t>
              </a:r>
              <a:endParaRPr lang="en-US" altLang="ja-JP" sz="3200" b="1" dirty="0">
                <a:solidFill>
                  <a:schemeClr val="accent1"/>
                </a:solidFill>
                <a:latin typeface="+mn-ea"/>
              </a:endParaRPr>
            </a:p>
          </p:txBody>
        </p:sp>
      </p:grpSp>
      <p:cxnSp>
        <p:nvCxnSpPr>
          <p:cNvPr id="8" name="直線コネクタ 7"/>
          <p:cNvCxnSpPr/>
          <p:nvPr/>
        </p:nvCxnSpPr>
        <p:spPr>
          <a:xfrm>
            <a:off x="3459762" y="3638550"/>
            <a:ext cx="1623889" cy="313018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V="1">
            <a:off x="4065567" y="2182943"/>
            <a:ext cx="3801038" cy="42211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a:spLocks noChangeArrowheads="1"/>
          </p:cNvSpPr>
          <p:nvPr/>
        </p:nvSpPr>
        <p:spPr bwMode="auto">
          <a:xfrm>
            <a:off x="3021907" y="2827892"/>
            <a:ext cx="1903161" cy="584775"/>
          </a:xfrm>
          <a:prstGeom prst="rect">
            <a:avLst/>
          </a:prstGeom>
          <a:noFill/>
          <a:ln w="9525">
            <a:noFill/>
            <a:miter lim="800000"/>
            <a:headEnd/>
            <a:tailEnd/>
          </a:ln>
        </p:spPr>
        <p:txBody>
          <a:bodyPr wrap="square">
            <a:spAutoFit/>
          </a:bodyPr>
          <a:lstStyle/>
          <a:p>
            <a:r>
              <a:rPr lang="en-US" altLang="ja-JP" sz="3200" b="1" dirty="0" smtClean="0">
                <a:solidFill>
                  <a:srgbClr val="00B050"/>
                </a:solidFill>
                <a:latin typeface="+mn-ea"/>
              </a:rPr>
              <a:t>JAPAN</a:t>
            </a:r>
          </a:p>
        </p:txBody>
      </p:sp>
    </p:spTree>
    <p:extLst>
      <p:ext uri="{BB962C8B-B14F-4D97-AF65-F5344CB8AC3E}">
        <p14:creationId xmlns:p14="http://schemas.microsoft.com/office/powerpoint/2010/main" val="69817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par>
                                <p:cTn id="18" presetID="22" presetClass="entr" presetSubtype="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animBg="1"/>
      <p:bldP spid="24" grpId="0" animBg="1"/>
      <p:bldP spid="28" grpId="0"/>
      <p:bldP spid="2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1"/>
          <p:cNvSpPr>
            <a:spLocks noGrp="1"/>
          </p:cNvSpPr>
          <p:nvPr>
            <p:ph type="title"/>
          </p:nvPr>
        </p:nvSpPr>
        <p:spPr/>
        <p:txBody>
          <a:bodyPr/>
          <a:lstStyle/>
          <a:p>
            <a:pPr eaLnBrk="1" fontAlgn="auto" hangingPunct="1">
              <a:spcAft>
                <a:spcPts val="0"/>
              </a:spcAft>
              <a:defRPr/>
            </a:pPr>
            <a:endParaRPr lang="ja-JP" altLang="en-US" smtClean="0">
              <a:latin typeface="+mn-ea"/>
              <a:ea typeface="+mn-ea"/>
            </a:endParaRPr>
          </a:p>
        </p:txBody>
      </p:sp>
      <p:sp>
        <p:nvSpPr>
          <p:cNvPr id="27651" name="コンテンツ プレースホルダー 2"/>
          <p:cNvSpPr>
            <a:spLocks noGrp="1"/>
          </p:cNvSpPr>
          <p:nvPr>
            <p:ph idx="1"/>
          </p:nvPr>
        </p:nvSpPr>
        <p:spPr/>
        <p:txBody>
          <a:bodyPr/>
          <a:lstStyle/>
          <a:p>
            <a:pPr eaLnBrk="1" hangingPunct="1"/>
            <a:endParaRPr lang="ja-JP" altLang="en-US" smtClean="0">
              <a:latin typeface="+mn-ea"/>
            </a:endParaRPr>
          </a:p>
        </p:txBody>
      </p:sp>
      <p:pic>
        <p:nvPicPr>
          <p:cNvPr id="276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063"/>
            <a:ext cx="9144000" cy="633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670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865970" y="2124290"/>
            <a:ext cx="6223943" cy="3286539"/>
          </a:xfrm>
        </p:spPr>
        <p:txBody>
          <a:bodyPr>
            <a:noAutofit/>
          </a:bodyPr>
          <a:lstStyle/>
          <a:p>
            <a:r>
              <a:rPr kumimoji="0" lang="ja-JP" altLang="ja-JP" sz="4800" dirty="0" smtClean="0">
                <a:solidFill>
                  <a:schemeClr val="tx1"/>
                </a:solidFill>
                <a:latin typeface="メイリオ" panose="020B0604030504040204" pitchFamily="50" charset="-128"/>
                <a:ea typeface="メイリオ" panose="020B0604030504040204" pitchFamily="50" charset="-128"/>
              </a:rPr>
              <a:t>Reference</a:t>
            </a:r>
            <a:endParaRPr kumimoji="0" lang="en-US" altLang="ja-JP" sz="4800" dirty="0" smtClean="0">
              <a:solidFill>
                <a:schemeClr val="tx1"/>
              </a:solidFill>
              <a:latin typeface="メイリオ" panose="020B0604030504040204" pitchFamily="50" charset="-128"/>
              <a:ea typeface="メイリオ" panose="020B0604030504040204" pitchFamily="50" charset="-128"/>
            </a:endParaRPr>
          </a:p>
          <a:p>
            <a:r>
              <a:rPr lang="en-US" altLang="ja-JP" sz="4800" dirty="0">
                <a:solidFill>
                  <a:schemeClr val="tx1"/>
                </a:solidFill>
                <a:latin typeface="メイリオ" panose="020B0604030504040204" pitchFamily="50" charset="-128"/>
              </a:rPr>
              <a:t>Media exposure</a:t>
            </a:r>
            <a:endParaRPr lang="ja-JP" altLang="en-US" sz="4800" dirty="0">
              <a:solidFill>
                <a:schemeClr val="tx1"/>
              </a:solidFill>
              <a:latin typeface="メイリオ" panose="020B0604030504040204" pitchFamily="50" charset="-128"/>
            </a:endParaRPr>
          </a:p>
          <a:p>
            <a:r>
              <a:rPr lang="en-US" altLang="ja-JP" sz="4800" dirty="0" smtClean="0">
                <a:solidFill>
                  <a:schemeClr val="tx1"/>
                </a:solidFill>
                <a:latin typeface="メイリオ" panose="020B0604030504040204" pitchFamily="50" charset="-128"/>
              </a:rPr>
              <a:t>Awards</a:t>
            </a:r>
          </a:p>
        </p:txBody>
      </p:sp>
      <p:sp>
        <p:nvSpPr>
          <p:cNvPr id="4" name="スライド番号プレースホルダー 3"/>
          <p:cNvSpPr>
            <a:spLocks noGrp="1"/>
          </p:cNvSpPr>
          <p:nvPr>
            <p:ph type="sldNum" sz="quarter" idx="12"/>
          </p:nvPr>
        </p:nvSpPr>
        <p:spPr/>
        <p:txBody>
          <a:bodyPr/>
          <a:lstStyle/>
          <a:p>
            <a:fld id="{519954A3-9DFD-4C44-94BA-B95130A3BA1C}" type="slidenum">
              <a:rPr lang="en-US" smtClean="0">
                <a:latin typeface="+mn-ea"/>
              </a:rPr>
              <a:t>41</a:t>
            </a:fld>
            <a:endParaRPr lang="en-US" dirty="0">
              <a:latin typeface="+mn-ea"/>
            </a:endParaRPr>
          </a:p>
        </p:txBody>
      </p:sp>
      <p:sp>
        <p:nvSpPr>
          <p:cNvPr id="5" name="タイトル 1"/>
          <p:cNvSpPr>
            <a:spLocks noGrp="1"/>
          </p:cNvSpPr>
          <p:nvPr>
            <p:ph type="title"/>
          </p:nvPr>
        </p:nvSpPr>
        <p:spPr>
          <a:xfrm>
            <a:off x="865970" y="927098"/>
            <a:ext cx="7020730" cy="709865"/>
          </a:xfrm>
        </p:spPr>
        <p:txBody>
          <a:bodyPr/>
          <a:lstStyle/>
          <a:p>
            <a:r>
              <a:rPr lang="en-US" altLang="ja-JP" b="1" dirty="0">
                <a:latin typeface="+mn-ea"/>
              </a:rPr>
              <a:t>3 effects of  student-led EMS</a:t>
            </a:r>
            <a:br>
              <a:rPr lang="en-US" altLang="ja-JP" b="1" dirty="0">
                <a:latin typeface="+mn-ea"/>
              </a:rPr>
            </a:br>
            <a:r>
              <a:rPr lang="en-US" altLang="ja-JP" b="1" dirty="0" smtClean="0">
                <a:latin typeface="+mn-ea"/>
              </a:rPr>
              <a:t>~External </a:t>
            </a:r>
            <a:r>
              <a:rPr lang="en-US" altLang="ja-JP" b="1" dirty="0">
                <a:latin typeface="+mn-ea"/>
              </a:rPr>
              <a:t>evaluation </a:t>
            </a:r>
            <a:endParaRPr kumimoji="1" lang="ja-JP" altLang="en-US" b="1" dirty="0">
              <a:latin typeface="+mn-ea"/>
              <a:ea typeface="+mn-ea"/>
            </a:endParaRPr>
          </a:p>
        </p:txBody>
      </p:sp>
      <p:sp>
        <p:nvSpPr>
          <p:cNvPr id="2" name="Rectangle 1"/>
          <p:cNvSpPr>
            <a:spLocks noChangeArrowheads="1"/>
          </p:cNvSpPr>
          <p:nvPr/>
        </p:nvSpPr>
        <p:spPr bwMode="auto">
          <a:xfrm>
            <a:off x="0" y="214483"/>
            <a:ext cx="20840" cy="282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6348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rPr>
              <a:t> </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6090" y="3767560"/>
            <a:ext cx="4120587" cy="3090440"/>
          </a:xfrm>
          <a:prstGeom prst="rect">
            <a:avLst/>
          </a:prstGeom>
        </p:spPr>
      </p:pic>
    </p:spTree>
    <p:extLst>
      <p:ext uri="{BB962C8B-B14F-4D97-AF65-F5344CB8AC3E}">
        <p14:creationId xmlns:p14="http://schemas.microsoft.com/office/powerpoint/2010/main" val="2999239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19954A3-9DFD-4C44-94BA-B95130A3BA1C}" type="slidenum">
              <a:rPr lang="en-US" smtClean="0">
                <a:latin typeface="+mn-ea"/>
              </a:rPr>
              <a:t>42</a:t>
            </a:fld>
            <a:endParaRPr lang="en-US" dirty="0">
              <a:latin typeface="+mn-ea"/>
            </a:endParaRPr>
          </a:p>
        </p:txBody>
      </p:sp>
      <p:sp>
        <p:nvSpPr>
          <p:cNvPr id="5" name="タイトル 1"/>
          <p:cNvSpPr>
            <a:spLocks noGrp="1"/>
          </p:cNvSpPr>
          <p:nvPr>
            <p:ph type="title"/>
          </p:nvPr>
        </p:nvSpPr>
        <p:spPr>
          <a:xfrm>
            <a:off x="865970" y="1063417"/>
            <a:ext cx="7603954" cy="709865"/>
          </a:xfrm>
        </p:spPr>
        <p:txBody>
          <a:bodyPr/>
          <a:lstStyle/>
          <a:p>
            <a:r>
              <a:rPr lang="en-US" altLang="ja-JP" b="1" dirty="0">
                <a:latin typeface="+mn-ea"/>
              </a:rPr>
              <a:t>3 effects of  student-led EMS</a:t>
            </a:r>
            <a:br>
              <a:rPr lang="en-US" altLang="ja-JP" b="1" dirty="0">
                <a:latin typeface="+mn-ea"/>
              </a:rPr>
            </a:br>
            <a:r>
              <a:rPr lang="en-US" altLang="ja-JP" b="1" dirty="0">
                <a:latin typeface="+mn-ea"/>
              </a:rPr>
              <a:t>~Educational effect on students</a:t>
            </a:r>
            <a:br>
              <a:rPr lang="en-US" altLang="ja-JP" b="1" dirty="0">
                <a:latin typeface="+mn-ea"/>
              </a:rPr>
            </a:br>
            <a:endParaRPr kumimoji="1" lang="ja-JP" altLang="en-US" b="1" dirty="0">
              <a:latin typeface="+mn-ea"/>
              <a:ea typeface="+mn-ea"/>
            </a:endParaRPr>
          </a:p>
        </p:txBody>
      </p:sp>
      <p:sp>
        <p:nvSpPr>
          <p:cNvPr id="2" name="Rectangle 1"/>
          <p:cNvSpPr>
            <a:spLocks noChangeArrowheads="1"/>
          </p:cNvSpPr>
          <p:nvPr/>
        </p:nvSpPr>
        <p:spPr bwMode="auto">
          <a:xfrm>
            <a:off x="0" y="214483"/>
            <a:ext cx="20840" cy="282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6348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rPr>
              <a:t> </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7" name="コンテンツ プレースホルダー 5"/>
          <p:cNvSpPr txBox="1">
            <a:spLocks/>
          </p:cNvSpPr>
          <p:nvPr/>
        </p:nvSpPr>
        <p:spPr>
          <a:xfrm>
            <a:off x="0" y="2988733"/>
            <a:ext cx="9486900" cy="298873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kumimoji="1"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9pPr>
          </a:lstStyle>
          <a:p>
            <a:pPr marL="514350" indent="-514350">
              <a:buFont typeface="+mj-lt"/>
              <a:buAutoNum type="arabicPeriod"/>
            </a:pPr>
            <a:r>
              <a:rPr lang="en-US" altLang="ja-JP" sz="4000" dirty="0" smtClean="0">
                <a:solidFill>
                  <a:schemeClr val="tx1"/>
                </a:solidFill>
                <a:latin typeface="+mn-ea"/>
              </a:rPr>
              <a:t>Energy and resource conservation </a:t>
            </a:r>
          </a:p>
          <a:p>
            <a:pPr marL="514350" indent="-514350">
              <a:buFont typeface="+mj-lt"/>
              <a:buAutoNum type="arabicPeriod"/>
            </a:pPr>
            <a:r>
              <a:rPr lang="en-US" altLang="ja-JP" sz="4000" dirty="0" smtClean="0">
                <a:solidFill>
                  <a:schemeClr val="tx1"/>
                </a:solidFill>
                <a:latin typeface="+mn-ea"/>
              </a:rPr>
              <a:t>External evaluation </a:t>
            </a:r>
          </a:p>
          <a:p>
            <a:pPr marL="514350" indent="-514350">
              <a:buFont typeface="+mj-lt"/>
              <a:buAutoNum type="arabicPeriod"/>
            </a:pPr>
            <a:r>
              <a:rPr lang="en-US" altLang="ja-JP" sz="4000" dirty="0" smtClean="0">
                <a:solidFill>
                  <a:srgbClr val="FF0000"/>
                </a:solidFill>
                <a:latin typeface="+mn-ea"/>
              </a:rPr>
              <a:t>Educational effect on students</a:t>
            </a:r>
            <a:endParaRPr lang="ja-JP" altLang="en-US" sz="4000" dirty="0">
              <a:solidFill>
                <a:srgbClr val="FF0000"/>
              </a:solidFill>
              <a:latin typeface="+mn-ea"/>
            </a:endParaRPr>
          </a:p>
        </p:txBody>
      </p:sp>
    </p:spTree>
    <p:extLst>
      <p:ext uri="{BB962C8B-B14F-4D97-AF65-F5344CB8AC3E}">
        <p14:creationId xmlns:p14="http://schemas.microsoft.com/office/powerpoint/2010/main" val="281072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latin typeface="+mn-ea"/>
                <a:ea typeface="+mn-ea"/>
              </a:rPr>
              <a:t>Questionnaire survey to </a:t>
            </a:r>
            <a:r>
              <a:rPr lang="en-US" altLang="ja-JP" dirty="0" smtClean="0">
                <a:latin typeface="+mn-ea"/>
                <a:ea typeface="+mn-ea"/>
              </a:rPr>
              <a:t>alumni of Practitioner</a:t>
            </a:r>
            <a:endParaRPr kumimoji="1" lang="ja-JP" altLang="en-US" dirty="0">
              <a:latin typeface="+mn-ea"/>
              <a:ea typeface="+mn-ea"/>
            </a:endParaRPr>
          </a:p>
        </p:txBody>
      </p:sp>
      <p:sp>
        <p:nvSpPr>
          <p:cNvPr id="3" name="コンテンツ プレースホルダー 2"/>
          <p:cNvSpPr>
            <a:spLocks noGrp="1"/>
          </p:cNvSpPr>
          <p:nvPr>
            <p:ph idx="1"/>
          </p:nvPr>
        </p:nvSpPr>
        <p:spPr>
          <a:xfrm>
            <a:off x="864382" y="2489200"/>
            <a:ext cx="7605542" cy="3530600"/>
          </a:xfrm>
        </p:spPr>
        <p:txBody>
          <a:bodyPr>
            <a:normAutofit fontScale="92500"/>
          </a:bodyPr>
          <a:lstStyle/>
          <a:p>
            <a:r>
              <a:rPr lang="en-US" altLang="ja-JP" sz="2800" dirty="0">
                <a:latin typeface="+mn-ea"/>
              </a:rPr>
              <a:t>Time : July-September 2014</a:t>
            </a:r>
          </a:p>
          <a:p>
            <a:r>
              <a:rPr lang="en-US" altLang="ja-JP" sz="2800" dirty="0" smtClean="0">
                <a:latin typeface="+mn-ea"/>
              </a:rPr>
              <a:t>Subject </a:t>
            </a:r>
            <a:r>
              <a:rPr lang="en-US" altLang="ja-JP" sz="2800" dirty="0">
                <a:latin typeface="+mn-ea"/>
              </a:rPr>
              <a:t>: alumni who have graduated from the environment ISO student committee</a:t>
            </a:r>
          </a:p>
          <a:p>
            <a:r>
              <a:rPr lang="en-US" altLang="ja-JP" sz="2800" dirty="0">
                <a:latin typeface="+mn-ea"/>
              </a:rPr>
              <a:t>Method : WEB</a:t>
            </a:r>
          </a:p>
          <a:p>
            <a:r>
              <a:rPr lang="en-US" altLang="ja-JP" sz="2800" dirty="0">
                <a:latin typeface="+mn-ea"/>
              </a:rPr>
              <a:t>Number of respondents : 112 people</a:t>
            </a:r>
          </a:p>
          <a:p>
            <a:r>
              <a:rPr lang="en-US" altLang="ja-JP" sz="2800" dirty="0">
                <a:latin typeface="+mn-ea"/>
              </a:rPr>
              <a:t>Respondents breakdown : working people 85 people</a:t>
            </a:r>
            <a:endParaRPr kumimoji="1" lang="ja-JP" altLang="en-US" sz="2800" dirty="0">
              <a:latin typeface="+mn-ea"/>
            </a:endParaRPr>
          </a:p>
        </p:txBody>
      </p:sp>
      <p:sp>
        <p:nvSpPr>
          <p:cNvPr id="4" name="スライド番号プレースホルダー 3"/>
          <p:cNvSpPr>
            <a:spLocks noGrp="1"/>
          </p:cNvSpPr>
          <p:nvPr>
            <p:ph type="sldNum" sz="quarter" idx="12"/>
          </p:nvPr>
        </p:nvSpPr>
        <p:spPr/>
        <p:txBody>
          <a:bodyPr/>
          <a:lstStyle/>
          <a:p>
            <a:fld id="{519954A3-9DFD-4C44-94BA-B95130A3BA1C}" type="slidenum">
              <a:rPr lang="en-US" smtClean="0"/>
              <a:t>43</a:t>
            </a:fld>
            <a:endParaRPr lang="en-US" dirty="0"/>
          </a:p>
        </p:txBody>
      </p:sp>
    </p:spTree>
    <p:extLst>
      <p:ext uri="{BB962C8B-B14F-4D97-AF65-F5344CB8AC3E}">
        <p14:creationId xmlns:p14="http://schemas.microsoft.com/office/powerpoint/2010/main" val="113688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bwMode="gray">
          <a:xfrm>
            <a:off x="815170" y="752354"/>
            <a:ext cx="7990586" cy="954526"/>
          </a:xfrm>
          <a:prstGeom prst="rect">
            <a:avLst/>
          </a:prstGeom>
        </p:spPr>
        <p:txBody>
          <a:bodyPr vert="horz" lIns="91440" tIns="45720" rIns="91440" bIns="45720" rtlCol="0" anchor="ctr">
            <a:noAutofit/>
          </a:bodyPr>
          <a:lstStyle>
            <a:lvl1pPr algn="l" defTabSz="457200" rtl="0" eaLnBrk="1" latinLnBrk="0" hangingPunct="1">
              <a:spcBef>
                <a:spcPct val="0"/>
              </a:spcBef>
              <a:buNone/>
              <a:defRPr kumimoji="1" sz="3200" b="0" i="0" kern="1200">
                <a:solidFill>
                  <a:schemeClr val="bg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en-US" altLang="ja-JP" b="1" dirty="0">
                <a:latin typeface="+mn-ea"/>
              </a:rPr>
              <a:t>3 effects of  student-led EMS</a:t>
            </a:r>
            <a:br>
              <a:rPr lang="en-US" altLang="ja-JP" b="1" dirty="0">
                <a:latin typeface="+mn-ea"/>
              </a:rPr>
            </a:br>
            <a:r>
              <a:rPr lang="en-US" altLang="ja-JP" b="1" dirty="0">
                <a:latin typeface="+mn-ea"/>
              </a:rPr>
              <a:t>~Educational effect on students</a:t>
            </a:r>
            <a:endParaRPr lang="ja-JP" altLang="en-US" sz="4400" b="1" dirty="0">
              <a:latin typeface="+mn-ea"/>
              <a:ea typeface="+mn-ea"/>
            </a:endParaRPr>
          </a:p>
        </p:txBody>
      </p:sp>
      <p:sp>
        <p:nvSpPr>
          <p:cNvPr id="8" name="コンテンツ プレースホルダー 2"/>
          <p:cNvSpPr txBox="1">
            <a:spLocks/>
          </p:cNvSpPr>
          <p:nvPr/>
        </p:nvSpPr>
        <p:spPr>
          <a:xfrm>
            <a:off x="530821" y="2197864"/>
            <a:ext cx="8274935" cy="151411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kumimoji="1"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9pPr>
          </a:lstStyle>
          <a:p>
            <a:pPr marL="0" indent="0">
              <a:spcBef>
                <a:spcPts val="0"/>
              </a:spcBef>
              <a:buNone/>
              <a:defRPr/>
            </a:pPr>
            <a:r>
              <a:rPr lang="en-US" altLang="ja-JP" sz="2400" kern="100" dirty="0">
                <a:latin typeface="+mn-ea"/>
                <a:cs typeface="Times New Roman" panose="02020603050405020304" pitchFamily="18" charset="0"/>
              </a:rPr>
              <a:t>Were Student Committee Activities Helpful in Your Career?</a:t>
            </a:r>
            <a:endParaRPr lang="ja-JP" altLang="en-US" sz="2400" dirty="0">
              <a:latin typeface="+mn-ea"/>
            </a:endParaRPr>
          </a:p>
          <a:p>
            <a:pPr marL="0" indent="0">
              <a:buNone/>
            </a:pPr>
            <a:endParaRPr lang="ja-JP" altLang="en-US" sz="2400" dirty="0">
              <a:latin typeface="+mn-ea"/>
            </a:endParaRPr>
          </a:p>
        </p:txBody>
      </p:sp>
      <p:sp>
        <p:nvSpPr>
          <p:cNvPr id="3" name="スライド番号プレースホルダー 2"/>
          <p:cNvSpPr>
            <a:spLocks noGrp="1"/>
          </p:cNvSpPr>
          <p:nvPr>
            <p:ph type="sldNum" sz="quarter" idx="12"/>
          </p:nvPr>
        </p:nvSpPr>
        <p:spPr/>
        <p:txBody>
          <a:bodyPr/>
          <a:lstStyle/>
          <a:p>
            <a:fld id="{519954A3-9DFD-4C44-94BA-B95130A3BA1C}" type="slidenum">
              <a:rPr lang="en-US" smtClean="0">
                <a:latin typeface="+mn-ea"/>
              </a:rPr>
              <a:t>44</a:t>
            </a:fld>
            <a:endParaRPr lang="en-US" dirty="0">
              <a:latin typeface="+mn-ea"/>
            </a:endParaRPr>
          </a:p>
        </p:txBody>
      </p:sp>
      <p:grpSp>
        <p:nvGrpSpPr>
          <p:cNvPr id="6" name="グループ化 5"/>
          <p:cNvGrpSpPr/>
          <p:nvPr/>
        </p:nvGrpSpPr>
        <p:grpSpPr>
          <a:xfrm>
            <a:off x="1717964" y="2841327"/>
            <a:ext cx="6192981" cy="4016673"/>
            <a:chOff x="1717964" y="2841327"/>
            <a:chExt cx="6539344" cy="4363037"/>
          </a:xfrm>
        </p:grpSpPr>
        <p:pic>
          <p:nvPicPr>
            <p:cNvPr id="11" name="図 10"/>
            <p:cNvPicPr/>
            <p:nvPr/>
          </p:nvPicPr>
          <p:blipFill rotWithShape="1">
            <a:blip r:embed="rId3"/>
            <a:srcRect l="6558" t="13409" r="14469" b="4587"/>
            <a:stretch/>
          </p:blipFill>
          <p:spPr>
            <a:xfrm>
              <a:off x="1717964" y="2841327"/>
              <a:ext cx="6276109" cy="4363037"/>
            </a:xfrm>
            <a:prstGeom prst="rect">
              <a:avLst/>
            </a:prstGeom>
          </p:spPr>
        </p:pic>
        <p:sp>
          <p:nvSpPr>
            <p:cNvPr id="2" name="パイ 1"/>
            <p:cNvSpPr/>
            <p:nvPr/>
          </p:nvSpPr>
          <p:spPr>
            <a:xfrm rot="16425068">
              <a:off x="2804758" y="3015440"/>
              <a:ext cx="3727062" cy="3721057"/>
            </a:xfrm>
            <a:prstGeom prst="pie">
              <a:avLst>
                <a:gd name="adj1" fmla="val 21397814"/>
                <a:gd name="adj2" fmla="val 17348621"/>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 name="正方形/長方形 3"/>
            <p:cNvSpPr/>
            <p:nvPr/>
          </p:nvSpPr>
          <p:spPr>
            <a:xfrm>
              <a:off x="5659821" y="4959927"/>
              <a:ext cx="2597487" cy="119090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smtClean="0">
                  <a:latin typeface="+mn-ea"/>
                </a:rPr>
                <a:t>Students who found it helpful</a:t>
              </a:r>
            </a:p>
            <a:p>
              <a:pPr algn="ctr"/>
              <a:r>
                <a:rPr kumimoji="1" lang="en-US" altLang="ja-JP" sz="2000" b="1" dirty="0" smtClean="0">
                  <a:latin typeface="+mn-ea"/>
                </a:rPr>
                <a:t>81.2%</a:t>
              </a:r>
              <a:endParaRPr kumimoji="1" lang="ja-JP" altLang="en-US" sz="2000" b="1" dirty="0">
                <a:latin typeface="+mn-ea"/>
              </a:endParaRPr>
            </a:p>
          </p:txBody>
        </p:sp>
      </p:grpSp>
    </p:spTree>
    <p:extLst>
      <p:ext uri="{BB962C8B-B14F-4D97-AF65-F5344CB8AC3E}">
        <p14:creationId xmlns:p14="http://schemas.microsoft.com/office/powerpoint/2010/main" val="310424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p:nvPr/>
        </p:nvPicPr>
        <p:blipFill rotWithShape="1">
          <a:blip r:embed="rId3"/>
          <a:srcRect t="7802" b="1530"/>
          <a:stretch/>
        </p:blipFill>
        <p:spPr>
          <a:xfrm>
            <a:off x="530821" y="2064327"/>
            <a:ext cx="8142124" cy="4793673"/>
          </a:xfrm>
          <a:prstGeom prst="rect">
            <a:avLst/>
          </a:prstGeom>
        </p:spPr>
      </p:pic>
      <p:sp>
        <p:nvSpPr>
          <p:cNvPr id="5" name="タイトル 1"/>
          <p:cNvSpPr txBox="1">
            <a:spLocks/>
          </p:cNvSpPr>
          <p:nvPr/>
        </p:nvSpPr>
        <p:spPr bwMode="gray">
          <a:xfrm>
            <a:off x="815170" y="752354"/>
            <a:ext cx="7414430" cy="954526"/>
          </a:xfrm>
          <a:prstGeom prst="rect">
            <a:avLst/>
          </a:prstGeom>
        </p:spPr>
        <p:txBody>
          <a:bodyPr vert="horz" lIns="91440" tIns="45720" rIns="91440" bIns="45720" rtlCol="0" anchor="ctr">
            <a:noAutofit/>
          </a:bodyPr>
          <a:lstStyle>
            <a:lvl1pPr algn="l" defTabSz="457200" rtl="0" eaLnBrk="1" latinLnBrk="0" hangingPunct="1">
              <a:spcBef>
                <a:spcPct val="0"/>
              </a:spcBef>
              <a:buNone/>
              <a:defRPr kumimoji="1" sz="3200" b="0" i="0" kern="1200">
                <a:solidFill>
                  <a:schemeClr val="bg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en-US" altLang="ja-JP" b="1" dirty="0">
                <a:latin typeface="+mn-ea"/>
              </a:rPr>
              <a:t>3 effects of  student-led EMS</a:t>
            </a:r>
            <a:br>
              <a:rPr lang="en-US" altLang="ja-JP" b="1" dirty="0">
                <a:latin typeface="+mn-ea"/>
              </a:rPr>
            </a:br>
            <a:r>
              <a:rPr lang="en-US" altLang="ja-JP" b="1" dirty="0">
                <a:latin typeface="+mn-ea"/>
              </a:rPr>
              <a:t>~Educational effect on students</a:t>
            </a:r>
            <a:endParaRPr lang="ja-JP" altLang="en-US" sz="4400" b="1" dirty="0">
              <a:latin typeface="+mn-ea"/>
              <a:ea typeface="+mn-ea"/>
            </a:endParaRPr>
          </a:p>
        </p:txBody>
      </p:sp>
      <p:sp>
        <p:nvSpPr>
          <p:cNvPr id="8" name="コンテンツ プレースホルダー 2"/>
          <p:cNvSpPr txBox="1">
            <a:spLocks/>
          </p:cNvSpPr>
          <p:nvPr/>
        </p:nvSpPr>
        <p:spPr>
          <a:xfrm>
            <a:off x="530821" y="2197864"/>
            <a:ext cx="8274935" cy="36522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kumimoji="1"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9pPr>
          </a:lstStyle>
          <a:p>
            <a:pPr marL="0" indent="0">
              <a:spcBef>
                <a:spcPts val="0"/>
              </a:spcBef>
              <a:buNone/>
              <a:defRPr/>
            </a:pPr>
            <a:r>
              <a:rPr lang="en-US" altLang="ja-JP" sz="2400" kern="100" dirty="0" smtClean="0">
                <a:latin typeface="+mn-ea"/>
                <a:cs typeface="Times New Roman" panose="02020603050405020304" pitchFamily="18" charset="0"/>
              </a:rPr>
              <a:t>What </a:t>
            </a:r>
            <a:r>
              <a:rPr lang="en-US" altLang="ja-JP" sz="2400" kern="100" dirty="0">
                <a:latin typeface="+mn-ea"/>
                <a:cs typeface="Times New Roman" panose="02020603050405020304" pitchFamily="18" charset="0"/>
              </a:rPr>
              <a:t>specific experiences were helpful</a:t>
            </a:r>
            <a:r>
              <a:rPr lang="en-US" altLang="ja-JP" sz="2400" kern="100" dirty="0" smtClean="0">
                <a:latin typeface="+mn-ea"/>
                <a:cs typeface="Times New Roman" panose="02020603050405020304" pitchFamily="18" charset="0"/>
              </a:rPr>
              <a:t>?</a:t>
            </a:r>
            <a:endParaRPr lang="ja-JP" altLang="en-US" sz="2400" dirty="0">
              <a:latin typeface="+mn-ea"/>
            </a:endParaRPr>
          </a:p>
        </p:txBody>
      </p:sp>
      <p:sp>
        <p:nvSpPr>
          <p:cNvPr id="3" name="スライド番号プレースホルダー 2"/>
          <p:cNvSpPr>
            <a:spLocks noGrp="1"/>
          </p:cNvSpPr>
          <p:nvPr>
            <p:ph type="sldNum" sz="quarter" idx="12"/>
          </p:nvPr>
        </p:nvSpPr>
        <p:spPr/>
        <p:txBody>
          <a:bodyPr/>
          <a:lstStyle/>
          <a:p>
            <a:fld id="{519954A3-9DFD-4C44-94BA-B95130A3BA1C}" type="slidenum">
              <a:rPr lang="en-US" smtClean="0">
                <a:latin typeface="+mn-ea"/>
              </a:rPr>
              <a:t>45</a:t>
            </a:fld>
            <a:endParaRPr lang="en-US" dirty="0">
              <a:latin typeface="+mn-ea"/>
            </a:endParaRPr>
          </a:p>
        </p:txBody>
      </p:sp>
      <p:sp>
        <p:nvSpPr>
          <p:cNvPr id="7" name="正方形/長方形 6"/>
          <p:cNvSpPr/>
          <p:nvPr/>
        </p:nvSpPr>
        <p:spPr>
          <a:xfrm>
            <a:off x="572386" y="2757056"/>
            <a:ext cx="7939103" cy="16348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4218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en-US" altLang="ja-JP" b="1" dirty="0" smtClean="0">
                <a:latin typeface="+mn-ea"/>
                <a:ea typeface="+mn-ea"/>
              </a:rPr>
              <a:t>Conclusion</a:t>
            </a:r>
            <a:endParaRPr kumimoji="1" lang="ja-JP" altLang="en-US" b="1" dirty="0">
              <a:latin typeface="+mn-ea"/>
              <a:ea typeface="+mn-ea"/>
            </a:endParaRPr>
          </a:p>
        </p:txBody>
      </p:sp>
      <p:sp>
        <p:nvSpPr>
          <p:cNvPr id="6" name="コンテンツ プレースホルダー 5"/>
          <p:cNvSpPr>
            <a:spLocks noGrp="1"/>
          </p:cNvSpPr>
          <p:nvPr>
            <p:ph idx="1"/>
          </p:nvPr>
        </p:nvSpPr>
        <p:spPr>
          <a:xfrm>
            <a:off x="640180" y="2453677"/>
            <a:ext cx="8077394" cy="4156673"/>
          </a:xfrm>
        </p:spPr>
        <p:txBody>
          <a:bodyPr>
            <a:noAutofit/>
          </a:bodyPr>
          <a:lstStyle/>
          <a:p>
            <a:pPr marL="0" indent="0">
              <a:buNone/>
            </a:pPr>
            <a:r>
              <a:rPr lang="en-US" altLang="ja-JP" sz="3200" b="1" dirty="0" smtClean="0">
                <a:latin typeface="+mn-ea"/>
              </a:rPr>
              <a:t>Effects </a:t>
            </a:r>
            <a:r>
              <a:rPr lang="en-US" altLang="ja-JP" sz="3200" b="1" dirty="0">
                <a:latin typeface="+mn-ea"/>
              </a:rPr>
              <a:t>of  student-led </a:t>
            </a:r>
            <a:r>
              <a:rPr lang="en-US" altLang="ja-JP" sz="3200" b="1" dirty="0" smtClean="0">
                <a:latin typeface="+mn-ea"/>
              </a:rPr>
              <a:t>EMS</a:t>
            </a:r>
            <a:endParaRPr lang="en-US" altLang="ja-JP" sz="3200" dirty="0" smtClean="0">
              <a:latin typeface="+mn-ea"/>
            </a:endParaRPr>
          </a:p>
          <a:p>
            <a:pPr marL="514350" indent="-514350">
              <a:buFont typeface="+mj-lt"/>
              <a:buAutoNum type="arabicPeriod"/>
            </a:pPr>
            <a:r>
              <a:rPr lang="en-US" altLang="ja-JP" sz="3200" dirty="0" smtClean="0">
                <a:latin typeface="+mn-ea"/>
              </a:rPr>
              <a:t>Reduction of its energy consumption and waste emissions</a:t>
            </a:r>
          </a:p>
          <a:p>
            <a:pPr marL="514350" indent="-514350">
              <a:buFont typeface="+mj-lt"/>
              <a:buAutoNum type="arabicPeriod"/>
            </a:pPr>
            <a:r>
              <a:rPr lang="en-US" altLang="ja-JP" sz="3200" dirty="0" smtClean="0">
                <a:latin typeface="+mn-ea"/>
              </a:rPr>
              <a:t>Raising </a:t>
            </a:r>
            <a:r>
              <a:rPr lang="en-US" altLang="ja-JP" sz="3200" dirty="0">
                <a:latin typeface="+mn-ea"/>
              </a:rPr>
              <a:t>its positive external </a:t>
            </a:r>
            <a:r>
              <a:rPr lang="en-US" altLang="ja-JP" sz="3200" dirty="0" smtClean="0">
                <a:latin typeface="+mn-ea"/>
              </a:rPr>
              <a:t>assessments</a:t>
            </a:r>
          </a:p>
          <a:p>
            <a:pPr marL="514350" indent="-514350">
              <a:buFont typeface="+mj-lt"/>
              <a:buAutoNum type="arabicPeriod"/>
            </a:pPr>
            <a:r>
              <a:rPr lang="en-US" altLang="ja-JP" sz="3200" dirty="0" smtClean="0">
                <a:latin typeface="+mn-ea"/>
              </a:rPr>
              <a:t>Generating </a:t>
            </a:r>
            <a:r>
              <a:rPr lang="en-US" altLang="ja-JP" sz="3200" dirty="0">
                <a:latin typeface="+mn-ea"/>
              </a:rPr>
              <a:t>practical educational effects for the students</a:t>
            </a:r>
            <a:endParaRPr kumimoji="1" lang="ja-JP" altLang="en-US" sz="3200" dirty="0">
              <a:latin typeface="+mn-ea"/>
            </a:endParaRPr>
          </a:p>
        </p:txBody>
      </p:sp>
      <p:sp>
        <p:nvSpPr>
          <p:cNvPr id="4" name="スライド番号プレースホルダー 3"/>
          <p:cNvSpPr>
            <a:spLocks noGrp="1"/>
          </p:cNvSpPr>
          <p:nvPr>
            <p:ph type="sldNum" sz="quarter" idx="12"/>
          </p:nvPr>
        </p:nvSpPr>
        <p:spPr/>
        <p:txBody>
          <a:bodyPr/>
          <a:lstStyle/>
          <a:p>
            <a:fld id="{D57F1E4F-1CFF-5643-939E-217C01CDF565}" type="slidenum">
              <a:rPr lang="en-US" smtClean="0"/>
              <a:pPr/>
              <a:t>46</a:t>
            </a:fld>
            <a:endParaRPr lang="en-US" dirty="0"/>
          </a:p>
        </p:txBody>
      </p:sp>
    </p:spTree>
    <p:extLst>
      <p:ext uri="{BB962C8B-B14F-4D97-AF65-F5344CB8AC3E}">
        <p14:creationId xmlns:p14="http://schemas.microsoft.com/office/powerpoint/2010/main" val="2909683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4000" b="1" dirty="0" smtClean="0">
                <a:latin typeface="+mn-ea"/>
                <a:ea typeface="+mn-ea"/>
              </a:rPr>
              <a:t>Thank you </a:t>
            </a:r>
            <a:r>
              <a:rPr kumimoji="1" lang="ja-JP" altLang="en-US" sz="4000" b="1" dirty="0" smtClean="0">
                <a:latin typeface="+mn-ea"/>
                <a:ea typeface="+mn-ea"/>
              </a:rPr>
              <a:t>ありがとう！</a:t>
            </a:r>
            <a:r>
              <a:rPr lang="en-US" altLang="ja-JP" sz="4000" b="1" dirty="0">
                <a:latin typeface="+mn-ea"/>
                <a:ea typeface="+mn-ea"/>
              </a:rPr>
              <a:t/>
            </a:r>
            <a:br>
              <a:rPr lang="en-US" altLang="ja-JP" sz="4000" b="1" dirty="0">
                <a:latin typeface="+mn-ea"/>
                <a:ea typeface="+mn-ea"/>
              </a:rPr>
            </a:br>
            <a:r>
              <a:rPr lang="en-US" altLang="ja-JP" sz="4000" b="1" dirty="0" err="1">
                <a:latin typeface="+mn-ea"/>
                <a:ea typeface="+mn-ea"/>
              </a:rPr>
              <a:t>Terima</a:t>
            </a:r>
            <a:r>
              <a:rPr lang="en-US" altLang="ja-JP" sz="4000" b="1" dirty="0">
                <a:latin typeface="+mn-ea"/>
                <a:ea typeface="+mn-ea"/>
              </a:rPr>
              <a:t> </a:t>
            </a:r>
            <a:r>
              <a:rPr lang="en-US" altLang="ja-JP" sz="4000" b="1" dirty="0" err="1">
                <a:latin typeface="+mn-ea"/>
                <a:ea typeface="+mn-ea"/>
              </a:rPr>
              <a:t>kasih</a:t>
            </a:r>
            <a:r>
              <a:rPr lang="en-US" altLang="ja-JP" sz="4000" b="1" dirty="0">
                <a:latin typeface="+mn-ea"/>
                <a:ea typeface="+mn-ea"/>
              </a:rPr>
              <a:t> </a:t>
            </a:r>
            <a:endParaRPr kumimoji="1" lang="ja-JP" altLang="en-US" sz="4000" b="1" dirty="0">
              <a:latin typeface="+mn-ea"/>
              <a:ea typeface="+mn-ea"/>
            </a:endParaRPr>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519954A3-9DFD-4C44-94BA-B95130A3BA1C}" type="slidenum">
              <a:rPr lang="en-US" smtClean="0"/>
              <a:t>47</a:t>
            </a:fld>
            <a:endParaRPr lang="en-US" dirty="0"/>
          </a:p>
        </p:txBody>
      </p:sp>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t="29722" b="3889"/>
          <a:stretch/>
        </p:blipFill>
        <p:spPr>
          <a:xfrm>
            <a:off x="182400" y="2157306"/>
            <a:ext cx="8762038" cy="4362764"/>
          </a:xfrm>
          <a:prstGeom prst="rect">
            <a:avLst/>
          </a:prstGeom>
        </p:spPr>
      </p:pic>
      <p:sp>
        <p:nvSpPr>
          <p:cNvPr id="6" name="Rectangle 1"/>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6902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normAutofit/>
          </a:bodyPr>
          <a:lstStyle/>
          <a:p>
            <a:fld id="{2D38CF6D-441D-4F20-B823-B8E66AD6B280}" type="slidenum">
              <a:rPr lang="ja-JP" altLang="en-US" smtClean="0">
                <a:latin typeface="+mn-ea"/>
              </a:rPr>
              <a:pPr/>
              <a:t>5</a:t>
            </a:fld>
            <a:endParaRPr lang="ja-JP" altLang="en-US" dirty="0">
              <a:latin typeface="+mn-ea"/>
            </a:endParaRPr>
          </a:p>
        </p:txBody>
      </p:sp>
      <p:sp>
        <p:nvSpPr>
          <p:cNvPr id="11" name="コンテンツ プレースホルダ 19"/>
          <p:cNvSpPr txBox="1">
            <a:spLocks/>
          </p:cNvSpPr>
          <p:nvPr/>
        </p:nvSpPr>
        <p:spPr bwMode="auto">
          <a:xfrm>
            <a:off x="330591" y="4461754"/>
            <a:ext cx="4868093" cy="18220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itchFamily="2" charset="2"/>
              <a:buChar char=""/>
              <a:defRPr kumimoji="1"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kumimoji="1"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kumimoji="1"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kumimoji="1"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kumimoji="1"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1"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1"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1"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1" sz="1400" kern="1200" baseline="0">
                <a:solidFill>
                  <a:schemeClr val="tx2"/>
                </a:solidFill>
                <a:latin typeface="+mn-lt"/>
                <a:ea typeface="+mn-ea"/>
                <a:cs typeface="+mn-cs"/>
              </a:defRPr>
            </a:lvl9pPr>
          </a:lstStyle>
          <a:p>
            <a:pPr>
              <a:buClr>
                <a:srgbClr val="FE8637"/>
              </a:buClr>
              <a:buFont typeface="Wingdings" pitchFamily="2" charset="2"/>
              <a:buChar char="Ø"/>
              <a:defRPr/>
            </a:pPr>
            <a:endParaRPr lang="en-US" altLang="ja-JP" sz="2500" dirty="0" smtClean="0">
              <a:solidFill>
                <a:sysClr val="windowText" lastClr="000000"/>
              </a:solidFill>
              <a:latin typeface="+mn-ea"/>
            </a:endParaRPr>
          </a:p>
          <a:p>
            <a:pPr>
              <a:buClr>
                <a:srgbClr val="FE8637"/>
              </a:buClr>
              <a:buFont typeface="Wingdings" pitchFamily="2" charset="2"/>
              <a:buNone/>
              <a:defRPr/>
            </a:pPr>
            <a:endParaRPr lang="ja-JP" altLang="en-US" sz="2500" dirty="0" smtClean="0">
              <a:solidFill>
                <a:sysClr val="windowText" lastClr="000000"/>
              </a:solidFill>
              <a:latin typeface="+mn-ea"/>
            </a:endParaRPr>
          </a:p>
        </p:txBody>
      </p:sp>
      <p:grpSp>
        <p:nvGrpSpPr>
          <p:cNvPr id="5" name="グループ化 4"/>
          <p:cNvGrpSpPr/>
          <p:nvPr/>
        </p:nvGrpSpPr>
        <p:grpSpPr>
          <a:xfrm>
            <a:off x="4623880" y="2558640"/>
            <a:ext cx="4505894" cy="4365869"/>
            <a:chOff x="3922733" y="1679033"/>
            <a:chExt cx="4822109" cy="4772025"/>
          </a:xfrm>
        </p:grpSpPr>
        <p:pic>
          <p:nvPicPr>
            <p:cNvPr id="12" name="Picture 2" descr="C:\Documents and Settings\siso\デスクトップ\千葉県イラスト画像.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4431605" y="1679033"/>
              <a:ext cx="4313237" cy="4772025"/>
            </a:xfrm>
            <a:prstGeom prst="rect">
              <a:avLst/>
            </a:prstGeom>
            <a:noFill/>
            <a:ln w="9525">
              <a:noFill/>
              <a:miter lim="800000"/>
              <a:headEnd/>
              <a:tailEnd/>
            </a:ln>
          </p:spPr>
        </p:pic>
        <p:sp>
          <p:nvSpPr>
            <p:cNvPr id="13" name="線吹き出し 1 (枠付き) 12"/>
            <p:cNvSpPr/>
            <p:nvPr/>
          </p:nvSpPr>
          <p:spPr>
            <a:xfrm>
              <a:off x="6732240" y="2201171"/>
              <a:ext cx="1831043" cy="723773"/>
            </a:xfrm>
            <a:prstGeom prst="borderCallout1">
              <a:avLst>
                <a:gd name="adj1" fmla="val 42760"/>
                <a:gd name="adj2" fmla="val -1838"/>
                <a:gd name="adj3" fmla="val 108884"/>
                <a:gd name="adj4" fmla="val -22614"/>
              </a:avLst>
            </a:prstGeom>
            <a:solidFill>
              <a:sysClr val="window" lastClr="FFFFFF"/>
            </a:solidFill>
            <a:ln w="25400" cap="flat" cmpd="sng" algn="ctr">
              <a:solidFill>
                <a:srgbClr val="FE8637"/>
              </a:solidFill>
              <a:prstDash val="solid"/>
            </a:ln>
            <a:effectLst/>
          </p:spPr>
          <p:txBody>
            <a:bodyPr tIns="108000" anchor="ctr"/>
            <a:lstStyle/>
            <a:p>
              <a:pPr algn="ctr">
                <a:defRPr/>
              </a:pPr>
              <a:r>
                <a:rPr kumimoji="0" lang="en-US" altLang="ja-JP" sz="2000" b="1" kern="0" dirty="0" smtClean="0">
                  <a:solidFill>
                    <a:prstClr val="black"/>
                  </a:solidFill>
                  <a:latin typeface="+mn-ea"/>
                </a:rPr>
                <a:t>Kashiwa-no-ha</a:t>
              </a:r>
              <a:endParaRPr kumimoji="0" lang="ja-JP" altLang="en-US" sz="2000" b="1" kern="0" dirty="0">
                <a:solidFill>
                  <a:prstClr val="black"/>
                </a:solidFill>
                <a:latin typeface="+mn-ea"/>
              </a:endParaRPr>
            </a:p>
          </p:txBody>
        </p:sp>
        <p:sp>
          <p:nvSpPr>
            <p:cNvPr id="15" name="円/楕円 14"/>
            <p:cNvSpPr/>
            <p:nvPr/>
          </p:nvSpPr>
          <p:spPr>
            <a:xfrm>
              <a:off x="6444208" y="3933056"/>
              <a:ext cx="215900" cy="215900"/>
            </a:xfrm>
            <a:prstGeom prst="ellipse">
              <a:avLst/>
            </a:prstGeom>
            <a:solidFill>
              <a:srgbClr val="FE8637"/>
            </a:solidFill>
            <a:ln w="25400" cap="flat" cmpd="sng" algn="ctr">
              <a:solidFill>
                <a:srgbClr val="FE8637">
                  <a:shade val="50000"/>
                </a:srgbClr>
              </a:solidFill>
              <a:prstDash val="solid"/>
            </a:ln>
            <a:effectLst/>
          </p:spPr>
          <p:txBody>
            <a:bodyPr anchor="ctr"/>
            <a:lstStyle/>
            <a:p>
              <a:pPr algn="ctr">
                <a:defRPr/>
              </a:pPr>
              <a:endParaRPr kumimoji="0" lang="ja-JP" altLang="en-US" kern="0">
                <a:solidFill>
                  <a:prstClr val="white"/>
                </a:solidFill>
                <a:latin typeface="+mn-ea"/>
              </a:endParaRPr>
            </a:p>
          </p:txBody>
        </p:sp>
        <p:sp>
          <p:nvSpPr>
            <p:cNvPr id="16" name="円/楕円 15"/>
            <p:cNvSpPr/>
            <p:nvPr/>
          </p:nvSpPr>
          <p:spPr>
            <a:xfrm>
              <a:off x="6372324" y="3717032"/>
              <a:ext cx="215900" cy="215900"/>
            </a:xfrm>
            <a:prstGeom prst="ellipse">
              <a:avLst/>
            </a:prstGeom>
            <a:solidFill>
              <a:srgbClr val="FE8637"/>
            </a:solidFill>
            <a:ln w="25400" cap="flat" cmpd="sng" algn="ctr">
              <a:solidFill>
                <a:srgbClr val="FE8637">
                  <a:shade val="50000"/>
                </a:srgbClr>
              </a:solidFill>
              <a:prstDash val="solid"/>
            </a:ln>
            <a:effectLst/>
          </p:spPr>
          <p:txBody>
            <a:bodyPr anchor="ctr"/>
            <a:lstStyle/>
            <a:p>
              <a:pPr algn="ctr">
                <a:defRPr/>
              </a:pPr>
              <a:endParaRPr kumimoji="0" lang="ja-JP" altLang="en-US" kern="0">
                <a:solidFill>
                  <a:prstClr val="white"/>
                </a:solidFill>
                <a:latin typeface="+mn-ea"/>
              </a:endParaRPr>
            </a:p>
          </p:txBody>
        </p:sp>
        <p:sp>
          <p:nvSpPr>
            <p:cNvPr id="17" name="円/楕円 16"/>
            <p:cNvSpPr/>
            <p:nvPr/>
          </p:nvSpPr>
          <p:spPr>
            <a:xfrm>
              <a:off x="6156176" y="2924944"/>
              <a:ext cx="215900" cy="215900"/>
            </a:xfrm>
            <a:prstGeom prst="ellipse">
              <a:avLst/>
            </a:prstGeom>
            <a:solidFill>
              <a:srgbClr val="FE8637"/>
            </a:solidFill>
            <a:ln w="25400" cap="flat" cmpd="sng" algn="ctr">
              <a:solidFill>
                <a:srgbClr val="FE8637">
                  <a:shade val="50000"/>
                </a:srgbClr>
              </a:solidFill>
              <a:prstDash val="solid"/>
            </a:ln>
            <a:effectLst/>
          </p:spPr>
          <p:txBody>
            <a:bodyPr anchor="ctr"/>
            <a:lstStyle/>
            <a:p>
              <a:pPr algn="ctr">
                <a:defRPr/>
              </a:pPr>
              <a:endParaRPr kumimoji="0" lang="ja-JP" altLang="en-US" kern="0">
                <a:solidFill>
                  <a:prstClr val="white"/>
                </a:solidFill>
                <a:latin typeface="+mn-ea"/>
              </a:endParaRPr>
            </a:p>
          </p:txBody>
        </p:sp>
        <p:sp>
          <p:nvSpPr>
            <p:cNvPr id="18" name="円/楕円 17"/>
            <p:cNvSpPr/>
            <p:nvPr/>
          </p:nvSpPr>
          <p:spPr>
            <a:xfrm>
              <a:off x="5796260" y="3284984"/>
              <a:ext cx="215900" cy="215900"/>
            </a:xfrm>
            <a:prstGeom prst="ellipse">
              <a:avLst/>
            </a:prstGeom>
            <a:solidFill>
              <a:srgbClr val="FE8637"/>
            </a:solidFill>
            <a:ln w="25400" cap="flat" cmpd="sng" algn="ctr">
              <a:solidFill>
                <a:srgbClr val="FE8637">
                  <a:shade val="50000"/>
                </a:srgbClr>
              </a:solidFill>
              <a:prstDash val="solid"/>
            </a:ln>
            <a:effectLst/>
          </p:spPr>
          <p:txBody>
            <a:bodyPr anchor="ctr"/>
            <a:lstStyle/>
            <a:p>
              <a:pPr algn="ctr">
                <a:defRPr/>
              </a:pPr>
              <a:endParaRPr kumimoji="0" lang="ja-JP" altLang="en-US" kern="0">
                <a:solidFill>
                  <a:prstClr val="white"/>
                </a:solidFill>
                <a:latin typeface="+mn-ea"/>
              </a:endParaRPr>
            </a:p>
          </p:txBody>
        </p:sp>
        <p:sp>
          <p:nvSpPr>
            <p:cNvPr id="19" name="線吹き出し 1 (枠付き) 18"/>
            <p:cNvSpPr/>
            <p:nvPr/>
          </p:nvSpPr>
          <p:spPr>
            <a:xfrm>
              <a:off x="3922733" y="2730837"/>
              <a:ext cx="1552021" cy="495343"/>
            </a:xfrm>
            <a:prstGeom prst="borderCallout1">
              <a:avLst>
                <a:gd name="adj1" fmla="val 42760"/>
                <a:gd name="adj2" fmla="val 99004"/>
                <a:gd name="adj3" fmla="val 133381"/>
                <a:gd name="adj4" fmla="val 126589"/>
              </a:avLst>
            </a:prstGeom>
            <a:solidFill>
              <a:sysClr val="window" lastClr="FFFFFF"/>
            </a:solidFill>
            <a:ln w="25400" cap="flat" cmpd="sng" algn="ctr">
              <a:solidFill>
                <a:srgbClr val="FE8637"/>
              </a:solidFill>
              <a:prstDash val="solid"/>
            </a:ln>
            <a:effectLst/>
          </p:spPr>
          <p:txBody>
            <a:bodyPr wrap="square" tIns="144000" bIns="0" anchor="ctr">
              <a:spAutoFit/>
            </a:bodyPr>
            <a:lstStyle/>
            <a:p>
              <a:pPr algn="ctr">
                <a:defRPr/>
              </a:pPr>
              <a:r>
                <a:rPr kumimoji="0" lang="en-US" altLang="ja-JP" sz="2000" b="1" kern="0" dirty="0" smtClean="0">
                  <a:solidFill>
                    <a:prstClr val="black"/>
                  </a:solidFill>
                  <a:latin typeface="+mn-ea"/>
                </a:rPr>
                <a:t>Matsudo</a:t>
              </a:r>
              <a:endParaRPr kumimoji="0" lang="ja-JP" altLang="en-US" sz="2000" b="1" kern="0" dirty="0">
                <a:solidFill>
                  <a:prstClr val="black"/>
                </a:solidFill>
                <a:latin typeface="+mn-ea"/>
              </a:endParaRPr>
            </a:p>
          </p:txBody>
        </p:sp>
        <p:sp>
          <p:nvSpPr>
            <p:cNvPr id="20" name="線吹き出し 1 (枠付き) 19"/>
            <p:cNvSpPr/>
            <p:nvPr/>
          </p:nvSpPr>
          <p:spPr>
            <a:xfrm>
              <a:off x="4297146" y="3720855"/>
              <a:ext cx="1294204" cy="862331"/>
            </a:xfrm>
            <a:prstGeom prst="borderCallout1">
              <a:avLst>
                <a:gd name="adj1" fmla="val 42760"/>
                <a:gd name="adj2" fmla="val 99004"/>
                <a:gd name="adj3" fmla="val 13434"/>
                <a:gd name="adj4" fmla="val 163545"/>
              </a:avLst>
            </a:prstGeom>
            <a:solidFill>
              <a:sysClr val="window" lastClr="FFFFFF"/>
            </a:solidFill>
            <a:ln w="25400" cap="flat" cmpd="sng" algn="ctr">
              <a:solidFill>
                <a:srgbClr val="FE8637"/>
              </a:solidFill>
              <a:prstDash val="solid"/>
            </a:ln>
            <a:effectLst/>
          </p:spPr>
          <p:txBody>
            <a:bodyPr tIns="144000" anchor="ctr"/>
            <a:lstStyle/>
            <a:p>
              <a:pPr algn="ctr">
                <a:defRPr/>
              </a:pPr>
              <a:r>
                <a:rPr kumimoji="0" lang="en-US" altLang="ja-JP" sz="2000" b="1" kern="0" dirty="0" smtClean="0">
                  <a:solidFill>
                    <a:prstClr val="black"/>
                  </a:solidFill>
                  <a:latin typeface="+mn-ea"/>
                </a:rPr>
                <a:t>Nishi-</a:t>
              </a:r>
              <a:r>
                <a:rPr lang="en-US" altLang="ja-JP" sz="2000" b="1" kern="0" dirty="0">
                  <a:solidFill>
                    <a:prstClr val="black"/>
                  </a:solidFill>
                  <a:latin typeface="+mn-ea"/>
                </a:rPr>
                <a:t>C</a:t>
              </a:r>
              <a:r>
                <a:rPr kumimoji="0" lang="en-US" altLang="ja-JP" sz="2000" b="1" kern="0" dirty="0" smtClean="0">
                  <a:solidFill>
                    <a:prstClr val="black"/>
                  </a:solidFill>
                  <a:latin typeface="+mn-ea"/>
                </a:rPr>
                <a:t>hiba</a:t>
              </a:r>
              <a:endParaRPr kumimoji="0" lang="ja-JP" altLang="en-US" sz="2000" b="1" kern="0" dirty="0">
                <a:solidFill>
                  <a:prstClr val="black"/>
                </a:solidFill>
                <a:latin typeface="+mn-ea"/>
              </a:endParaRPr>
            </a:p>
          </p:txBody>
        </p:sp>
        <p:sp>
          <p:nvSpPr>
            <p:cNvPr id="21" name="線吹き出し 1 (枠付き) 20"/>
            <p:cNvSpPr>
              <a:spLocks/>
            </p:cNvSpPr>
            <p:nvPr/>
          </p:nvSpPr>
          <p:spPr bwMode="auto">
            <a:xfrm>
              <a:off x="7433885" y="4187177"/>
              <a:ext cx="1152152" cy="792018"/>
            </a:xfrm>
            <a:prstGeom prst="borderCallout1">
              <a:avLst>
                <a:gd name="adj1" fmla="val 28458"/>
                <a:gd name="adj2" fmla="val -7560"/>
                <a:gd name="adj3" fmla="val -18032"/>
                <a:gd name="adj4" fmla="val -71804"/>
              </a:avLst>
            </a:prstGeom>
            <a:solidFill>
              <a:sysClr val="window" lastClr="FFFFFF"/>
            </a:solidFill>
            <a:ln w="25400" algn="ctr">
              <a:solidFill>
                <a:srgbClr val="FE8637"/>
              </a:solidFill>
              <a:miter lim="800000"/>
              <a:headEnd/>
              <a:tailEnd/>
            </a:ln>
          </p:spPr>
          <p:txBody>
            <a:bodyPr tIns="108000" bIns="0" anchor="ctr">
              <a:spAutoFit/>
            </a:bodyPr>
            <a:lstStyle/>
            <a:p>
              <a:pPr algn="ctr">
                <a:defRPr/>
              </a:pPr>
              <a:r>
                <a:rPr kumimoji="0" lang="en-US" altLang="ja-JP" sz="2000" b="1" kern="0" dirty="0" err="1" smtClean="0">
                  <a:solidFill>
                    <a:prstClr val="black"/>
                  </a:solidFill>
                  <a:latin typeface="+mn-ea"/>
                </a:rPr>
                <a:t>Inohana</a:t>
              </a:r>
              <a:endParaRPr kumimoji="0" lang="ja-JP" altLang="en-US" sz="2000" b="1" kern="0" dirty="0">
                <a:solidFill>
                  <a:prstClr val="black"/>
                </a:solidFill>
                <a:latin typeface="+mn-ea"/>
              </a:endParaRPr>
            </a:p>
          </p:txBody>
        </p:sp>
      </p:grpSp>
      <p:sp>
        <p:nvSpPr>
          <p:cNvPr id="22" name="テキスト ボックス 27"/>
          <p:cNvSpPr txBox="1">
            <a:spLocks noChangeArrowheads="1"/>
          </p:cNvSpPr>
          <p:nvPr/>
        </p:nvSpPr>
        <p:spPr bwMode="auto">
          <a:xfrm>
            <a:off x="4799681" y="2192619"/>
            <a:ext cx="4150428" cy="830997"/>
          </a:xfrm>
          <a:prstGeom prst="rect">
            <a:avLst/>
          </a:prstGeom>
          <a:noFill/>
          <a:ln w="9525">
            <a:noFill/>
            <a:miter lim="800000"/>
            <a:headEnd/>
            <a:tailEnd/>
          </a:ln>
        </p:spPr>
        <p:txBody>
          <a:bodyPr wrap="square">
            <a:spAutoFit/>
          </a:bodyPr>
          <a:lstStyle/>
          <a:p>
            <a:r>
              <a:rPr lang="en-US" altLang="ja-JP" sz="2400" b="1" dirty="0">
                <a:solidFill>
                  <a:srgbClr val="000000"/>
                </a:solidFill>
                <a:latin typeface="+mn-ea"/>
              </a:rPr>
              <a:t>four main campuses in Chiba prefecture</a:t>
            </a:r>
          </a:p>
        </p:txBody>
      </p:sp>
      <p:sp>
        <p:nvSpPr>
          <p:cNvPr id="26" name="コンテンツ プレースホルダ 19"/>
          <p:cNvSpPr txBox="1">
            <a:spLocks/>
          </p:cNvSpPr>
          <p:nvPr/>
        </p:nvSpPr>
        <p:spPr bwMode="auto">
          <a:xfrm>
            <a:off x="360474" y="3023616"/>
            <a:ext cx="4496419" cy="3091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itchFamily="2" charset="2"/>
              <a:buChar char=""/>
              <a:defRPr kumimoji="1"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kumimoji="1"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kumimoji="1"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kumimoji="1"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kumimoji="1"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1"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1"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1"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1" sz="1400" kern="1200" baseline="0">
                <a:solidFill>
                  <a:schemeClr val="tx2"/>
                </a:solidFill>
                <a:latin typeface="+mn-lt"/>
                <a:ea typeface="+mn-ea"/>
                <a:cs typeface="+mn-cs"/>
              </a:defRPr>
            </a:lvl9pPr>
          </a:lstStyle>
          <a:p>
            <a:pPr>
              <a:buClr>
                <a:srgbClr val="FE8637"/>
              </a:buClr>
              <a:buFont typeface="Wingdings" pitchFamily="2" charset="2"/>
              <a:buChar char="Ø"/>
              <a:defRPr/>
            </a:pPr>
            <a:r>
              <a:rPr lang="en-US" altLang="ja-JP" sz="2800" dirty="0" smtClean="0">
                <a:solidFill>
                  <a:sysClr val="windowText" lastClr="000000"/>
                </a:solidFill>
                <a:latin typeface="+mn-ea"/>
              </a:rPr>
              <a:t>Established </a:t>
            </a:r>
            <a:r>
              <a:rPr lang="en-US" altLang="ja-JP" sz="2800" dirty="0">
                <a:solidFill>
                  <a:sysClr val="windowText" lastClr="000000"/>
                </a:solidFill>
                <a:latin typeface="+mn-ea"/>
              </a:rPr>
              <a:t>in 1949</a:t>
            </a:r>
          </a:p>
          <a:p>
            <a:pPr>
              <a:buClr>
                <a:srgbClr val="FE8637"/>
              </a:buClr>
              <a:buFont typeface="Wingdings" pitchFamily="2" charset="2"/>
              <a:buChar char="Ø"/>
              <a:defRPr/>
            </a:pPr>
            <a:r>
              <a:rPr lang="en-US" altLang="ja-JP" sz="2800" dirty="0" smtClean="0">
                <a:solidFill>
                  <a:sysClr val="windowText" lastClr="000000"/>
                </a:solidFill>
                <a:latin typeface="+mn-ea"/>
              </a:rPr>
              <a:t>14,700 students</a:t>
            </a:r>
            <a:endParaRPr lang="en-US" altLang="ja-JP" sz="2800" b="1" dirty="0" smtClean="0">
              <a:solidFill>
                <a:srgbClr val="D1282E"/>
              </a:solidFill>
              <a:latin typeface="+mn-ea"/>
            </a:endParaRPr>
          </a:p>
          <a:p>
            <a:pPr>
              <a:buClr>
                <a:srgbClr val="FE8637"/>
              </a:buClr>
              <a:buFont typeface="Wingdings" pitchFamily="2" charset="2"/>
              <a:buChar char="Ø"/>
              <a:defRPr/>
            </a:pPr>
            <a:r>
              <a:rPr lang="en-US" altLang="ja-JP" sz="2800" dirty="0" smtClean="0">
                <a:solidFill>
                  <a:sysClr val="windowText" lastClr="000000"/>
                </a:solidFill>
                <a:latin typeface="+mn-ea"/>
              </a:rPr>
              <a:t>3,350 faculty members</a:t>
            </a:r>
          </a:p>
          <a:p>
            <a:pPr>
              <a:buClr>
                <a:srgbClr val="FE8637"/>
              </a:buClr>
              <a:buFont typeface="Wingdings" pitchFamily="2" charset="2"/>
              <a:buChar char="Ø"/>
              <a:defRPr/>
            </a:pPr>
            <a:r>
              <a:rPr lang="en-US" altLang="ja-JP" sz="2800" dirty="0">
                <a:solidFill>
                  <a:sysClr val="windowText" lastClr="000000"/>
                </a:solidFill>
                <a:latin typeface="+mn-ea"/>
              </a:rPr>
              <a:t>10 faculties </a:t>
            </a:r>
          </a:p>
          <a:p>
            <a:pPr>
              <a:buClr>
                <a:srgbClr val="FE8637"/>
              </a:buClr>
              <a:buFont typeface="Wingdings" pitchFamily="2" charset="2"/>
              <a:buChar char="Ø"/>
              <a:defRPr/>
            </a:pPr>
            <a:r>
              <a:rPr lang="en-US" altLang="ja-JP" sz="2800" dirty="0">
                <a:solidFill>
                  <a:sysClr val="windowText" lastClr="000000"/>
                </a:solidFill>
                <a:latin typeface="+mn-ea"/>
              </a:rPr>
              <a:t>11 graduate schools</a:t>
            </a:r>
          </a:p>
          <a:p>
            <a:pPr>
              <a:buClr>
                <a:srgbClr val="FE8637"/>
              </a:buClr>
              <a:buFont typeface="Wingdings" pitchFamily="2" charset="2"/>
              <a:buChar char="Ø"/>
              <a:defRPr/>
            </a:pPr>
            <a:r>
              <a:rPr lang="en-US" altLang="ja-JP" sz="2800" dirty="0">
                <a:solidFill>
                  <a:sysClr val="windowText" lastClr="000000"/>
                </a:solidFill>
                <a:latin typeface="+mn-ea"/>
              </a:rPr>
              <a:t>13 research centers</a:t>
            </a:r>
          </a:p>
          <a:p>
            <a:pPr>
              <a:buClr>
                <a:srgbClr val="FE8637"/>
              </a:buClr>
              <a:buFont typeface="Wingdings" pitchFamily="2" charset="2"/>
              <a:buChar char="Ø"/>
              <a:defRPr/>
            </a:pPr>
            <a:endParaRPr lang="ja-JP" altLang="en-US" sz="2800" dirty="0" smtClean="0">
              <a:solidFill>
                <a:sysClr val="windowText" lastClr="000000"/>
              </a:solidFill>
              <a:latin typeface="+mn-ea"/>
            </a:endParaRPr>
          </a:p>
        </p:txBody>
      </p:sp>
      <p:sp>
        <p:nvSpPr>
          <p:cNvPr id="23" name="タイトル 1"/>
          <p:cNvSpPr txBox="1">
            <a:spLocks/>
          </p:cNvSpPr>
          <p:nvPr/>
        </p:nvSpPr>
        <p:spPr bwMode="gray">
          <a:xfrm>
            <a:off x="682324" y="999429"/>
            <a:ext cx="8582831" cy="709865"/>
          </a:xfrm>
          <a:prstGeom prst="rect">
            <a:avLst/>
          </a:prstGeom>
        </p:spPr>
        <p:txBody>
          <a:bodyPr vert="horz" lIns="91440" tIns="45720" rIns="91440" bIns="45720" rtlCol="0" anchor="ctr">
            <a:noAutofit/>
          </a:bodyPr>
          <a:lstStyle>
            <a:lvl1pPr algn="l" defTabSz="457200" rtl="0" eaLnBrk="1" latinLnBrk="0" hangingPunct="1">
              <a:spcBef>
                <a:spcPct val="0"/>
              </a:spcBef>
              <a:buNone/>
              <a:defRPr kumimoji="1" sz="3200" b="0" i="0" kern="1200">
                <a:solidFill>
                  <a:schemeClr val="bg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en-US" altLang="ja-JP" b="1" dirty="0">
                <a:latin typeface="+mn-ea"/>
                <a:ea typeface="+mn-ea"/>
                <a:cs typeface="Arial Unicode MS" pitchFamily="50" charset="-128"/>
              </a:rPr>
              <a:t>Chiba University </a:t>
            </a:r>
            <a:r>
              <a:rPr lang="en-US" altLang="ja-JP" sz="2800" b="1" dirty="0">
                <a:latin typeface="+mn-ea"/>
                <a:ea typeface="+mn-ea"/>
                <a:cs typeface="Arial Unicode MS" pitchFamily="50" charset="-128"/>
              </a:rPr>
              <a:t>(National University)</a:t>
            </a:r>
            <a:endParaRPr lang="ja-JP" altLang="en-US" b="1" dirty="0">
              <a:latin typeface="+mn-ea"/>
              <a:ea typeface="+mn-ea"/>
            </a:endParaRPr>
          </a:p>
        </p:txBody>
      </p:sp>
    </p:spTree>
    <p:extLst>
      <p:ext uri="{BB962C8B-B14F-4D97-AF65-F5344CB8AC3E}">
        <p14:creationId xmlns:p14="http://schemas.microsoft.com/office/powerpoint/2010/main" val="362219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5" y="188913"/>
            <a:ext cx="4052888" cy="323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188913"/>
            <a:ext cx="4032250" cy="320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738" y="3516313"/>
            <a:ext cx="4060825"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2"/>
          <p:cNvPicPr>
            <a:picLocks noChangeAspect="1" noChangeArrowheads="1"/>
          </p:cNvPicPr>
          <p:nvPr/>
        </p:nvPicPr>
        <p:blipFill>
          <a:blip r:embed="rId6">
            <a:extLst>
              <a:ext uri="{28A0092B-C50C-407E-A947-70E740481C1C}">
                <a14:useLocalDpi xmlns:a14="http://schemas.microsoft.com/office/drawing/2010/main" val="0"/>
              </a:ext>
            </a:extLst>
          </a:blip>
          <a:srcRect l="1236" r="5673"/>
          <a:stretch>
            <a:fillRect/>
          </a:stretch>
        </p:blipFill>
        <p:spPr bwMode="auto">
          <a:xfrm>
            <a:off x="4643438" y="3525838"/>
            <a:ext cx="4032250"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テキスト ボックス 8"/>
          <p:cNvSpPr txBox="1">
            <a:spLocks noChangeArrowheads="1"/>
          </p:cNvSpPr>
          <p:nvPr/>
        </p:nvSpPr>
        <p:spPr bwMode="auto">
          <a:xfrm>
            <a:off x="2085348" y="2870855"/>
            <a:ext cx="2316660" cy="523220"/>
          </a:xfrm>
          <a:prstGeom prst="rect">
            <a:avLst/>
          </a:prstGeom>
          <a:solidFill>
            <a:schemeClr val="bg1"/>
          </a:solidFill>
          <a:ln>
            <a:noFill/>
          </a:ln>
          <a:effectLst>
            <a:softEdge rad="127000"/>
          </a:effectLst>
          <a:extLst/>
        </p:spPr>
        <p:txBody>
          <a:bodyPr wrap="none">
            <a:spAutoFit/>
          </a:bodyPr>
          <a:lstStyle>
            <a:lvl1pPr>
              <a:spcBef>
                <a:spcPct val="20000"/>
              </a:spcBef>
              <a:spcAft>
                <a:spcPts val="600"/>
              </a:spcAft>
              <a:buFont typeface="Arial" pitchFamily="34" charset="0"/>
              <a:defRPr kumimoji="1" sz="2000" b="1">
                <a:solidFill>
                  <a:schemeClr val="tx1"/>
                </a:solidFill>
                <a:latin typeface="Arial" pitchFamily="34" charset="0"/>
                <a:ea typeface="ＭＳ Ｐゴシック" pitchFamily="50" charset="-128"/>
              </a:defRPr>
            </a:lvl1pPr>
            <a:lvl2pPr marL="742950" indent="-285750">
              <a:spcBef>
                <a:spcPct val="20000"/>
              </a:spcBef>
              <a:buClr>
                <a:schemeClr val="tx2"/>
              </a:buClr>
              <a:buFont typeface="Arial" pitchFamily="34" charset="0"/>
              <a:buChar char="•"/>
              <a:defRPr kumimoji="1" sz="2000">
                <a:solidFill>
                  <a:schemeClr val="tx1"/>
                </a:solidFill>
                <a:latin typeface="Arial" pitchFamily="34" charset="0"/>
                <a:ea typeface="ＭＳ Ｐゴシック" pitchFamily="50" charset="-128"/>
              </a:defRPr>
            </a:lvl2pPr>
            <a:lvl3pPr marL="1143000" indent="-22860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3pPr>
            <a:lvl4pPr marL="1600200" indent="-22860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4pPr>
            <a:lvl5pPr marL="2057400" indent="-22860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9pPr>
          </a:lstStyle>
          <a:p>
            <a:pPr eaLnBrk="1" hangingPunct="1">
              <a:spcBef>
                <a:spcPct val="0"/>
              </a:spcBef>
              <a:spcAft>
                <a:spcPct val="0"/>
              </a:spcAft>
              <a:buFontTx/>
              <a:buNone/>
              <a:defRPr/>
            </a:pPr>
            <a:r>
              <a:rPr lang="en-US" altLang="ja-JP" sz="2800" dirty="0" smtClean="0">
                <a:solidFill>
                  <a:sysClr val="windowText" lastClr="000000"/>
                </a:solidFill>
                <a:latin typeface="+mn-ea"/>
                <a:ea typeface="+mn-ea"/>
              </a:rPr>
              <a:t>Nishi-</a:t>
            </a:r>
            <a:r>
              <a:rPr lang="en-US" altLang="ja-JP" sz="2800" dirty="0" err="1" smtClean="0">
                <a:solidFill>
                  <a:sysClr val="windowText" lastClr="000000"/>
                </a:solidFill>
                <a:latin typeface="+mn-ea"/>
                <a:ea typeface="+mn-ea"/>
              </a:rPr>
              <a:t>chiba</a:t>
            </a:r>
            <a:endParaRPr lang="ja-JP" altLang="en-US" sz="2800" dirty="0" smtClean="0">
              <a:solidFill>
                <a:sysClr val="windowText" lastClr="000000"/>
              </a:solidFill>
              <a:latin typeface="+mn-ea"/>
              <a:ea typeface="+mn-ea"/>
            </a:endParaRPr>
          </a:p>
        </p:txBody>
      </p:sp>
      <p:sp>
        <p:nvSpPr>
          <p:cNvPr id="21512" name="テキスト ボックス 13"/>
          <p:cNvSpPr txBox="1">
            <a:spLocks noChangeArrowheads="1"/>
          </p:cNvSpPr>
          <p:nvPr/>
        </p:nvSpPr>
        <p:spPr bwMode="auto">
          <a:xfrm>
            <a:off x="6895970" y="2870855"/>
            <a:ext cx="1779718" cy="523220"/>
          </a:xfrm>
          <a:prstGeom prst="rect">
            <a:avLst/>
          </a:prstGeom>
          <a:solidFill>
            <a:schemeClr val="bg1"/>
          </a:solidFill>
          <a:ln>
            <a:noFill/>
          </a:ln>
          <a:effectLst>
            <a:softEdge rad="127000"/>
          </a:effectLst>
          <a:extLst/>
        </p:spPr>
        <p:txBody>
          <a:bodyPr wrap="none">
            <a:spAutoFit/>
          </a:bodyPr>
          <a:lstStyle>
            <a:lvl1pPr>
              <a:spcBef>
                <a:spcPct val="20000"/>
              </a:spcBef>
              <a:spcAft>
                <a:spcPts val="600"/>
              </a:spcAft>
              <a:buFont typeface="Arial" pitchFamily="34" charset="0"/>
              <a:defRPr kumimoji="1" sz="2000" b="1">
                <a:solidFill>
                  <a:schemeClr val="tx1"/>
                </a:solidFill>
                <a:latin typeface="Arial" pitchFamily="34" charset="0"/>
                <a:ea typeface="ＭＳ Ｐゴシック" pitchFamily="50" charset="-128"/>
              </a:defRPr>
            </a:lvl1pPr>
            <a:lvl2pPr marL="742950" indent="-285750">
              <a:spcBef>
                <a:spcPct val="20000"/>
              </a:spcBef>
              <a:buClr>
                <a:schemeClr val="tx2"/>
              </a:buClr>
              <a:buFont typeface="Arial" pitchFamily="34" charset="0"/>
              <a:buChar char="•"/>
              <a:defRPr kumimoji="1" sz="2000">
                <a:solidFill>
                  <a:schemeClr val="tx1"/>
                </a:solidFill>
                <a:latin typeface="Arial" pitchFamily="34" charset="0"/>
                <a:ea typeface="ＭＳ Ｐゴシック" pitchFamily="50" charset="-128"/>
              </a:defRPr>
            </a:lvl2pPr>
            <a:lvl3pPr marL="1143000" indent="-22860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3pPr>
            <a:lvl4pPr marL="1600200" indent="-22860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4pPr>
            <a:lvl5pPr marL="2057400" indent="-22860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9pPr>
          </a:lstStyle>
          <a:p>
            <a:pPr eaLnBrk="1" hangingPunct="1">
              <a:spcBef>
                <a:spcPct val="0"/>
              </a:spcBef>
              <a:spcAft>
                <a:spcPct val="0"/>
              </a:spcAft>
              <a:buFontTx/>
              <a:buNone/>
              <a:defRPr/>
            </a:pPr>
            <a:r>
              <a:rPr lang="en-US" altLang="ja-JP" sz="2800" dirty="0" err="1" smtClean="0">
                <a:solidFill>
                  <a:sysClr val="windowText" lastClr="000000"/>
                </a:solidFill>
                <a:latin typeface="+mn-ea"/>
                <a:ea typeface="+mn-ea"/>
              </a:rPr>
              <a:t>Inohana</a:t>
            </a:r>
            <a:endParaRPr lang="ja-JP" altLang="en-US" sz="2800" dirty="0" smtClean="0">
              <a:solidFill>
                <a:sysClr val="windowText" lastClr="000000"/>
              </a:solidFill>
              <a:latin typeface="+mn-ea"/>
              <a:ea typeface="+mn-ea"/>
            </a:endParaRPr>
          </a:p>
        </p:txBody>
      </p:sp>
      <p:sp>
        <p:nvSpPr>
          <p:cNvPr id="21513" name="テキスト ボックス 14"/>
          <p:cNvSpPr txBox="1">
            <a:spLocks noChangeArrowheads="1"/>
          </p:cNvSpPr>
          <p:nvPr/>
        </p:nvSpPr>
        <p:spPr bwMode="auto">
          <a:xfrm>
            <a:off x="2700070" y="6219828"/>
            <a:ext cx="1800493" cy="523220"/>
          </a:xfrm>
          <a:prstGeom prst="rect">
            <a:avLst/>
          </a:prstGeom>
          <a:solidFill>
            <a:schemeClr val="bg1"/>
          </a:solidFill>
          <a:ln>
            <a:noFill/>
          </a:ln>
          <a:effectLst>
            <a:softEdge rad="127000"/>
          </a:effectLst>
          <a:extLst/>
        </p:spPr>
        <p:txBody>
          <a:bodyPr wrap="none">
            <a:spAutoFit/>
          </a:bodyPr>
          <a:lstStyle>
            <a:lvl1pPr>
              <a:spcBef>
                <a:spcPct val="20000"/>
              </a:spcBef>
              <a:spcAft>
                <a:spcPts val="600"/>
              </a:spcAft>
              <a:buFont typeface="Arial" pitchFamily="34" charset="0"/>
              <a:defRPr kumimoji="1" sz="2000" b="1">
                <a:solidFill>
                  <a:schemeClr val="tx1"/>
                </a:solidFill>
                <a:latin typeface="Arial" pitchFamily="34" charset="0"/>
                <a:ea typeface="ＭＳ Ｐゴシック" pitchFamily="50" charset="-128"/>
              </a:defRPr>
            </a:lvl1pPr>
            <a:lvl2pPr marL="742950" indent="-285750">
              <a:spcBef>
                <a:spcPct val="20000"/>
              </a:spcBef>
              <a:buClr>
                <a:schemeClr val="tx2"/>
              </a:buClr>
              <a:buFont typeface="Arial" pitchFamily="34" charset="0"/>
              <a:buChar char="•"/>
              <a:defRPr kumimoji="1" sz="2000">
                <a:solidFill>
                  <a:schemeClr val="tx1"/>
                </a:solidFill>
                <a:latin typeface="Arial" pitchFamily="34" charset="0"/>
                <a:ea typeface="ＭＳ Ｐゴシック" pitchFamily="50" charset="-128"/>
              </a:defRPr>
            </a:lvl2pPr>
            <a:lvl3pPr marL="1143000" indent="-22860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3pPr>
            <a:lvl4pPr marL="1600200" indent="-22860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4pPr>
            <a:lvl5pPr marL="2057400" indent="-22860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9pPr>
          </a:lstStyle>
          <a:p>
            <a:pPr eaLnBrk="1" hangingPunct="1">
              <a:spcBef>
                <a:spcPct val="0"/>
              </a:spcBef>
              <a:spcAft>
                <a:spcPct val="0"/>
              </a:spcAft>
              <a:buFontTx/>
              <a:buNone/>
              <a:defRPr/>
            </a:pPr>
            <a:r>
              <a:rPr lang="en-US" altLang="ja-JP" sz="2800" dirty="0" smtClean="0">
                <a:solidFill>
                  <a:sysClr val="windowText" lastClr="000000"/>
                </a:solidFill>
                <a:latin typeface="+mn-ea"/>
                <a:ea typeface="+mn-ea"/>
              </a:rPr>
              <a:t>Matsudo</a:t>
            </a:r>
            <a:endParaRPr lang="ja-JP" altLang="en-US" sz="2800" dirty="0" smtClean="0">
              <a:solidFill>
                <a:sysClr val="windowText" lastClr="000000"/>
              </a:solidFill>
              <a:latin typeface="+mn-ea"/>
              <a:ea typeface="+mn-ea"/>
            </a:endParaRPr>
          </a:p>
        </p:txBody>
      </p:sp>
      <p:sp>
        <p:nvSpPr>
          <p:cNvPr id="21514" name="テキスト ボックス 15"/>
          <p:cNvSpPr txBox="1">
            <a:spLocks noChangeArrowheads="1"/>
          </p:cNvSpPr>
          <p:nvPr/>
        </p:nvSpPr>
        <p:spPr bwMode="auto">
          <a:xfrm>
            <a:off x="5633509" y="6215064"/>
            <a:ext cx="3042179" cy="523220"/>
          </a:xfrm>
          <a:prstGeom prst="rect">
            <a:avLst/>
          </a:prstGeom>
          <a:solidFill>
            <a:schemeClr val="bg1"/>
          </a:solidFill>
          <a:ln>
            <a:noFill/>
          </a:ln>
          <a:effectLst>
            <a:softEdge rad="127000"/>
          </a:effectLst>
          <a:extLst/>
        </p:spPr>
        <p:txBody>
          <a:bodyPr wrap="none">
            <a:spAutoFit/>
          </a:bodyPr>
          <a:lstStyle>
            <a:lvl1pPr>
              <a:spcBef>
                <a:spcPct val="20000"/>
              </a:spcBef>
              <a:spcAft>
                <a:spcPts val="600"/>
              </a:spcAft>
              <a:buFont typeface="Arial" pitchFamily="34" charset="0"/>
              <a:defRPr kumimoji="1" sz="2000" b="1">
                <a:solidFill>
                  <a:schemeClr val="tx1"/>
                </a:solidFill>
                <a:latin typeface="Arial" pitchFamily="34" charset="0"/>
                <a:ea typeface="ＭＳ Ｐゴシック" pitchFamily="50" charset="-128"/>
              </a:defRPr>
            </a:lvl1pPr>
            <a:lvl2pPr marL="742950" indent="-285750">
              <a:spcBef>
                <a:spcPct val="20000"/>
              </a:spcBef>
              <a:buClr>
                <a:schemeClr val="tx2"/>
              </a:buClr>
              <a:buFont typeface="Arial" pitchFamily="34" charset="0"/>
              <a:buChar char="•"/>
              <a:defRPr kumimoji="1" sz="2000">
                <a:solidFill>
                  <a:schemeClr val="tx1"/>
                </a:solidFill>
                <a:latin typeface="Arial" pitchFamily="34" charset="0"/>
                <a:ea typeface="ＭＳ Ｐゴシック" pitchFamily="50" charset="-128"/>
              </a:defRPr>
            </a:lvl2pPr>
            <a:lvl3pPr marL="1143000" indent="-22860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3pPr>
            <a:lvl4pPr marL="1600200" indent="-22860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4pPr>
            <a:lvl5pPr marL="2057400" indent="-22860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9pPr>
          </a:lstStyle>
          <a:p>
            <a:pPr eaLnBrk="1" hangingPunct="1">
              <a:spcBef>
                <a:spcPct val="0"/>
              </a:spcBef>
              <a:spcAft>
                <a:spcPct val="0"/>
              </a:spcAft>
              <a:buFontTx/>
              <a:buNone/>
              <a:defRPr/>
            </a:pPr>
            <a:r>
              <a:rPr lang="en-US" altLang="ja-JP" sz="2800" dirty="0" smtClean="0">
                <a:solidFill>
                  <a:sysClr val="windowText" lastClr="000000"/>
                </a:solidFill>
                <a:latin typeface="+mn-ea"/>
                <a:ea typeface="+mn-ea"/>
              </a:rPr>
              <a:t>Kashiwa-no-ha</a:t>
            </a:r>
            <a:endParaRPr lang="ja-JP" altLang="en-US" sz="2800" dirty="0" smtClean="0">
              <a:solidFill>
                <a:sysClr val="windowText" lastClr="000000"/>
              </a:solidFill>
              <a:latin typeface="+mn-ea"/>
              <a:ea typeface="+mn-ea"/>
            </a:endParaRPr>
          </a:p>
        </p:txBody>
      </p:sp>
    </p:spTree>
    <p:extLst>
      <p:ext uri="{BB962C8B-B14F-4D97-AF65-F5344CB8AC3E}">
        <p14:creationId xmlns:p14="http://schemas.microsoft.com/office/powerpoint/2010/main" val="255955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図形 5"/>
          <p:cNvSpPr/>
          <p:nvPr/>
        </p:nvSpPr>
        <p:spPr>
          <a:xfrm>
            <a:off x="46296" y="1398995"/>
            <a:ext cx="8363272" cy="4720219"/>
          </a:xfrm>
          <a:prstGeom prst="swooshArrow">
            <a:avLst>
              <a:gd name="adj1" fmla="val 25000"/>
              <a:gd name="adj2" fmla="val 25000"/>
            </a:avLst>
          </a:prstGeom>
          <a:solidFill>
            <a:schemeClr val="accent4">
              <a:lumMod val="40000"/>
              <a:lumOff val="60000"/>
            </a:schemeClr>
          </a:solidFill>
        </p:spPr>
        <p:style>
          <a:lnRef idx="1">
            <a:schemeClr val="accent5"/>
          </a:lnRef>
          <a:fillRef idx="3">
            <a:schemeClr val="accent5"/>
          </a:fillRef>
          <a:effectRef idx="2">
            <a:schemeClr val="accent5"/>
          </a:effectRef>
          <a:fontRef idx="minor">
            <a:schemeClr val="lt1"/>
          </a:fontRef>
        </p:style>
      </p:sp>
      <p:sp>
        <p:nvSpPr>
          <p:cNvPr id="7" name="円/楕円 6"/>
          <p:cNvSpPr/>
          <p:nvPr/>
        </p:nvSpPr>
        <p:spPr>
          <a:xfrm>
            <a:off x="494518" y="5386328"/>
            <a:ext cx="217487" cy="195263"/>
          </a:xfrm>
          <a:prstGeom prst="ellipse">
            <a:avLst/>
          </a:prstGeom>
        </p:spPr>
        <p:style>
          <a:lnRef idx="2">
            <a:schemeClr val="accent1">
              <a:shade val="50000"/>
            </a:schemeClr>
          </a:lnRef>
          <a:fillRef idx="1">
            <a:schemeClr val="accent1"/>
          </a:fillRef>
          <a:effectRef idx="0">
            <a:schemeClr val="accent1"/>
          </a:effectRef>
          <a:fontRef idx="minor">
            <a:schemeClr val="lt1"/>
          </a:fontRef>
        </p:style>
      </p:sp>
      <p:sp>
        <p:nvSpPr>
          <p:cNvPr id="8" name="フリーフォーム 7"/>
          <p:cNvSpPr/>
          <p:nvPr/>
        </p:nvSpPr>
        <p:spPr>
          <a:xfrm>
            <a:off x="692218" y="5693965"/>
            <a:ext cx="7437369" cy="862526"/>
          </a:xfrm>
          <a:custGeom>
            <a:avLst/>
            <a:gdLst>
              <a:gd name="connsiteX0" fmla="*/ 0 w 1739950"/>
              <a:gd name="connsiteY0" fmla="*/ 0 h 1348835"/>
              <a:gd name="connsiteX1" fmla="*/ 1739950 w 1739950"/>
              <a:gd name="connsiteY1" fmla="*/ 0 h 1348835"/>
              <a:gd name="connsiteX2" fmla="*/ 1739950 w 1739950"/>
              <a:gd name="connsiteY2" fmla="*/ 1348835 h 1348835"/>
              <a:gd name="connsiteX3" fmla="*/ 0 w 1739950"/>
              <a:gd name="connsiteY3" fmla="*/ 1348835 h 1348835"/>
              <a:gd name="connsiteX4" fmla="*/ 0 w 1739950"/>
              <a:gd name="connsiteY4" fmla="*/ 0 h 1348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9950" h="1348835">
                <a:moveTo>
                  <a:pt x="0" y="0"/>
                </a:moveTo>
                <a:lnTo>
                  <a:pt x="1739950" y="0"/>
                </a:lnTo>
                <a:lnTo>
                  <a:pt x="1739950" y="1348835"/>
                </a:lnTo>
                <a:lnTo>
                  <a:pt x="0" y="1348835"/>
                </a:lnTo>
                <a:lnTo>
                  <a:pt x="0" y="0"/>
                </a:lnTo>
                <a:close/>
              </a:path>
            </a:pathLst>
          </a:custGeom>
          <a:solidFill>
            <a:schemeClr val="bg1"/>
          </a:solidFill>
          <a:ln w="38100"/>
        </p:spPr>
        <p:style>
          <a:lnRef idx="2">
            <a:schemeClr val="accent1"/>
          </a:lnRef>
          <a:fillRef idx="1">
            <a:schemeClr val="lt1"/>
          </a:fillRef>
          <a:effectRef idx="0">
            <a:schemeClr val="accent1"/>
          </a:effectRef>
          <a:fontRef idx="minor">
            <a:schemeClr val="dk1"/>
          </a:fontRef>
        </p:style>
        <p:txBody>
          <a:bodyPr wrap="square" lIns="102880" tIns="144000" rIns="0" bIns="0">
            <a:spAutoFit/>
          </a:bodyPr>
          <a:lstStyle/>
          <a:p>
            <a:pPr defTabSz="1022350">
              <a:lnSpc>
                <a:spcPct val="90000"/>
              </a:lnSpc>
              <a:spcAft>
                <a:spcPct val="35000"/>
              </a:spcAft>
              <a:defRPr/>
            </a:pPr>
            <a:r>
              <a:rPr lang="en-US" altLang="ja-JP" sz="2000" b="1" dirty="0" smtClean="0">
                <a:solidFill>
                  <a:srgbClr val="000000"/>
                </a:solidFill>
                <a:latin typeface="+mn-ea"/>
              </a:rPr>
              <a:t>2003</a:t>
            </a:r>
            <a:endParaRPr lang="ja-JP" altLang="en-US" sz="2000" b="1" dirty="0">
              <a:solidFill>
                <a:srgbClr val="000000"/>
              </a:solidFill>
              <a:latin typeface="+mn-ea"/>
            </a:endParaRPr>
          </a:p>
          <a:p>
            <a:pPr marL="0" lvl="1" defTabSz="1022350">
              <a:lnSpc>
                <a:spcPct val="90000"/>
              </a:lnSpc>
              <a:spcAft>
                <a:spcPct val="15000"/>
              </a:spcAft>
              <a:defRPr/>
            </a:pPr>
            <a:r>
              <a:rPr lang="en-US" altLang="ja-JP" sz="2400" dirty="0" smtClean="0">
                <a:solidFill>
                  <a:srgbClr val="000000"/>
                </a:solidFill>
                <a:latin typeface="+mn-ea"/>
              </a:rPr>
              <a:t>Environmental </a:t>
            </a:r>
            <a:r>
              <a:rPr lang="en-US" altLang="ja-JP" sz="2400" dirty="0">
                <a:solidFill>
                  <a:srgbClr val="000000"/>
                </a:solidFill>
                <a:latin typeface="+mn-ea"/>
              </a:rPr>
              <a:t>ISO Student </a:t>
            </a:r>
            <a:r>
              <a:rPr lang="en-US" altLang="ja-JP" sz="2400" dirty="0" smtClean="0">
                <a:solidFill>
                  <a:srgbClr val="000000"/>
                </a:solidFill>
                <a:latin typeface="+mn-ea"/>
              </a:rPr>
              <a:t>Committee founded</a:t>
            </a:r>
            <a:endParaRPr lang="ja-JP" altLang="en-US" sz="2400" dirty="0">
              <a:solidFill>
                <a:srgbClr val="000000"/>
              </a:solidFill>
              <a:latin typeface="+mn-ea"/>
            </a:endParaRPr>
          </a:p>
        </p:txBody>
      </p:sp>
      <p:sp>
        <p:nvSpPr>
          <p:cNvPr id="9" name="円/楕円 8"/>
          <p:cNvSpPr/>
          <p:nvPr/>
        </p:nvSpPr>
        <p:spPr>
          <a:xfrm>
            <a:off x="1386818" y="4225425"/>
            <a:ext cx="392112" cy="355600"/>
          </a:xfrm>
          <a:prstGeom prst="ellipse">
            <a:avLst/>
          </a:prstGeom>
        </p:spPr>
        <p:style>
          <a:lnRef idx="2">
            <a:schemeClr val="accent2">
              <a:shade val="50000"/>
            </a:schemeClr>
          </a:lnRef>
          <a:fillRef idx="1">
            <a:schemeClr val="accent2"/>
          </a:fillRef>
          <a:effectRef idx="0">
            <a:schemeClr val="accent2"/>
          </a:effectRef>
          <a:fontRef idx="minor">
            <a:schemeClr val="lt1"/>
          </a:fontRef>
        </p:style>
      </p:sp>
      <p:sp>
        <p:nvSpPr>
          <p:cNvPr id="11" name="円/楕円 10"/>
          <p:cNvSpPr/>
          <p:nvPr/>
        </p:nvSpPr>
        <p:spPr>
          <a:xfrm>
            <a:off x="3270191" y="3177089"/>
            <a:ext cx="542925" cy="490538"/>
          </a:xfrm>
          <a:prstGeom prst="ellipse">
            <a:avLst/>
          </a:prstGeom>
        </p:spPr>
        <p:style>
          <a:lnRef idx="2">
            <a:schemeClr val="accent4">
              <a:shade val="50000"/>
            </a:schemeClr>
          </a:lnRef>
          <a:fillRef idx="1">
            <a:schemeClr val="accent4"/>
          </a:fillRef>
          <a:effectRef idx="0">
            <a:schemeClr val="accent4"/>
          </a:effectRef>
          <a:fontRef idx="minor">
            <a:schemeClr val="lt1"/>
          </a:fontRef>
        </p:style>
      </p:sp>
      <p:sp>
        <p:nvSpPr>
          <p:cNvPr id="21517" name="スライド番号プレースホルダ 15"/>
          <p:cNvSpPr txBox="1">
            <a:spLocks noGrp="1"/>
          </p:cNvSpPr>
          <p:nvPr/>
        </p:nvSpPr>
        <p:spPr bwMode="auto">
          <a:xfrm>
            <a:off x="8129588" y="5734050"/>
            <a:ext cx="609600" cy="520700"/>
          </a:xfrm>
          <a:prstGeom prst="rect">
            <a:avLst/>
          </a:prstGeom>
          <a:noFill/>
          <a:ln w="9525">
            <a:noFill/>
            <a:miter lim="800000"/>
            <a:headEnd/>
            <a:tailEnd/>
          </a:ln>
        </p:spPr>
        <p:txBody>
          <a:bodyPr anchor="ctr"/>
          <a:lstStyle/>
          <a:p>
            <a:pPr algn="ctr"/>
            <a:fld id="{452AD11B-57E7-4FC2-97EF-F18C816BB8BB}" type="slidenum">
              <a:rPr lang="ja-JP" altLang="en-US" sz="1400" b="1">
                <a:solidFill>
                  <a:srgbClr val="FFFFFF"/>
                </a:solidFill>
                <a:latin typeface="+mn-ea"/>
              </a:rPr>
              <a:pPr algn="ctr"/>
              <a:t>7</a:t>
            </a:fld>
            <a:endParaRPr lang="en-US" altLang="ja-JP" sz="1400" b="1">
              <a:solidFill>
                <a:srgbClr val="FFFFFF"/>
              </a:solidFill>
              <a:latin typeface="+mn-ea"/>
            </a:endParaRPr>
          </a:p>
        </p:txBody>
      </p:sp>
      <p:sp>
        <p:nvSpPr>
          <p:cNvPr id="10" name="フリーフォーム 9"/>
          <p:cNvSpPr/>
          <p:nvPr/>
        </p:nvSpPr>
        <p:spPr>
          <a:xfrm>
            <a:off x="1600685" y="4403225"/>
            <a:ext cx="7543315" cy="1069531"/>
          </a:xfrm>
          <a:custGeom>
            <a:avLst/>
            <a:gdLst>
              <a:gd name="connsiteX0" fmla="*/ 0 w 1792224"/>
              <a:gd name="connsiteY0" fmla="*/ 0 h 2538984"/>
              <a:gd name="connsiteX1" fmla="*/ 1792224 w 1792224"/>
              <a:gd name="connsiteY1" fmla="*/ 0 h 2538984"/>
              <a:gd name="connsiteX2" fmla="*/ 1792224 w 1792224"/>
              <a:gd name="connsiteY2" fmla="*/ 2538984 h 2538984"/>
              <a:gd name="connsiteX3" fmla="*/ 0 w 1792224"/>
              <a:gd name="connsiteY3" fmla="*/ 2538984 h 2538984"/>
              <a:gd name="connsiteX4" fmla="*/ 0 w 1792224"/>
              <a:gd name="connsiteY4" fmla="*/ 0 h 2538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24" h="2538984">
                <a:moveTo>
                  <a:pt x="0" y="0"/>
                </a:moveTo>
                <a:lnTo>
                  <a:pt x="1792224" y="0"/>
                </a:lnTo>
                <a:lnTo>
                  <a:pt x="1792224" y="2538984"/>
                </a:lnTo>
                <a:lnTo>
                  <a:pt x="0" y="2538984"/>
                </a:lnTo>
                <a:lnTo>
                  <a:pt x="0" y="0"/>
                </a:lnTo>
                <a:close/>
              </a:path>
            </a:pathLst>
          </a:custGeom>
          <a:solidFill>
            <a:schemeClr val="bg1"/>
          </a:solidFill>
          <a:ln w="38100"/>
        </p:spPr>
        <p:style>
          <a:lnRef idx="2">
            <a:schemeClr val="accent2"/>
          </a:lnRef>
          <a:fillRef idx="1">
            <a:schemeClr val="lt1"/>
          </a:fillRef>
          <a:effectRef idx="0">
            <a:schemeClr val="accent2"/>
          </a:effectRef>
          <a:fontRef idx="minor">
            <a:schemeClr val="dk1"/>
          </a:fontRef>
        </p:style>
        <p:txBody>
          <a:bodyPr lIns="185976" tIns="108000" rIns="0" bIns="0"/>
          <a:lstStyle/>
          <a:p>
            <a:pPr defTabSz="1022350">
              <a:lnSpc>
                <a:spcPct val="90000"/>
              </a:lnSpc>
              <a:spcAft>
                <a:spcPct val="35000"/>
              </a:spcAft>
              <a:defRPr/>
            </a:pPr>
            <a:r>
              <a:rPr lang="en-US" altLang="ja-JP" sz="2000" b="1" dirty="0" smtClean="0">
                <a:solidFill>
                  <a:srgbClr val="000000"/>
                </a:solidFill>
                <a:latin typeface="+mn-ea"/>
              </a:rPr>
              <a:t>2005</a:t>
            </a:r>
          </a:p>
          <a:p>
            <a:pPr defTabSz="1022350">
              <a:lnSpc>
                <a:spcPct val="90000"/>
              </a:lnSpc>
              <a:spcAft>
                <a:spcPct val="35000"/>
              </a:spcAft>
              <a:defRPr/>
            </a:pPr>
            <a:r>
              <a:rPr lang="en-US" altLang="ja-JP" sz="2800" dirty="0" smtClean="0">
                <a:solidFill>
                  <a:srgbClr val="FF0000"/>
                </a:solidFill>
                <a:latin typeface="+mn-ea"/>
              </a:rPr>
              <a:t>Nishi-Chiba Campus acquired </a:t>
            </a:r>
            <a:r>
              <a:rPr lang="en-US" altLang="ja-JP" sz="2800" dirty="0">
                <a:solidFill>
                  <a:srgbClr val="FF0000"/>
                </a:solidFill>
                <a:latin typeface="+mn-ea"/>
              </a:rPr>
              <a:t>ISO </a:t>
            </a:r>
            <a:r>
              <a:rPr lang="en-US" altLang="ja-JP" sz="2800" dirty="0" smtClean="0">
                <a:solidFill>
                  <a:srgbClr val="FF0000"/>
                </a:solidFill>
                <a:latin typeface="+mn-ea"/>
              </a:rPr>
              <a:t>14001</a:t>
            </a:r>
            <a:r>
              <a:rPr lang="en-US" altLang="ja-JP" sz="2800" dirty="0" smtClean="0">
                <a:solidFill>
                  <a:srgbClr val="000000"/>
                </a:solidFill>
                <a:latin typeface="+mn-ea"/>
              </a:rPr>
              <a:t>.</a:t>
            </a:r>
            <a:endParaRPr lang="ja-JP" altLang="en-US" sz="2800" dirty="0">
              <a:solidFill>
                <a:srgbClr val="000000"/>
              </a:solidFill>
              <a:latin typeface="+mn-ea"/>
            </a:endParaRPr>
          </a:p>
        </p:txBody>
      </p:sp>
      <p:sp>
        <p:nvSpPr>
          <p:cNvPr id="12" name="フリーフォーム 11"/>
          <p:cNvSpPr/>
          <p:nvPr/>
        </p:nvSpPr>
        <p:spPr>
          <a:xfrm>
            <a:off x="3683726" y="2915222"/>
            <a:ext cx="5460274" cy="1226709"/>
          </a:xfrm>
          <a:custGeom>
            <a:avLst/>
            <a:gdLst>
              <a:gd name="connsiteX0" fmla="*/ 0 w 1792224"/>
              <a:gd name="connsiteY0" fmla="*/ 0 h 3243738"/>
              <a:gd name="connsiteX1" fmla="*/ 1792224 w 1792224"/>
              <a:gd name="connsiteY1" fmla="*/ 0 h 3243738"/>
              <a:gd name="connsiteX2" fmla="*/ 1792224 w 1792224"/>
              <a:gd name="connsiteY2" fmla="*/ 3243738 h 3243738"/>
              <a:gd name="connsiteX3" fmla="*/ 0 w 1792224"/>
              <a:gd name="connsiteY3" fmla="*/ 3243738 h 3243738"/>
              <a:gd name="connsiteX4" fmla="*/ 0 w 1792224"/>
              <a:gd name="connsiteY4" fmla="*/ 0 h 3243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24" h="3243738">
                <a:moveTo>
                  <a:pt x="0" y="0"/>
                </a:moveTo>
                <a:lnTo>
                  <a:pt x="1792224" y="0"/>
                </a:lnTo>
                <a:lnTo>
                  <a:pt x="1792224" y="3243738"/>
                </a:lnTo>
                <a:lnTo>
                  <a:pt x="0" y="3243738"/>
                </a:lnTo>
                <a:lnTo>
                  <a:pt x="0" y="0"/>
                </a:lnTo>
                <a:close/>
              </a:path>
            </a:pathLst>
          </a:custGeom>
          <a:solidFill>
            <a:schemeClr val="bg1"/>
          </a:solidFill>
          <a:ln w="38100"/>
        </p:spPr>
        <p:style>
          <a:lnRef idx="2">
            <a:schemeClr val="accent4"/>
          </a:lnRef>
          <a:fillRef idx="1">
            <a:schemeClr val="lt1"/>
          </a:fillRef>
          <a:effectRef idx="0">
            <a:schemeClr val="accent4"/>
          </a:effectRef>
          <a:fontRef idx="minor">
            <a:schemeClr val="dk1"/>
          </a:fontRef>
        </p:style>
        <p:txBody>
          <a:bodyPr lIns="257200" tIns="108000" rIns="0" bIns="0"/>
          <a:lstStyle/>
          <a:p>
            <a:pPr defTabSz="1022350">
              <a:lnSpc>
                <a:spcPct val="90000"/>
              </a:lnSpc>
              <a:spcAft>
                <a:spcPct val="35000"/>
              </a:spcAft>
              <a:defRPr/>
            </a:pPr>
            <a:r>
              <a:rPr lang="en-US" altLang="ja-JP" sz="2000" b="1" dirty="0" smtClean="0">
                <a:solidFill>
                  <a:srgbClr val="000000"/>
                </a:solidFill>
                <a:latin typeface="+mn-ea"/>
              </a:rPr>
              <a:t>2007</a:t>
            </a:r>
          </a:p>
          <a:p>
            <a:pPr defTabSz="1022350">
              <a:lnSpc>
                <a:spcPct val="90000"/>
              </a:lnSpc>
              <a:spcAft>
                <a:spcPct val="35000"/>
              </a:spcAft>
              <a:defRPr/>
            </a:pPr>
            <a:r>
              <a:rPr lang="en-US" altLang="ja-JP" sz="2000" dirty="0" smtClean="0">
                <a:solidFill>
                  <a:schemeClr val="tx1"/>
                </a:solidFill>
                <a:latin typeface="+mn-ea"/>
              </a:rPr>
              <a:t>All </a:t>
            </a:r>
            <a:r>
              <a:rPr lang="en-US" altLang="ja-JP" sz="2000" dirty="0">
                <a:solidFill>
                  <a:schemeClr val="tx1"/>
                </a:solidFill>
                <a:latin typeface="+mn-ea"/>
              </a:rPr>
              <a:t>of the four main campuses are operating </a:t>
            </a:r>
            <a:r>
              <a:rPr lang="en-US" altLang="ja-JP" sz="2000" dirty="0" smtClean="0">
                <a:solidFill>
                  <a:schemeClr val="tx1"/>
                </a:solidFill>
                <a:latin typeface="+mn-ea"/>
              </a:rPr>
              <a:t>the ISO </a:t>
            </a:r>
            <a:r>
              <a:rPr lang="en-US" altLang="ja-JP" sz="2000" dirty="0">
                <a:solidFill>
                  <a:schemeClr val="tx1"/>
                </a:solidFill>
                <a:latin typeface="+mn-ea"/>
              </a:rPr>
              <a:t>14001-compliant </a:t>
            </a:r>
            <a:r>
              <a:rPr lang="en-US" altLang="ja-JP" sz="2000" dirty="0" smtClean="0">
                <a:solidFill>
                  <a:schemeClr val="tx1"/>
                </a:solidFill>
                <a:latin typeface="+mn-ea"/>
              </a:rPr>
              <a:t>EMS</a:t>
            </a:r>
            <a:endParaRPr lang="ja-JP" altLang="en-US" sz="2800" b="1" dirty="0">
              <a:solidFill>
                <a:schemeClr val="tx1"/>
              </a:solidFill>
              <a:effectLst>
                <a:outerShdw blurRad="38100" dist="38100" dir="2700000" algn="tl">
                  <a:srgbClr val="C0C0C0"/>
                </a:outerShdw>
              </a:effectLst>
              <a:latin typeface="+mn-ea"/>
            </a:endParaRPr>
          </a:p>
        </p:txBody>
      </p:sp>
      <p:sp>
        <p:nvSpPr>
          <p:cNvPr id="16" name="円/楕円 15"/>
          <p:cNvSpPr/>
          <p:nvPr/>
        </p:nvSpPr>
        <p:spPr>
          <a:xfrm>
            <a:off x="7098685" y="2166629"/>
            <a:ext cx="712985" cy="605359"/>
          </a:xfrm>
          <a:prstGeom prst="ellipse">
            <a:avLst/>
          </a:prstGeom>
        </p:spPr>
        <p:style>
          <a:lnRef idx="2">
            <a:schemeClr val="accent4">
              <a:shade val="50000"/>
            </a:schemeClr>
          </a:lnRef>
          <a:fillRef idx="1">
            <a:schemeClr val="accent4"/>
          </a:fillRef>
          <a:effectRef idx="0">
            <a:schemeClr val="accent4"/>
          </a:effectRef>
          <a:fontRef idx="minor">
            <a:schemeClr val="lt1"/>
          </a:fontRef>
        </p:style>
      </p:sp>
      <p:sp>
        <p:nvSpPr>
          <p:cNvPr id="3" name="テキスト ボックス 2"/>
          <p:cNvSpPr txBox="1"/>
          <p:nvPr/>
        </p:nvSpPr>
        <p:spPr>
          <a:xfrm>
            <a:off x="603261" y="679573"/>
            <a:ext cx="7762051" cy="1077218"/>
          </a:xfrm>
          <a:prstGeom prst="rect">
            <a:avLst/>
          </a:prstGeom>
          <a:noFill/>
        </p:spPr>
        <p:txBody>
          <a:bodyPr wrap="square" rtlCol="0">
            <a:spAutoFit/>
          </a:bodyPr>
          <a:lstStyle/>
          <a:p>
            <a:r>
              <a:rPr kumimoji="1" lang="en-US" altLang="ja-JP" sz="3200" b="1" dirty="0" smtClean="0">
                <a:solidFill>
                  <a:schemeClr val="bg1"/>
                </a:solidFill>
                <a:latin typeface="+mn-ea"/>
              </a:rPr>
              <a:t>Chiba University’s </a:t>
            </a:r>
          </a:p>
          <a:p>
            <a:r>
              <a:rPr kumimoji="1" lang="en-US" altLang="ja-JP" sz="3200" b="1" dirty="0" smtClean="0">
                <a:solidFill>
                  <a:schemeClr val="bg1"/>
                </a:solidFill>
                <a:latin typeface="+mn-ea"/>
              </a:rPr>
              <a:t>ISO </a:t>
            </a:r>
            <a:r>
              <a:rPr kumimoji="1" lang="en-US" altLang="ja-JP" sz="3200" b="1" dirty="0">
                <a:solidFill>
                  <a:schemeClr val="bg1"/>
                </a:solidFill>
                <a:latin typeface="+mn-ea"/>
              </a:rPr>
              <a:t>Acquisition Process</a:t>
            </a:r>
            <a:endParaRPr kumimoji="1" lang="ja-JP" altLang="en-US" sz="3200" b="1" dirty="0">
              <a:solidFill>
                <a:schemeClr val="bg1"/>
              </a:solidFill>
              <a:latin typeface="+mn-ea"/>
            </a:endParaRPr>
          </a:p>
        </p:txBody>
      </p:sp>
      <p:sp>
        <p:nvSpPr>
          <p:cNvPr id="14" name="フリーフォーム 13"/>
          <p:cNvSpPr/>
          <p:nvPr/>
        </p:nvSpPr>
        <p:spPr>
          <a:xfrm>
            <a:off x="5118060" y="1697148"/>
            <a:ext cx="4025940" cy="898877"/>
          </a:xfrm>
          <a:custGeom>
            <a:avLst/>
            <a:gdLst>
              <a:gd name="connsiteX0" fmla="*/ 0 w 1792224"/>
              <a:gd name="connsiteY0" fmla="*/ 0 h 3243738"/>
              <a:gd name="connsiteX1" fmla="*/ 1792224 w 1792224"/>
              <a:gd name="connsiteY1" fmla="*/ 0 h 3243738"/>
              <a:gd name="connsiteX2" fmla="*/ 1792224 w 1792224"/>
              <a:gd name="connsiteY2" fmla="*/ 3243738 h 3243738"/>
              <a:gd name="connsiteX3" fmla="*/ 0 w 1792224"/>
              <a:gd name="connsiteY3" fmla="*/ 3243738 h 3243738"/>
              <a:gd name="connsiteX4" fmla="*/ 0 w 1792224"/>
              <a:gd name="connsiteY4" fmla="*/ 0 h 3243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24" h="3243738">
                <a:moveTo>
                  <a:pt x="0" y="0"/>
                </a:moveTo>
                <a:lnTo>
                  <a:pt x="1792224" y="0"/>
                </a:lnTo>
                <a:lnTo>
                  <a:pt x="1792224" y="3243738"/>
                </a:lnTo>
                <a:lnTo>
                  <a:pt x="0" y="3243738"/>
                </a:lnTo>
                <a:lnTo>
                  <a:pt x="0" y="0"/>
                </a:lnTo>
                <a:close/>
              </a:path>
            </a:pathLst>
          </a:custGeom>
          <a:solidFill>
            <a:schemeClr val="bg1"/>
          </a:solidFill>
          <a:ln w="38100"/>
        </p:spPr>
        <p:style>
          <a:lnRef idx="2">
            <a:schemeClr val="accent4"/>
          </a:lnRef>
          <a:fillRef idx="1">
            <a:schemeClr val="lt1"/>
          </a:fillRef>
          <a:effectRef idx="0">
            <a:schemeClr val="accent4"/>
          </a:effectRef>
          <a:fontRef idx="minor">
            <a:schemeClr val="dk1"/>
          </a:fontRef>
        </p:style>
        <p:txBody>
          <a:bodyPr wrap="square" lIns="396000" tIns="144000" rIns="0" bIns="36000">
            <a:spAutoFit/>
          </a:bodyPr>
          <a:lstStyle/>
          <a:p>
            <a:pPr defTabSz="1022350">
              <a:lnSpc>
                <a:spcPct val="90000"/>
              </a:lnSpc>
              <a:spcAft>
                <a:spcPct val="35000"/>
              </a:spcAft>
              <a:defRPr/>
            </a:pPr>
            <a:r>
              <a:rPr lang="en-US" altLang="ja-JP" sz="2000" b="1" dirty="0" smtClean="0">
                <a:solidFill>
                  <a:srgbClr val="000000"/>
                </a:solidFill>
                <a:latin typeface="+mn-ea"/>
              </a:rPr>
              <a:t>2013</a:t>
            </a:r>
            <a:endParaRPr lang="en-US" altLang="ja-JP" sz="2000" b="1" dirty="0">
              <a:solidFill>
                <a:srgbClr val="000000"/>
              </a:solidFill>
              <a:latin typeface="+mn-ea"/>
            </a:endParaRPr>
          </a:p>
          <a:p>
            <a:pPr defTabSz="1022350">
              <a:lnSpc>
                <a:spcPct val="90000"/>
              </a:lnSpc>
              <a:spcAft>
                <a:spcPct val="35000"/>
              </a:spcAft>
              <a:defRPr/>
            </a:pPr>
            <a:r>
              <a:rPr lang="en-US" altLang="ja-JP" sz="2400" dirty="0" smtClean="0">
                <a:solidFill>
                  <a:schemeClr val="tx1"/>
                </a:solidFill>
                <a:latin typeface="+mn-ea"/>
              </a:rPr>
              <a:t>Acquire the ISO50001</a:t>
            </a:r>
            <a:endParaRPr lang="ja-JP" altLang="en-US" sz="2400" dirty="0">
              <a:solidFill>
                <a:schemeClr val="tx1"/>
              </a:solidFill>
              <a:latin typeface="+mn-ea"/>
            </a:endParaRPr>
          </a:p>
        </p:txBody>
      </p:sp>
      <p:sp>
        <p:nvSpPr>
          <p:cNvPr id="2" name="スライド番号プレースホルダー 1"/>
          <p:cNvSpPr>
            <a:spLocks noGrp="1"/>
          </p:cNvSpPr>
          <p:nvPr>
            <p:ph type="sldNum" sz="quarter" idx="12"/>
          </p:nvPr>
        </p:nvSpPr>
        <p:spPr/>
        <p:txBody>
          <a:bodyPr/>
          <a:lstStyle/>
          <a:p>
            <a:fld id="{519954A3-9DFD-4C44-94BA-B95130A3BA1C}" type="slidenum">
              <a:rPr lang="en-US" smtClean="0">
                <a:latin typeface="+mn-ea"/>
              </a:rPr>
              <a:t>7</a:t>
            </a:fld>
            <a:endParaRPr lang="en-US" dirty="0">
              <a:latin typeface="+mn-ea"/>
            </a:endParaRPr>
          </a:p>
        </p:txBody>
      </p:sp>
    </p:spTree>
    <p:extLst>
      <p:ext uri="{BB962C8B-B14F-4D97-AF65-F5344CB8AC3E}">
        <p14:creationId xmlns:p14="http://schemas.microsoft.com/office/powerpoint/2010/main" val="135817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98210" y="1063417"/>
            <a:ext cx="7439830" cy="709865"/>
          </a:xfrm>
        </p:spPr>
        <p:txBody>
          <a:bodyPr/>
          <a:lstStyle/>
          <a:p>
            <a:r>
              <a:rPr lang="en-US" altLang="ja-JP" b="1" dirty="0">
                <a:latin typeface="+mn-ea"/>
                <a:ea typeface="+mn-ea"/>
              </a:rPr>
              <a:t>About </a:t>
            </a:r>
            <a:r>
              <a:rPr lang="en-US" altLang="ja-JP" b="1" dirty="0" smtClean="0">
                <a:latin typeface="+mn-ea"/>
                <a:ea typeface="+mn-ea"/>
              </a:rPr>
              <a:t>ISO14001/ISO50001</a:t>
            </a:r>
            <a:endParaRPr kumimoji="1" lang="ja-JP" altLang="en-US" b="1" dirty="0">
              <a:latin typeface="+mn-ea"/>
              <a:ea typeface="+mn-ea"/>
            </a:endParaRPr>
          </a:p>
        </p:txBody>
      </p:sp>
      <p:sp>
        <p:nvSpPr>
          <p:cNvPr id="3" name="コンテンツ プレースホルダー 2"/>
          <p:cNvSpPr>
            <a:spLocks noGrp="1"/>
          </p:cNvSpPr>
          <p:nvPr>
            <p:ph idx="1"/>
          </p:nvPr>
        </p:nvSpPr>
        <p:spPr>
          <a:xfrm>
            <a:off x="285435" y="2358089"/>
            <a:ext cx="8665380" cy="3530600"/>
          </a:xfrm>
        </p:spPr>
        <p:txBody>
          <a:bodyPr>
            <a:noAutofit/>
          </a:bodyPr>
          <a:lstStyle/>
          <a:p>
            <a:r>
              <a:rPr lang="en-US" altLang="ja-JP" sz="2800" b="1" dirty="0" smtClean="0">
                <a:latin typeface="+mn-ea"/>
              </a:rPr>
              <a:t>ISO</a:t>
            </a:r>
            <a:r>
              <a:rPr lang="en-US" altLang="ja-JP" sz="2800" dirty="0" smtClean="0">
                <a:latin typeface="+mn-ea"/>
              </a:rPr>
              <a:t>: </a:t>
            </a:r>
            <a:r>
              <a:rPr lang="en-US" altLang="ja-JP" sz="2400" dirty="0" smtClean="0">
                <a:latin typeface="+mn-ea"/>
              </a:rPr>
              <a:t>International </a:t>
            </a:r>
            <a:r>
              <a:rPr lang="en-US" altLang="ja-JP" sz="2400" dirty="0">
                <a:latin typeface="+mn-ea"/>
              </a:rPr>
              <a:t>Organization for </a:t>
            </a:r>
            <a:r>
              <a:rPr lang="en-US" altLang="ja-JP" sz="2400" dirty="0" smtClean="0">
                <a:latin typeface="+mn-ea"/>
              </a:rPr>
              <a:t>Standardization</a:t>
            </a:r>
          </a:p>
          <a:p>
            <a:r>
              <a:rPr lang="en-US" altLang="ja-JP" sz="2800" b="1" dirty="0" smtClean="0">
                <a:latin typeface="+mn-ea"/>
              </a:rPr>
              <a:t>ISO14001</a:t>
            </a:r>
            <a:r>
              <a:rPr lang="en-US" altLang="ja-JP" sz="2800" dirty="0" smtClean="0">
                <a:latin typeface="+mn-ea"/>
              </a:rPr>
              <a:t> : EMS </a:t>
            </a:r>
            <a:r>
              <a:rPr lang="en-US" altLang="ja-JP" sz="2800" dirty="0">
                <a:latin typeface="+mn-ea"/>
              </a:rPr>
              <a:t>for </a:t>
            </a:r>
            <a:r>
              <a:rPr lang="en-US" altLang="ja-JP" sz="2800" dirty="0" smtClean="0">
                <a:latin typeface="+mn-ea"/>
              </a:rPr>
              <a:t>organizations</a:t>
            </a:r>
            <a:r>
              <a:rPr lang="en-US" altLang="ja-JP" sz="2800" dirty="0">
                <a:latin typeface="+mn-ea"/>
              </a:rPr>
              <a:t>. </a:t>
            </a:r>
            <a:endParaRPr lang="en-US" altLang="ja-JP" sz="2800" dirty="0" smtClean="0">
              <a:latin typeface="+mn-ea"/>
            </a:endParaRPr>
          </a:p>
          <a:p>
            <a:r>
              <a:rPr lang="en-US" altLang="ja-JP" sz="2800" b="1" dirty="0" smtClean="0">
                <a:latin typeface="+mn-ea"/>
              </a:rPr>
              <a:t>ISO50001 </a:t>
            </a:r>
            <a:r>
              <a:rPr lang="en-US" altLang="ja-JP" sz="2800" dirty="0" smtClean="0">
                <a:latin typeface="+mn-ea"/>
              </a:rPr>
              <a:t>: </a:t>
            </a:r>
            <a:r>
              <a:rPr lang="en-US" altLang="ja-JP" sz="2800" u="sng" dirty="0">
                <a:latin typeface="+mn-ea"/>
              </a:rPr>
              <a:t>e</a:t>
            </a:r>
            <a:r>
              <a:rPr lang="en-US" altLang="ja-JP" sz="2800" u="sng" dirty="0" smtClean="0">
                <a:latin typeface="+mn-ea"/>
              </a:rPr>
              <a:t>nergy</a:t>
            </a:r>
            <a:r>
              <a:rPr lang="en-US" altLang="ja-JP" sz="2800" dirty="0" smtClean="0">
                <a:latin typeface="+mn-ea"/>
              </a:rPr>
              <a:t> </a:t>
            </a:r>
            <a:r>
              <a:rPr lang="en-US" altLang="ja-JP" sz="2800" dirty="0">
                <a:latin typeface="+mn-ea"/>
              </a:rPr>
              <a:t>management </a:t>
            </a:r>
            <a:r>
              <a:rPr lang="en-US" altLang="ja-JP" sz="2800" dirty="0" smtClean="0">
                <a:latin typeface="+mn-ea"/>
              </a:rPr>
              <a:t>system. </a:t>
            </a:r>
          </a:p>
          <a:p>
            <a:r>
              <a:rPr lang="en-US" altLang="ja-JP" sz="2800" dirty="0" smtClean="0">
                <a:latin typeface="+mn-ea"/>
              </a:rPr>
              <a:t>They are </a:t>
            </a:r>
            <a:r>
              <a:rPr lang="en-US" altLang="ja-JP" sz="2800" dirty="0">
                <a:latin typeface="+mn-ea"/>
              </a:rPr>
              <a:t>based on the</a:t>
            </a:r>
          </a:p>
          <a:p>
            <a:pPr marL="0" indent="0">
              <a:buNone/>
            </a:pPr>
            <a:r>
              <a:rPr lang="en-US" altLang="ja-JP" sz="2800" dirty="0">
                <a:latin typeface="+mn-ea"/>
              </a:rPr>
              <a:t>    Plan-Do-Check-Act cycle.</a:t>
            </a:r>
          </a:p>
          <a:p>
            <a:endParaRPr lang="en-US" altLang="ja-JP" sz="2800" dirty="0">
              <a:latin typeface="+mn-ea"/>
            </a:endParaRPr>
          </a:p>
        </p:txBody>
      </p:sp>
      <p:sp>
        <p:nvSpPr>
          <p:cNvPr id="4" name="スライド番号プレースホルダー 3"/>
          <p:cNvSpPr>
            <a:spLocks noGrp="1"/>
          </p:cNvSpPr>
          <p:nvPr>
            <p:ph type="sldNum" sz="quarter" idx="12"/>
          </p:nvPr>
        </p:nvSpPr>
        <p:spPr/>
        <p:txBody>
          <a:bodyPr/>
          <a:lstStyle/>
          <a:p>
            <a:fld id="{519954A3-9DFD-4C44-94BA-B95130A3BA1C}" type="slidenum">
              <a:rPr lang="en-US" smtClean="0">
                <a:latin typeface="+mn-ea"/>
              </a:rPr>
              <a:t>8</a:t>
            </a:fld>
            <a:endParaRPr lang="en-US" dirty="0">
              <a:latin typeface="+mn-ea"/>
            </a:endParaRPr>
          </a:p>
        </p:txBody>
      </p:sp>
      <p:pic>
        <p:nvPicPr>
          <p:cNvPr id="5" name="図 4"/>
          <p:cNvPicPr>
            <a:picLocks noChangeAspect="1"/>
          </p:cNvPicPr>
          <p:nvPr/>
        </p:nvPicPr>
        <p:blipFill>
          <a:blip r:embed="rId3"/>
          <a:stretch>
            <a:fillRect/>
          </a:stretch>
        </p:blipFill>
        <p:spPr>
          <a:xfrm>
            <a:off x="5387215" y="3964424"/>
            <a:ext cx="3485521" cy="2893576"/>
          </a:xfrm>
          <a:prstGeom prst="rect">
            <a:avLst/>
          </a:prstGeom>
        </p:spPr>
      </p:pic>
    </p:spTree>
    <p:extLst>
      <p:ext uri="{BB962C8B-B14F-4D97-AF65-F5344CB8AC3E}">
        <p14:creationId xmlns:p14="http://schemas.microsoft.com/office/powerpoint/2010/main" val="254750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545124" y="2196041"/>
            <a:ext cx="3965331" cy="3020344"/>
          </a:xfrm>
        </p:spPr>
        <p:txBody>
          <a:bodyPr/>
          <a:lstStyle/>
          <a:p>
            <a:pPr algn="ctr"/>
            <a:r>
              <a:rPr lang="en-US" altLang="ja-JP" b="1" dirty="0" smtClean="0">
                <a:latin typeface="+mn-ea"/>
                <a:ea typeface="+mn-ea"/>
              </a:rPr>
              <a:t>2</a:t>
            </a:r>
            <a:br>
              <a:rPr lang="en-US" altLang="ja-JP" b="1" dirty="0" smtClean="0">
                <a:latin typeface="+mn-ea"/>
                <a:ea typeface="+mn-ea"/>
              </a:rPr>
            </a:br>
            <a:r>
              <a:rPr lang="en-US" altLang="ja-JP" b="1" dirty="0">
                <a:latin typeface="+mn-ea"/>
              </a:rPr>
              <a:t>Water resource conservation </a:t>
            </a:r>
            <a:r>
              <a:rPr lang="en-US" altLang="ja-JP" b="1" dirty="0" smtClean="0">
                <a:latin typeface="+mn-ea"/>
              </a:rPr>
              <a:t>effect</a:t>
            </a:r>
            <a:br>
              <a:rPr lang="en-US" altLang="ja-JP" b="1" dirty="0" smtClean="0">
                <a:latin typeface="+mn-ea"/>
              </a:rPr>
            </a:br>
            <a:r>
              <a:rPr lang="ja-JP" altLang="en-US" b="1" dirty="0" smtClean="0">
                <a:latin typeface="+mn-ea"/>
              </a:rPr>
              <a:t>→</a:t>
            </a:r>
            <a:r>
              <a:rPr lang="en-US" altLang="ja-JP" b="1" dirty="0" smtClean="0">
                <a:latin typeface="+mn-ea"/>
              </a:rPr>
              <a:t>Waste emission</a:t>
            </a:r>
            <a:endParaRPr lang="ja-JP" altLang="en-US" b="1" dirty="0">
              <a:latin typeface="+mn-ea"/>
              <a:ea typeface="+mn-ea"/>
            </a:endParaRPr>
          </a:p>
        </p:txBody>
      </p:sp>
      <p:pic>
        <p:nvPicPr>
          <p:cNvPr id="2" name="図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45620" y="3536874"/>
            <a:ext cx="4236334" cy="2824223"/>
          </a:xfrm>
          <a:prstGeom prst="rect">
            <a:avLst/>
          </a:prstGeom>
        </p:spPr>
      </p:pic>
      <p:sp>
        <p:nvSpPr>
          <p:cNvPr id="3" name="スライド番号プレースホルダー 2"/>
          <p:cNvSpPr>
            <a:spLocks noGrp="1"/>
          </p:cNvSpPr>
          <p:nvPr>
            <p:ph type="sldNum" sz="quarter" idx="12"/>
          </p:nvPr>
        </p:nvSpPr>
        <p:spPr/>
        <p:txBody>
          <a:bodyPr/>
          <a:lstStyle/>
          <a:p>
            <a:fld id="{D57F1E4F-1CFF-5643-939E-217C01CDF565}" type="slidenum">
              <a:rPr lang="en-US" smtClean="0">
                <a:latin typeface="+mn-ea"/>
              </a:rPr>
              <a:pPr/>
              <a:t>9</a:t>
            </a:fld>
            <a:endParaRPr lang="en-US" dirty="0">
              <a:latin typeface="+mn-ea"/>
            </a:endParaRPr>
          </a:p>
        </p:txBody>
      </p:sp>
    </p:spTree>
    <p:extLst>
      <p:ext uri="{BB962C8B-B14F-4D97-AF65-F5344CB8AC3E}">
        <p14:creationId xmlns:p14="http://schemas.microsoft.com/office/powerpoint/2010/main" val="631242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イオン ボードルーム">
  <a:themeElements>
    <a:clrScheme name="イオン ボードルーム">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イオン ボードルーム">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イオン ボードルーム">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13800</TotalTime>
  <Words>2660</Words>
  <Application>Microsoft Office PowerPoint</Application>
  <PresentationFormat>画面に合わせる (4:3)</PresentationFormat>
  <Paragraphs>380</Paragraphs>
  <Slides>47</Slides>
  <Notes>47</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47</vt:i4>
      </vt:variant>
    </vt:vector>
  </HeadingPairs>
  <TitlesOfParts>
    <vt:vector size="59" baseType="lpstr">
      <vt:lpstr>Arial Unicode MS</vt:lpstr>
      <vt:lpstr>ＭＳ Ｐゴシック</vt:lpstr>
      <vt:lpstr>PMingLiU</vt:lpstr>
      <vt:lpstr>ヒラギノ角ゴ Pro W6</vt:lpstr>
      <vt:lpstr>メイリオ</vt:lpstr>
      <vt:lpstr>Arial</vt:lpstr>
      <vt:lpstr>Calibri</vt:lpstr>
      <vt:lpstr>Century Gothic</vt:lpstr>
      <vt:lpstr>Times New Roman</vt:lpstr>
      <vt:lpstr>Wingdings</vt:lpstr>
      <vt:lpstr>Wingdings 3</vt:lpstr>
      <vt:lpstr>イオン ボードルーム</vt:lpstr>
      <vt:lpstr>Reduction of water resources consumption and the student-led environmental management system of Chiba University</vt:lpstr>
      <vt:lpstr>Contents</vt:lpstr>
      <vt:lpstr>１ Overview of Chiba University and its EMS</vt:lpstr>
      <vt:lpstr>PowerPoint プレゼンテーション</vt:lpstr>
      <vt:lpstr>PowerPoint プレゼンテーション</vt:lpstr>
      <vt:lpstr>PowerPoint プレゼンテーション</vt:lpstr>
      <vt:lpstr>PowerPoint プレゼンテーション</vt:lpstr>
      <vt:lpstr>About ISO14001/ISO50001</vt:lpstr>
      <vt:lpstr>2 Water resource conservation effect →Waste emission</vt:lpstr>
      <vt:lpstr>Floor area and people</vt:lpstr>
      <vt:lpstr>Total amount of energy decreased</vt:lpstr>
      <vt:lpstr>1. Energy and resource conservation effect</vt:lpstr>
      <vt:lpstr>General waste decreased</vt:lpstr>
      <vt:lpstr>Waste separation・collection</vt:lpstr>
      <vt:lpstr>The reason</vt:lpstr>
      <vt:lpstr>3 Student-led EMS at Chiba University</vt:lpstr>
      <vt:lpstr>Student-led EMS</vt:lpstr>
      <vt:lpstr>Three characteristics ① The positioning </vt:lpstr>
      <vt:lpstr>Three characteristics ②Tasks</vt:lpstr>
      <vt:lpstr>Basic training instructors</vt:lpstr>
      <vt:lpstr>Promotion and awareness activities</vt:lpstr>
      <vt:lpstr>Environmental education activities</vt:lpstr>
      <vt:lpstr>PowerPoint プレゼンテーション</vt:lpstr>
      <vt:lpstr>Waste reduction ～The used book market</vt:lpstr>
      <vt:lpstr>Waste reduction  ～Reduction of abandoned bicycles </vt:lpstr>
      <vt:lpstr>Waste reduction ～Conposting</vt:lpstr>
      <vt:lpstr>Waste reduction  ～University festival</vt:lpstr>
      <vt:lpstr>Waste reduction  ~Reduction of Package Waste</vt:lpstr>
      <vt:lpstr>Three characteristics ②Tasks</vt:lpstr>
      <vt:lpstr>Internal audits</vt:lpstr>
      <vt:lpstr>Three characteristics ②Tasks</vt:lpstr>
      <vt:lpstr>External assessment </vt:lpstr>
      <vt:lpstr>Three characteristics ③Accreditation and qualification</vt:lpstr>
      <vt:lpstr>Three characteristics ③Accreditation and qualification</vt:lpstr>
      <vt:lpstr>4 Results after 10 Years of Chiba University’s Student-led EMS</vt:lpstr>
      <vt:lpstr>3 effects of  student-led EMS</vt:lpstr>
      <vt:lpstr>3 effects of  student-led EMS</vt:lpstr>
      <vt:lpstr>3 effects of  student-led EMS ~External evaluation </vt:lpstr>
      <vt:lpstr>3.External evaluation of Chiba University ~ Media exposure</vt:lpstr>
      <vt:lpstr>PowerPoint プレゼンテーション</vt:lpstr>
      <vt:lpstr>3 effects of  student-led EMS ~External evaluation </vt:lpstr>
      <vt:lpstr>3 effects of  student-led EMS ~Educational effect on students </vt:lpstr>
      <vt:lpstr>Questionnaire survey to alumni of Practitioner</vt:lpstr>
      <vt:lpstr>PowerPoint プレゼンテーション</vt:lpstr>
      <vt:lpstr>PowerPoint プレゼンテーション</vt:lpstr>
      <vt:lpstr>Conclusion</vt:lpstr>
      <vt:lpstr>Thank you ありがとう！ Terima kasih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学生主体による大学の環境マネジメントシステムの運営に関する実務教育プログラムの確立 ～環境ISOの取り組みを発展させる新しい型の考察～</dc:title>
  <dc:creator>岡山 咲子</dc:creator>
  <cp:lastModifiedBy>岡山咲子</cp:lastModifiedBy>
  <cp:revision>342</cp:revision>
  <cp:lastPrinted>2016-04-17T09:43:59Z</cp:lastPrinted>
  <dcterms:created xsi:type="dcterms:W3CDTF">2014-09-28T13:01:14Z</dcterms:created>
  <dcterms:modified xsi:type="dcterms:W3CDTF">2016-04-21T05:52:24Z</dcterms:modified>
</cp:coreProperties>
</file>