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7"/>
  </p:notesMasterIdLst>
  <p:handoutMasterIdLst>
    <p:handoutMasterId r:id="rId28"/>
  </p:handoutMasterIdLst>
  <p:sldIdLst>
    <p:sldId id="647" r:id="rId2"/>
    <p:sldId id="876" r:id="rId3"/>
    <p:sldId id="939" r:id="rId4"/>
    <p:sldId id="940" r:id="rId5"/>
    <p:sldId id="950" r:id="rId6"/>
    <p:sldId id="952" r:id="rId7"/>
    <p:sldId id="953" r:id="rId8"/>
    <p:sldId id="954" r:id="rId9"/>
    <p:sldId id="955" r:id="rId10"/>
    <p:sldId id="868" r:id="rId11"/>
    <p:sldId id="956" r:id="rId12"/>
    <p:sldId id="957" r:id="rId13"/>
    <p:sldId id="961" r:id="rId14"/>
    <p:sldId id="958" r:id="rId15"/>
    <p:sldId id="962" r:id="rId16"/>
    <p:sldId id="963" r:id="rId17"/>
    <p:sldId id="964" r:id="rId18"/>
    <p:sldId id="959" r:id="rId19"/>
    <p:sldId id="960" r:id="rId20"/>
    <p:sldId id="965" r:id="rId21"/>
    <p:sldId id="943" r:id="rId22"/>
    <p:sldId id="973" r:id="rId23"/>
    <p:sldId id="966" r:id="rId24"/>
    <p:sldId id="967" r:id="rId25"/>
    <p:sldId id="768" r:id="rId26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006600"/>
    <a:srgbClr val="0066CC"/>
    <a:srgbClr val="99CCFF"/>
    <a:srgbClr val="CC00CC"/>
    <a:srgbClr val="CCFF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5" autoAdjust="0"/>
    <p:restoredTop sz="90772" autoAdjust="0"/>
  </p:normalViewPr>
  <p:slideViewPr>
    <p:cSldViewPr>
      <p:cViewPr>
        <p:scale>
          <a:sx n="76" d="100"/>
          <a:sy n="76" d="100"/>
        </p:scale>
        <p:origin x="1432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AA7E0AA-802B-4442-9C79-5180FA529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16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A4F40EA-8947-4C12-AEE4-15DEA2168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58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4887D-9EEF-4574-8F27-F422A4D8322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8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53C7F7-1250-4762-9B41-A10CC182C5CF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2136C-3303-40AF-8C97-DC30A9FDE0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D561F0-03F9-4723-8A72-D27E7D570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1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96F69-DD31-46B9-81CD-39859DAC3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463-3E83-488F-BEE7-0ABEF421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C921-651E-451C-864D-C3AFD2E8C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A4A6B-C138-4AA7-82F5-7B6D27981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2F415-06BB-46D3-B1BF-9F2FC4192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CA8FF-D5AA-4914-A51C-F79BF683C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31AA9-9577-4C7B-B1A5-01AC8B2E0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5B698-53BF-4D6A-804F-B7C1C86FE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BE01A-9A95-407C-8510-B4C4ABC2B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2DA4-6442-4D8D-A9B0-E3232715E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2FEB-B4F7-4E69-BAAF-3FA6D16EB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6135DB5-EE0B-4ECB-A894-66AF1D1DE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hyperlink" Target="Video%20Udara%20Unand/Universitas%20Andalas%20dari%20Udara%202016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ku Unand publish web'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0225"/>
            <a:ext cx="9144000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429000" y="457200"/>
            <a:ext cx="5715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 Narrow" pitchFamily="34" charset="0"/>
                <a:ea typeface="+mj-ea"/>
                <a:cs typeface="+mj-cs"/>
              </a:rPr>
              <a:t>SUSTAINABLE INITIATIVES TO IMPROVE HIGHER EDUCATION PERFORMANCE</a:t>
            </a:r>
            <a:endParaRPr lang="en-US" sz="3200" b="1" kern="0" dirty="0">
              <a:latin typeface="Arial Narrow" pitchFamily="34" charset="0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id-ID" sz="28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400" b="1" kern="0" dirty="0" smtClean="0">
                <a:latin typeface="+mj-lt"/>
                <a:ea typeface="+mj-ea"/>
                <a:cs typeface="+mj-cs"/>
              </a:rPr>
              <a:t>By:</a:t>
            </a:r>
            <a:endParaRPr lang="id-ID" sz="24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400" b="1" kern="0" dirty="0">
                <a:latin typeface="+mj-lt"/>
                <a:ea typeface="+mj-ea"/>
                <a:cs typeface="+mj-cs"/>
              </a:rPr>
              <a:t> Prof. Dr. </a:t>
            </a:r>
            <a:r>
              <a:rPr lang="id-ID" sz="2400" b="1" kern="0" dirty="0">
                <a:latin typeface="+mj-lt"/>
                <a:ea typeface="+mj-ea"/>
                <a:cs typeface="+mj-cs"/>
              </a:rPr>
              <a:t>Werry Darta </a:t>
            </a:r>
            <a:r>
              <a:rPr lang="id-ID" sz="2400" b="1" kern="0" dirty="0" smtClean="0">
                <a:latin typeface="+mj-lt"/>
                <a:ea typeface="+mj-ea"/>
                <a:cs typeface="+mj-cs"/>
              </a:rPr>
              <a:t>Taifur</a:t>
            </a:r>
            <a:endParaRPr lang="id-ID" sz="24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Faculty of Economics</a:t>
            </a:r>
          </a:p>
          <a:p>
            <a:pPr algn="ctr" eaLnBrk="0" hangingPunct="0">
              <a:defRPr/>
            </a:pPr>
            <a:r>
              <a:rPr lang="en-US" b="1" kern="0" dirty="0" err="1" smtClean="0">
                <a:latin typeface="+mj-lt"/>
                <a:ea typeface="+mj-ea"/>
                <a:cs typeface="+mj-cs"/>
              </a:rPr>
              <a:t>Andalas</a:t>
            </a:r>
            <a:r>
              <a:rPr lang="en-US" b="1" kern="0" dirty="0" smtClean="0">
                <a:latin typeface="+mj-lt"/>
                <a:ea typeface="+mj-ea"/>
                <a:cs typeface="+mj-cs"/>
              </a:rPr>
              <a:t> University</a:t>
            </a:r>
          </a:p>
          <a:p>
            <a:pPr algn="ctr" eaLnBrk="0" hangingPunct="0">
              <a:defRPr/>
            </a:pPr>
            <a:endParaRPr lang="en-US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b="1" kern="0" dirty="0" smtClean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The 2</a:t>
            </a:r>
            <a:r>
              <a:rPr lang="en-US" b="1" kern="0" baseline="30000" dirty="0" smtClean="0">
                <a:latin typeface="+mj-lt"/>
                <a:ea typeface="+mj-ea"/>
                <a:cs typeface="+mj-cs"/>
              </a:rPr>
              <a:t>th</a:t>
            </a:r>
            <a:r>
              <a:rPr lang="en-US" b="1" kern="0" dirty="0" smtClean="0">
                <a:latin typeface="+mj-lt"/>
                <a:ea typeface="+mj-ea"/>
                <a:cs typeface="+mj-cs"/>
              </a:rPr>
              <a:t> International Workshop on UI </a:t>
            </a:r>
            <a:r>
              <a:rPr lang="en-US" b="1" kern="0" dirty="0" err="1" smtClean="0">
                <a:latin typeface="+mj-lt"/>
                <a:ea typeface="+mj-ea"/>
                <a:cs typeface="+mj-cs"/>
              </a:rPr>
              <a:t>GreenMetric</a:t>
            </a:r>
            <a:endParaRPr lang="en-US" b="1" kern="0" dirty="0" smtClean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The Margo Hotel </a:t>
            </a:r>
            <a:r>
              <a:rPr lang="en-US" b="1" kern="0" dirty="0" err="1" smtClean="0">
                <a:latin typeface="+mj-lt"/>
                <a:ea typeface="+mj-ea"/>
                <a:cs typeface="+mj-cs"/>
              </a:rPr>
              <a:t>Depok</a:t>
            </a:r>
            <a:r>
              <a:rPr lang="en-US" b="1" kern="0" dirty="0" smtClean="0">
                <a:latin typeface="+mj-lt"/>
                <a:ea typeface="+mj-ea"/>
                <a:cs typeface="+mj-cs"/>
              </a:rPr>
              <a:t>, West Java</a:t>
            </a:r>
          </a:p>
          <a:p>
            <a:pPr algn="ctr" eaLnBrk="0" hangingPunct="0"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Indonesia, 21 April 2016</a:t>
            </a:r>
            <a:endParaRPr lang="en-US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r="60800"/>
          <a:stretch>
            <a:fillRect/>
          </a:stretch>
        </p:blipFill>
        <p:spPr bwMode="auto">
          <a:xfrm>
            <a:off x="0" y="533400"/>
            <a:ext cx="457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657600" y="60960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>
              <a:defRPr/>
            </a:pPr>
            <a:endParaRPr lang="en-US" sz="2400" b="1" kern="0" dirty="0">
              <a:ln w="50800"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495800" y="1143000"/>
            <a:ext cx="464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lvl="1" indent="-3429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4648200" y="2819400"/>
            <a:ext cx="449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hlinkClick r:id="rId3" action="ppaction://hlinkfile"/>
              </a:rPr>
              <a:t>Let’s see the </a:t>
            </a:r>
            <a:r>
              <a:rPr lang="en-US" sz="3200" b="1" dirty="0" err="1" smtClean="0">
                <a:solidFill>
                  <a:srgbClr val="0000FF"/>
                </a:solidFill>
                <a:hlinkClick r:id="rId3" action="ppaction://hlinkfile"/>
              </a:rPr>
              <a:t>Andalas</a:t>
            </a:r>
            <a:r>
              <a:rPr lang="en-US" sz="3200" b="1" dirty="0" smtClean="0">
                <a:solidFill>
                  <a:srgbClr val="0000FF"/>
                </a:solidFill>
                <a:hlinkClick r:id="rId3" action="ppaction://hlinkfile"/>
              </a:rPr>
              <a:t> University from Aerial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7" descr="IMG_22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434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Content Placeholder 3" descr="IMG_22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6096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/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2. Developing Campus </a:t>
            </a:r>
            <a:r>
              <a:rPr lang="en-US" sz="2800" b="1" dirty="0" err="1" smtClean="0">
                <a:solidFill>
                  <a:schemeClr val="bg1"/>
                </a:solidFill>
                <a:latin typeface="Arial Narrow" pitchFamily="34" charset="0"/>
              </a:rPr>
              <a:t>Sustainablity</a:t>
            </a: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 Plan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1524000"/>
            <a:ext cx="441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Prepare all document planning to consummate its vision as a excellent and dignified university  (2009-2028)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Anticipating the needs and standards of the future campus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On all planning documents confirm that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is green campus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457200"/>
            <a:ext cx="4800600" cy="6400800"/>
          </a:xfrm>
        </p:spPr>
        <p:txBody>
          <a:bodyPr/>
          <a:lstStyle/>
          <a:p>
            <a:pPr marL="231775" indent="-231775">
              <a:spcBef>
                <a:spcPts val="0"/>
              </a:spcBef>
              <a:buFont typeface="Wingdings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Arial Narrow" pitchFamily="34" charset="0"/>
              </a:rPr>
              <a:t>In an attempt to achieve this objective, various policies, program, activities, events have been formulated on planning documents.</a:t>
            </a:r>
          </a:p>
          <a:p>
            <a:pPr marL="231775" indent="-231775">
              <a:spcBef>
                <a:spcPts val="0"/>
              </a:spcBef>
              <a:buFont typeface="Wingdings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Arial Narrow" pitchFamily="34" charset="0"/>
              </a:rPr>
              <a:t>Including agenda related to sustainable development compatible with guide books of UI Green Metric issued in 2010</a:t>
            </a:r>
          </a:p>
          <a:p>
            <a:pPr marL="231775" indent="-231775">
              <a:spcBef>
                <a:spcPts val="0"/>
              </a:spcBef>
              <a:buFont typeface="Wingdings" pitchFamily="2" charset="2"/>
              <a:buChar char="§"/>
            </a:pPr>
            <a:r>
              <a:rPr lang="en-US" sz="26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600" dirty="0" smtClean="0">
                <a:solidFill>
                  <a:schemeClr val="bg1"/>
                </a:solidFill>
                <a:latin typeface="Arial Narrow" pitchFamily="34" charset="0"/>
              </a:rPr>
              <a:t> University has a clear agenda on sustainable development.</a:t>
            </a:r>
          </a:p>
          <a:p>
            <a:pPr marL="231775" indent="-231775">
              <a:spcBef>
                <a:spcPts val="0"/>
              </a:spcBef>
              <a:buFont typeface="Wingdings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Arial Narrow" pitchFamily="34" charset="0"/>
              </a:rPr>
              <a:t>This factor contributes to the success of </a:t>
            </a:r>
            <a:r>
              <a:rPr lang="en-US" sz="26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600" dirty="0" smtClean="0">
                <a:solidFill>
                  <a:schemeClr val="bg1"/>
                </a:solidFill>
                <a:latin typeface="Arial Narrow" pitchFamily="34" charset="0"/>
              </a:rPr>
              <a:t> University in taking  fourth ranking of UI Green Metric </a:t>
            </a:r>
          </a:p>
          <a:p>
            <a:pPr>
              <a:buFont typeface="Wingdings" pitchFamily="2" charset="2"/>
              <a:buChar char="§"/>
            </a:pPr>
            <a:endParaRPr lang="en-US" sz="2700" dirty="0" smtClean="0">
              <a:solidFill>
                <a:schemeClr val="bg2"/>
              </a:solidFill>
            </a:endParaRPr>
          </a:p>
        </p:txBody>
      </p:sp>
      <p:pic>
        <p:nvPicPr>
          <p:cNvPr id="29699" name="Picture 4" descr="D:\2014\FOTO\Penghijauan\Embung_Fak Kedoktera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16" y="6096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D:\2014\FOTO\Email\20140331_154655_edit.jpg"/>
          <p:cNvPicPr>
            <a:picLocks noChangeAspect="1" noChangeArrowheads="1"/>
          </p:cNvPicPr>
          <p:nvPr/>
        </p:nvPicPr>
        <p:blipFill>
          <a:blip r:embed="rId3"/>
          <a:srcRect b="12218"/>
          <a:stretch>
            <a:fillRect/>
          </a:stretch>
        </p:blipFill>
        <p:spPr bwMode="auto">
          <a:xfrm>
            <a:off x="76200" y="37084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>
            <a:spLocks noGrp="1"/>
          </p:cNvSpPr>
          <p:nvPr>
            <p:ph idx="1"/>
          </p:nvPr>
        </p:nvSpPr>
        <p:spPr>
          <a:xfrm>
            <a:off x="4343400" y="533400"/>
            <a:ext cx="4775200" cy="914400"/>
          </a:xfrm>
        </p:spPr>
        <p:txBody>
          <a:bodyPr/>
          <a:lstStyle/>
          <a:p>
            <a:pPr marL="406400" indent="-40640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3. Establishing Control Mechanism</a:t>
            </a:r>
          </a:p>
          <a:p>
            <a:pPr marL="225425" indent="-225425">
              <a:buNone/>
            </a:pPr>
            <a:endParaRPr lang="en-US" sz="280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23" name="Picture 4" descr="D:\2015\FOTO\UNAND VIEW\View Unand_email_ed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Ged Farmasi dll_edit"/>
          <p:cNvPicPr>
            <a:picLocks noChangeAspect="1" noChangeArrowheads="1"/>
          </p:cNvPicPr>
          <p:nvPr/>
        </p:nvPicPr>
        <p:blipFill>
          <a:blip r:embed="rId3"/>
          <a:srcRect l="12137" r="5524"/>
          <a:stretch>
            <a:fillRect/>
          </a:stretch>
        </p:blipFill>
        <p:spPr bwMode="auto">
          <a:xfrm>
            <a:off x="0" y="3733800"/>
            <a:ext cx="43434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19600" y="1447800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There is no guarantee that good planning on sustainable development will be run under budgetary constraint faced by university.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Rector has to establish control mechanism to ensure all program and activities related to sustainable development be implemented at a fixed  time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:\F O T O\PENGHIJAUN TAHUN 2013\IMG_2517_edit.jpg"/>
          <p:cNvPicPr>
            <a:picLocks noChangeAspect="1" noChangeArrowheads="1"/>
          </p:cNvPicPr>
          <p:nvPr/>
        </p:nvPicPr>
        <p:blipFill>
          <a:blip r:embed="rId2"/>
          <a:srcRect b="5099"/>
          <a:stretch>
            <a:fillRect/>
          </a:stretch>
        </p:blipFill>
        <p:spPr bwMode="auto">
          <a:xfrm>
            <a:off x="0" y="6096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D:\2014\FOTO\Penghijauan\image-19_edit.jpg"/>
          <p:cNvPicPr>
            <a:picLocks noChangeAspect="1" noChangeArrowheads="1"/>
          </p:cNvPicPr>
          <p:nvPr/>
        </p:nvPicPr>
        <p:blipFill>
          <a:blip r:embed="rId3"/>
          <a:srcRect b="10938"/>
          <a:stretch>
            <a:fillRect/>
          </a:stretch>
        </p:blipFill>
        <p:spPr bwMode="auto">
          <a:xfrm>
            <a:off x="0" y="3733800"/>
            <a:ext cx="4191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67200" y="685800"/>
            <a:ext cx="4724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had had the control mechanism to ensure that each unit of work is able to implement the programs truly relevant to realize its vision since 2011</a:t>
            </a:r>
          </a:p>
          <a:p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 descr="aa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33400"/>
            <a:ext cx="4495800" cy="2971800"/>
          </a:xfrm>
        </p:spPr>
      </p:pic>
      <p:pic>
        <p:nvPicPr>
          <p:cNvPr id="31747" name="Content Placeholder 3" descr="aa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3638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4648200" y="461963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/>
            <a:r>
              <a:rPr lang="en-US" sz="28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Implementation</a:t>
            </a:r>
            <a:endParaRPr lang="en-U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066800"/>
            <a:ext cx="4648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Various stages of university development in Indonesia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Universities which are equivalent to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University‘s stage development, the rector  can not just rely on his staff report or simply sit in the office.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Rector needs to make impromptu visit around the campus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It is still necessary, because not all system have been running well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 descr="a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4800600" cy="3200400"/>
          </a:xfrm>
        </p:spPr>
      </p:pic>
      <p:pic>
        <p:nvPicPr>
          <p:cNvPr id="32771" name="Content Placeholder 3" descr="aa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4800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4800600" y="533400"/>
            <a:ext cx="43434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Diadakan workshop hasil audit internal dengan menghadirkan semua Ketua Prodi, Pimpinan Fakultas dan Rektorat dan Rektor hadir mengikutinya</a:t>
            </a:r>
          </a:p>
          <a:p>
            <a:pPr marL="174625" indent="-1746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Rekomendasi untuk masing-masing Ketua Prodi untuk menindaki hasil audit.</a:t>
            </a:r>
          </a:p>
          <a:p>
            <a:pPr marL="174625" indent="-1746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Diperlu minimal 10 Peraturan Rektor untuk Kebijakan, Pedoman, dan 16 Manual yang terkait dengan SPMI</a:t>
            </a:r>
          </a:p>
          <a:p>
            <a:pPr marL="174625" indent="-174625">
              <a:buFont typeface="Wingdings" pitchFamily="2" charset="2"/>
              <a:buChar char="§"/>
            </a:pPr>
            <a:endParaRPr lang="en-US" sz="280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3" descr="a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4724400" cy="2971800"/>
          </a:xfrm>
        </p:spPr>
      </p:pic>
      <p:pic>
        <p:nvPicPr>
          <p:cNvPr id="33795" name="Content Placeholder 3" descr="aa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3886200"/>
            <a:ext cx="47164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4724400" y="457200"/>
            <a:ext cx="44196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Memerlukan dua 200 auditor internal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Memerlukan beberapa kali latihan auditor internal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Sekarang auditor digunakan oleh perguruan tinggi lain, terutama binaan Unand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 sz="2800">
                <a:solidFill>
                  <a:schemeClr val="bg1"/>
                </a:solidFill>
                <a:latin typeface="Arial Narrow" pitchFamily="34" charset="0"/>
              </a:rPr>
              <a:t>Sebagian terlibat dalam persiapan akreditasi internasional dengan Arizona State University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D:\LPTIK\Divisi\Ketua\2014\Dies 58 Unand\Lomba\Lomba Foto Dies58 Unand\Kategori Arsitektur\Juara 2 Arsitektur_Mira Ermawati.JPG"/>
          <p:cNvPicPr>
            <a:picLocks noChangeAspect="1" noChangeArrowheads="1"/>
          </p:cNvPicPr>
          <p:nvPr/>
        </p:nvPicPr>
        <p:blipFill>
          <a:blip r:embed="rId3"/>
          <a:srcRect l="9488" r="6699"/>
          <a:stretch>
            <a:fillRect/>
          </a:stretch>
        </p:blipFill>
        <p:spPr bwMode="auto">
          <a:xfrm>
            <a:off x="0" y="533400"/>
            <a:ext cx="4191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D:\2014\FOTO\Unand_View\View Unand_edit\_MG_08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4267200" y="457200"/>
            <a:ext cx="472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lvl="4" indent="-361950"/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5. Taking Bold Act to Save Campus</a:t>
            </a:r>
            <a:endParaRPr lang="id-ID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1295400"/>
            <a:ext cx="4953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Public universities in Indonesia, especially outside Java, will still struggling with fundamental problems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It is not easy to get out the vicious circle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Under these conditions, rector has to take unpopular policies and leave comfort zone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University’s own experiences indicated that unpopular policies and programs can get out the vicious circle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962400" y="609600"/>
            <a:ext cx="5181600" cy="914400"/>
          </a:xfrm>
        </p:spPr>
        <p:txBody>
          <a:bodyPr/>
          <a:lstStyle/>
          <a:p>
            <a:pPr marL="347663" indent="-347663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6. Involving Many Stakeholders in the Greening of Campus</a:t>
            </a:r>
          </a:p>
        </p:txBody>
      </p:sp>
      <p:pic>
        <p:nvPicPr>
          <p:cNvPr id="33795" name="Picture 5" descr="F:\Untitled.jpg"/>
          <p:cNvPicPr>
            <a:picLocks noChangeAspect="1" noChangeArrowheads="1"/>
          </p:cNvPicPr>
          <p:nvPr/>
        </p:nvPicPr>
        <p:blipFill>
          <a:blip r:embed="rId2"/>
          <a:srcRect l="25392" r="34174"/>
          <a:stretch>
            <a:fillRect/>
          </a:stretch>
        </p:blipFill>
        <p:spPr bwMode="auto">
          <a:xfrm>
            <a:off x="0" y="609600"/>
            <a:ext cx="396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D:\2014\FOTO\Penghijauan\image-19_edit.jpg"/>
          <p:cNvPicPr>
            <a:picLocks noChangeAspect="1" noChangeArrowheads="1"/>
          </p:cNvPicPr>
          <p:nvPr/>
        </p:nvPicPr>
        <p:blipFill>
          <a:blip r:embed="rId3"/>
          <a:srcRect b="10938"/>
          <a:stretch>
            <a:fillRect/>
          </a:stretch>
        </p:blipFill>
        <p:spPr bwMode="auto">
          <a:xfrm>
            <a:off x="0" y="3886200"/>
            <a:ext cx="39481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6200" y="1447800"/>
            <a:ext cx="5105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University can not allocate a large sum of money for campus greening and sustainable development programs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Rector has to seek external sources funding and approach various stakeholders to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choos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as the location of event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University should have a grand design of the greening campus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Make proposals as mach as possible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:\Untitled.jpg"/>
          <p:cNvPicPr>
            <a:picLocks noChangeAspect="1" noChangeArrowheads="1"/>
          </p:cNvPicPr>
          <p:nvPr/>
        </p:nvPicPr>
        <p:blipFill>
          <a:blip r:embed="rId2"/>
          <a:srcRect l="25392" t="10919" r="34174"/>
          <a:stretch>
            <a:fillRect/>
          </a:stretch>
        </p:blipFill>
        <p:spPr bwMode="auto">
          <a:xfrm>
            <a:off x="0" y="533400"/>
            <a:ext cx="4343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39256" t="23379" r="38066" b="55191"/>
          <a:stretch>
            <a:fillRect/>
          </a:stretch>
        </p:blipFill>
        <p:spPr bwMode="auto">
          <a:xfrm>
            <a:off x="0" y="3733800"/>
            <a:ext cx="434340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4495800" y="685800"/>
            <a:ext cx="441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Outline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4572000" y="1524000"/>
            <a:ext cx="434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Developing Campus Sustainability Plan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Establishing Control Mechanism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Implementation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Taking Bold Act to Save Campus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Involving Many Stakeholder in the Greeting of Campus.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Proposed Assessment 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Closing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gp2-defish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9600"/>
            <a:ext cx="4572000" cy="2819400"/>
          </a:xfrm>
        </p:spPr>
      </p:pic>
      <p:pic>
        <p:nvPicPr>
          <p:cNvPr id="26627" name="Content Placeholder 3" descr="aa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48200" y="609600"/>
            <a:ext cx="4267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Send it to the various institutions, state owned enterprises and big private  companies to participate in campus greening program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839200" cy="6096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  <a:latin typeface="Arial Narrow" pitchFamily="34" charset="0"/>
              </a:rPr>
              <a:t>Many parties Involve on </a:t>
            </a:r>
            <a:r>
              <a:rPr lang="en-US" sz="2400" b="1" dirty="0" err="1" smtClean="0">
                <a:solidFill>
                  <a:schemeClr val="bg1"/>
                </a:solidFill>
                <a:latin typeface="Arial Narrow" pitchFamily="34" charset="0"/>
              </a:rPr>
              <a:t>Universitas</a:t>
            </a:r>
            <a:r>
              <a:rPr lang="en-US" sz="24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400" b="1" dirty="0" smtClean="0">
                <a:solidFill>
                  <a:schemeClr val="bg1"/>
                </a:solidFill>
                <a:latin typeface="Arial Narrow" pitchFamily="34" charset="0"/>
              </a:rPr>
              <a:t> Green Campus </a:t>
            </a:r>
            <a:r>
              <a:rPr lang="en-US" sz="2400" b="1" dirty="0" err="1" smtClean="0">
                <a:solidFill>
                  <a:schemeClr val="bg1"/>
                </a:solidFill>
                <a:latin typeface="Arial Narrow" pitchFamily="34" charset="0"/>
              </a:rPr>
              <a:t>Porgram</a:t>
            </a:r>
            <a:endParaRPr lang="en-US" sz="24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79"/>
          <a:stretch/>
        </p:blipFill>
        <p:spPr>
          <a:xfrm>
            <a:off x="152400" y="1143000"/>
            <a:ext cx="3962400" cy="278063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SONY\AppData\Local\Temp\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1"/>
            <a:ext cx="40386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SONY\AppData\Local\Temp\photo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4114800"/>
            <a:ext cx="3886200" cy="251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ile Pak Werry\Moeldoko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3962400" cy="264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ile Pak Werry\Moeldoko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85800"/>
            <a:ext cx="3792538" cy="256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D:\File Pak Werry\Closing Ceremony resize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05200"/>
            <a:ext cx="39624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File Pak Werry\Pertamina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581400"/>
            <a:ext cx="41148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aa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4572000" cy="2895600"/>
          </a:xfrm>
        </p:spPr>
      </p:pic>
      <p:pic>
        <p:nvPicPr>
          <p:cNvPr id="27651" name="Content Placeholder 3" descr="aa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45720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4572000" y="457200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/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7. Proposed Assessment Criteria</a:t>
            </a:r>
            <a:endParaRPr lang="en-U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295400"/>
            <a:ext cx="4648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31775">
              <a:buFont typeface="Wingdings" pitchFamily="2" charset="2"/>
              <a:buChar char="§"/>
              <a:tabLst>
                <a:tab pos="280988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Needs to be considered for assessment:</a:t>
            </a:r>
          </a:p>
          <a:p>
            <a:pPr marL="401638" indent="-169863">
              <a:buFont typeface="Wingdings" pitchFamily="2" charset="2"/>
              <a:buChar char="§"/>
              <a:tabLst>
                <a:tab pos="461963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The geographic location  and topography of campus</a:t>
            </a:r>
          </a:p>
          <a:p>
            <a:pPr marL="401638" indent="-169863">
              <a:buFont typeface="Wingdings" pitchFamily="2" charset="2"/>
              <a:buChar char="§"/>
              <a:tabLst>
                <a:tab pos="461963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Campus which is undergoing physical development concerning the campus infrastructures</a:t>
            </a:r>
          </a:p>
          <a:p>
            <a:pPr marL="292100" indent="-231775">
              <a:buFont typeface="Wingdings" pitchFamily="2" charset="2"/>
              <a:buChar char="§"/>
              <a:tabLst>
                <a:tab pos="280988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It is necessary to balanced and alternative figures for any campus located in the highlands or mountain and undergoing infrastructure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deelopoment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F:\Untitled.jpg"/>
          <p:cNvPicPr>
            <a:picLocks noChangeAspect="1" noChangeArrowheads="1"/>
          </p:cNvPicPr>
          <p:nvPr/>
        </p:nvPicPr>
        <p:blipFill>
          <a:blip r:embed="rId2"/>
          <a:srcRect l="25392" t="10919" r="34174"/>
          <a:stretch>
            <a:fillRect/>
          </a:stretch>
        </p:blipFill>
        <p:spPr bwMode="auto">
          <a:xfrm>
            <a:off x="0" y="533400"/>
            <a:ext cx="4343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39256" t="23379" r="38066" b="55191"/>
          <a:stretch>
            <a:fillRect/>
          </a:stretch>
        </p:blipFill>
        <p:spPr bwMode="auto">
          <a:xfrm>
            <a:off x="0" y="3733800"/>
            <a:ext cx="434340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4343400" y="4572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/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8. Closin</a:t>
            </a:r>
            <a:r>
              <a:rPr lang="en-US" sz="2800" b="1" dirty="0" smtClean="0">
                <a:solidFill>
                  <a:schemeClr val="bg1"/>
                </a:solidFill>
              </a:rPr>
              <a:t>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4343400" y="990600"/>
            <a:ext cx="48006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lvl="4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Each university faces different problems to achieve high quality education and to participate in international rankings</a:t>
            </a:r>
          </a:p>
          <a:p>
            <a:pPr marL="231775" lvl="4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Rector should have appropriate policies and steps to get out the problem so as to bring his or her university to receive international credit from global rating agencies</a:t>
            </a:r>
          </a:p>
          <a:p>
            <a:pPr marL="231775" lvl="4" indent="-231775"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has made a wide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renge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of policies to get out of the vicious circle to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achive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better performance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ank-you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F9266C-A268-480C-BBDF-85B93C79F8E7}" type="slidenum">
              <a:rPr lang="id-ID" altLang="en-US" smtClean="0">
                <a:cs typeface="Arial" charset="0"/>
              </a:rPr>
              <a:pPr/>
              <a:t>25</a:t>
            </a:fld>
            <a:endParaRPr lang="id-ID" altLang="en-US" smtClean="0">
              <a:cs typeface="Arial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419600"/>
            <a:ext cx="8610600" cy="220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bg2"/>
                </a:solidFill>
              </a:rPr>
              <a:t>Established in September 13</a:t>
            </a:r>
            <a:r>
              <a:rPr lang="en-US" sz="2400" baseline="30000" dirty="0" smtClean="0">
                <a:solidFill>
                  <a:schemeClr val="bg2"/>
                </a:solidFill>
              </a:rPr>
              <a:t>th</a:t>
            </a:r>
            <a:r>
              <a:rPr lang="en-US" sz="2400" dirty="0" smtClean="0">
                <a:solidFill>
                  <a:schemeClr val="bg2"/>
                </a:solidFill>
              </a:rPr>
              <a:t> 1956, </a:t>
            </a:r>
            <a:r>
              <a:rPr lang="en-US" sz="2400" dirty="0" err="1" smtClean="0">
                <a:solidFill>
                  <a:schemeClr val="bg2"/>
                </a:solidFill>
              </a:rPr>
              <a:t>Andalas</a:t>
            </a:r>
            <a:r>
              <a:rPr lang="en-US" sz="2400" dirty="0" smtClean="0">
                <a:solidFill>
                  <a:schemeClr val="bg2"/>
                </a:solidFill>
              </a:rPr>
              <a:t> University is the first and the oldest Indonesian public university ever established outside Java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40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bg2"/>
                </a:solidFill>
              </a:rPr>
              <a:t>The University's main campus of 500 hectares is located about 12 km East of Padang, the capital of West Sumatera Province,  Indonesia</a:t>
            </a:r>
            <a:endParaRPr lang="en-US" sz="1400" dirty="0" smtClean="0">
              <a:solidFill>
                <a:schemeClr val="bg2"/>
              </a:solidFill>
            </a:endParaRPr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215517" y="666052"/>
            <a:ext cx="6785483" cy="705548"/>
          </a:xfrm>
          <a:prstGeom prst="rect">
            <a:avLst/>
          </a:prstGeom>
          <a:solidFill>
            <a:srgbClr val="008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1. Introduction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8" name="Picture 2" descr="01-Cover6"/>
          <p:cNvPicPr>
            <a:picLocks noChangeAspect="1" noChangeArrowheads="1"/>
          </p:cNvPicPr>
          <p:nvPr/>
        </p:nvPicPr>
        <p:blipFill>
          <a:blip r:embed="rId3" cstate="print"/>
          <a:srcRect l="2841" t="8800" r="2853" b="53604"/>
          <a:stretch>
            <a:fillRect/>
          </a:stretch>
        </p:blipFill>
        <p:spPr bwMode="auto">
          <a:xfrm>
            <a:off x="533400" y="1610833"/>
            <a:ext cx="4038600" cy="2590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5" descr="F:\Untitled.jpg"/>
          <p:cNvPicPr>
            <a:picLocks noChangeAspect="1" noChangeArrowheads="1"/>
          </p:cNvPicPr>
          <p:nvPr/>
        </p:nvPicPr>
        <p:blipFill>
          <a:blip r:embed="rId4"/>
          <a:srcRect l="25392" t="10919" r="34174"/>
          <a:stretch>
            <a:fillRect/>
          </a:stretch>
        </p:blipFill>
        <p:spPr bwMode="auto">
          <a:xfrm>
            <a:off x="4648200" y="1600201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0" y="1219200"/>
            <a:ext cx="2057400" cy="1600200"/>
          </a:xfrm>
          <a:noFill/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008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LOCATION OF ANDALAS UNIVERSITY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762000"/>
            <a:ext cx="3891566" cy="3394075"/>
            <a:chOff x="192" y="480"/>
            <a:chExt cx="2352" cy="2138"/>
          </a:xfrm>
        </p:grpSpPr>
        <p:sp>
          <p:nvSpPr>
            <p:cNvPr id="4105" name="Rectangle 11"/>
            <p:cNvSpPr>
              <a:spLocks noChangeArrowheads="1"/>
            </p:cNvSpPr>
            <p:nvPr/>
          </p:nvSpPr>
          <p:spPr bwMode="auto">
            <a:xfrm>
              <a:off x="1202" y="648"/>
              <a:ext cx="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pic>
          <p:nvPicPr>
            <p:cNvPr id="4106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480"/>
              <a:ext cx="2352" cy="2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107" name="Freeform 13"/>
            <p:cNvSpPr>
              <a:spLocks/>
            </p:cNvSpPr>
            <p:nvPr/>
          </p:nvSpPr>
          <p:spPr bwMode="auto">
            <a:xfrm>
              <a:off x="1632" y="1296"/>
              <a:ext cx="144" cy="144"/>
            </a:xfrm>
            <a:custGeom>
              <a:avLst/>
              <a:gdLst>
                <a:gd name="T0" fmla="*/ 25 w 182"/>
                <a:gd name="T1" fmla="*/ 0 h 194"/>
                <a:gd name="T2" fmla="*/ 20 w 182"/>
                <a:gd name="T3" fmla="*/ 1 h 194"/>
                <a:gd name="T4" fmla="*/ 14 w 182"/>
                <a:gd name="T5" fmla="*/ 3 h 194"/>
                <a:gd name="T6" fmla="*/ 10 w 182"/>
                <a:gd name="T7" fmla="*/ 5 h 194"/>
                <a:gd name="T8" fmla="*/ 6 w 182"/>
                <a:gd name="T9" fmla="*/ 7 h 194"/>
                <a:gd name="T10" fmla="*/ 4 w 182"/>
                <a:gd name="T11" fmla="*/ 11 h 194"/>
                <a:gd name="T12" fmla="*/ 2 w 182"/>
                <a:gd name="T13" fmla="*/ 15 h 194"/>
                <a:gd name="T14" fmla="*/ 0 w 182"/>
                <a:gd name="T15" fmla="*/ 20 h 194"/>
                <a:gd name="T16" fmla="*/ 0 w 182"/>
                <a:gd name="T17" fmla="*/ 24 h 194"/>
                <a:gd name="T18" fmla="*/ 2 w 182"/>
                <a:gd name="T19" fmla="*/ 28 h 194"/>
                <a:gd name="T20" fmla="*/ 4 w 182"/>
                <a:gd name="T21" fmla="*/ 33 h 194"/>
                <a:gd name="T22" fmla="*/ 6 w 182"/>
                <a:gd name="T23" fmla="*/ 36 h 194"/>
                <a:gd name="T24" fmla="*/ 10 w 182"/>
                <a:gd name="T25" fmla="*/ 39 h 194"/>
                <a:gd name="T26" fmla="*/ 14 w 182"/>
                <a:gd name="T27" fmla="*/ 41 h 194"/>
                <a:gd name="T28" fmla="*/ 20 w 182"/>
                <a:gd name="T29" fmla="*/ 42 h 194"/>
                <a:gd name="T30" fmla="*/ 25 w 182"/>
                <a:gd name="T31" fmla="*/ 44 h 194"/>
                <a:gd name="T32" fmla="*/ 31 w 182"/>
                <a:gd name="T33" fmla="*/ 44 h 194"/>
                <a:gd name="T34" fmla="*/ 37 w 182"/>
                <a:gd name="T35" fmla="*/ 42 h 194"/>
                <a:gd name="T36" fmla="*/ 41 w 182"/>
                <a:gd name="T37" fmla="*/ 41 h 194"/>
                <a:gd name="T38" fmla="*/ 47 w 182"/>
                <a:gd name="T39" fmla="*/ 39 h 194"/>
                <a:gd name="T40" fmla="*/ 50 w 182"/>
                <a:gd name="T41" fmla="*/ 36 h 194"/>
                <a:gd name="T42" fmla="*/ 53 w 182"/>
                <a:gd name="T43" fmla="*/ 33 h 194"/>
                <a:gd name="T44" fmla="*/ 55 w 182"/>
                <a:gd name="T45" fmla="*/ 28 h 194"/>
                <a:gd name="T46" fmla="*/ 55 w 182"/>
                <a:gd name="T47" fmla="*/ 24 h 194"/>
                <a:gd name="T48" fmla="*/ 55 w 182"/>
                <a:gd name="T49" fmla="*/ 20 h 194"/>
                <a:gd name="T50" fmla="*/ 55 w 182"/>
                <a:gd name="T51" fmla="*/ 15 h 194"/>
                <a:gd name="T52" fmla="*/ 53 w 182"/>
                <a:gd name="T53" fmla="*/ 11 h 194"/>
                <a:gd name="T54" fmla="*/ 50 w 182"/>
                <a:gd name="T55" fmla="*/ 7 h 194"/>
                <a:gd name="T56" fmla="*/ 47 w 182"/>
                <a:gd name="T57" fmla="*/ 5 h 194"/>
                <a:gd name="T58" fmla="*/ 41 w 182"/>
                <a:gd name="T59" fmla="*/ 3 h 194"/>
                <a:gd name="T60" fmla="*/ 37 w 182"/>
                <a:gd name="T61" fmla="*/ 1 h 194"/>
                <a:gd name="T62" fmla="*/ 31 w 182"/>
                <a:gd name="T63" fmla="*/ 0 h 19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"/>
                <a:gd name="T97" fmla="*/ 0 h 194"/>
                <a:gd name="T98" fmla="*/ 182 w 182"/>
                <a:gd name="T99" fmla="*/ 194 h 19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" h="194">
                  <a:moveTo>
                    <a:pt x="91" y="0"/>
                  </a:moveTo>
                  <a:lnTo>
                    <a:pt x="81" y="0"/>
                  </a:lnTo>
                  <a:lnTo>
                    <a:pt x="73" y="1"/>
                  </a:lnTo>
                  <a:lnTo>
                    <a:pt x="63" y="4"/>
                  </a:lnTo>
                  <a:lnTo>
                    <a:pt x="56" y="8"/>
                  </a:lnTo>
                  <a:lnTo>
                    <a:pt x="47" y="12"/>
                  </a:lnTo>
                  <a:lnTo>
                    <a:pt x="40" y="17"/>
                  </a:lnTo>
                  <a:lnTo>
                    <a:pt x="33" y="22"/>
                  </a:lnTo>
                  <a:lnTo>
                    <a:pt x="27" y="28"/>
                  </a:lnTo>
                  <a:lnTo>
                    <a:pt x="21" y="35"/>
                  </a:lnTo>
                  <a:lnTo>
                    <a:pt x="16" y="43"/>
                  </a:lnTo>
                  <a:lnTo>
                    <a:pt x="11" y="50"/>
                  </a:lnTo>
                  <a:lnTo>
                    <a:pt x="7" y="59"/>
                  </a:lnTo>
                  <a:lnTo>
                    <a:pt x="4" y="67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0" y="106"/>
                  </a:lnTo>
                  <a:lnTo>
                    <a:pt x="1" y="116"/>
                  </a:lnTo>
                  <a:lnTo>
                    <a:pt x="4" y="125"/>
                  </a:lnTo>
                  <a:lnTo>
                    <a:pt x="7" y="134"/>
                  </a:lnTo>
                  <a:lnTo>
                    <a:pt x="11" y="143"/>
                  </a:lnTo>
                  <a:lnTo>
                    <a:pt x="16" y="151"/>
                  </a:lnTo>
                  <a:lnTo>
                    <a:pt x="21" y="159"/>
                  </a:lnTo>
                  <a:lnTo>
                    <a:pt x="27" y="165"/>
                  </a:lnTo>
                  <a:lnTo>
                    <a:pt x="33" y="172"/>
                  </a:lnTo>
                  <a:lnTo>
                    <a:pt x="40" y="177"/>
                  </a:lnTo>
                  <a:lnTo>
                    <a:pt x="47" y="182"/>
                  </a:lnTo>
                  <a:lnTo>
                    <a:pt x="56" y="186"/>
                  </a:lnTo>
                  <a:lnTo>
                    <a:pt x="63" y="189"/>
                  </a:lnTo>
                  <a:lnTo>
                    <a:pt x="73" y="191"/>
                  </a:lnTo>
                  <a:lnTo>
                    <a:pt x="81" y="193"/>
                  </a:lnTo>
                  <a:lnTo>
                    <a:pt x="91" y="194"/>
                  </a:lnTo>
                  <a:lnTo>
                    <a:pt x="99" y="193"/>
                  </a:lnTo>
                  <a:lnTo>
                    <a:pt x="109" y="191"/>
                  </a:lnTo>
                  <a:lnTo>
                    <a:pt x="118" y="189"/>
                  </a:lnTo>
                  <a:lnTo>
                    <a:pt x="126" y="186"/>
                  </a:lnTo>
                  <a:lnTo>
                    <a:pt x="133" y="182"/>
                  </a:lnTo>
                  <a:lnTo>
                    <a:pt x="142" y="177"/>
                  </a:lnTo>
                  <a:lnTo>
                    <a:pt x="148" y="172"/>
                  </a:lnTo>
                  <a:lnTo>
                    <a:pt x="155" y="165"/>
                  </a:lnTo>
                  <a:lnTo>
                    <a:pt x="161" y="159"/>
                  </a:lnTo>
                  <a:lnTo>
                    <a:pt x="166" y="151"/>
                  </a:lnTo>
                  <a:lnTo>
                    <a:pt x="171" y="143"/>
                  </a:lnTo>
                  <a:lnTo>
                    <a:pt x="174" y="134"/>
                  </a:lnTo>
                  <a:lnTo>
                    <a:pt x="177" y="125"/>
                  </a:lnTo>
                  <a:lnTo>
                    <a:pt x="179" y="116"/>
                  </a:lnTo>
                  <a:lnTo>
                    <a:pt x="181" y="106"/>
                  </a:lnTo>
                  <a:lnTo>
                    <a:pt x="182" y="97"/>
                  </a:lnTo>
                  <a:lnTo>
                    <a:pt x="181" y="87"/>
                  </a:lnTo>
                  <a:lnTo>
                    <a:pt x="179" y="78"/>
                  </a:lnTo>
                  <a:lnTo>
                    <a:pt x="177" y="67"/>
                  </a:lnTo>
                  <a:lnTo>
                    <a:pt x="174" y="59"/>
                  </a:lnTo>
                  <a:lnTo>
                    <a:pt x="171" y="50"/>
                  </a:lnTo>
                  <a:lnTo>
                    <a:pt x="166" y="43"/>
                  </a:lnTo>
                  <a:lnTo>
                    <a:pt x="161" y="35"/>
                  </a:lnTo>
                  <a:lnTo>
                    <a:pt x="155" y="28"/>
                  </a:lnTo>
                  <a:lnTo>
                    <a:pt x="148" y="22"/>
                  </a:lnTo>
                  <a:lnTo>
                    <a:pt x="142" y="17"/>
                  </a:lnTo>
                  <a:lnTo>
                    <a:pt x="133" y="12"/>
                  </a:lnTo>
                  <a:lnTo>
                    <a:pt x="126" y="8"/>
                  </a:lnTo>
                  <a:lnTo>
                    <a:pt x="118" y="4"/>
                  </a:lnTo>
                  <a:lnTo>
                    <a:pt x="109" y="1"/>
                  </a:lnTo>
                  <a:lnTo>
                    <a:pt x="99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15"/>
            <p:cNvSpPr>
              <a:spLocks/>
            </p:cNvSpPr>
            <p:nvPr/>
          </p:nvSpPr>
          <p:spPr bwMode="auto">
            <a:xfrm>
              <a:off x="1626" y="910"/>
              <a:ext cx="159" cy="338"/>
            </a:xfrm>
            <a:custGeom>
              <a:avLst/>
              <a:gdLst>
                <a:gd name="T0" fmla="*/ 0 w 159"/>
                <a:gd name="T1" fmla="*/ 962 h 242"/>
                <a:gd name="T2" fmla="*/ 40 w 159"/>
                <a:gd name="T3" fmla="*/ 962 h 242"/>
                <a:gd name="T4" fmla="*/ 40 w 159"/>
                <a:gd name="T5" fmla="*/ 0 h 242"/>
                <a:gd name="T6" fmla="*/ 119 w 159"/>
                <a:gd name="T7" fmla="*/ 0 h 242"/>
                <a:gd name="T8" fmla="*/ 119 w 159"/>
                <a:gd name="T9" fmla="*/ 962 h 242"/>
                <a:gd name="T10" fmla="*/ 159 w 159"/>
                <a:gd name="T11" fmla="*/ 962 h 242"/>
                <a:gd name="T12" fmla="*/ 80 w 159"/>
                <a:gd name="T13" fmla="*/ 1285 h 242"/>
                <a:gd name="T14" fmla="*/ 0 w 159"/>
                <a:gd name="T15" fmla="*/ 962 h 2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9"/>
                <a:gd name="T25" fmla="*/ 0 h 242"/>
                <a:gd name="T26" fmla="*/ 159 w 159"/>
                <a:gd name="T27" fmla="*/ 242 h 2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9" h="242">
                  <a:moveTo>
                    <a:pt x="0" y="181"/>
                  </a:moveTo>
                  <a:lnTo>
                    <a:pt x="40" y="181"/>
                  </a:lnTo>
                  <a:lnTo>
                    <a:pt x="40" y="0"/>
                  </a:lnTo>
                  <a:lnTo>
                    <a:pt x="119" y="0"/>
                  </a:lnTo>
                  <a:lnTo>
                    <a:pt x="119" y="181"/>
                  </a:lnTo>
                  <a:lnTo>
                    <a:pt x="159" y="181"/>
                  </a:lnTo>
                  <a:lnTo>
                    <a:pt x="80" y="242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00" name="Picture 25" descr="peta-indonesia"/>
          <p:cNvPicPr>
            <a:picLocks noChangeAspect="1" noChangeArrowheads="1"/>
          </p:cNvPicPr>
          <p:nvPr/>
        </p:nvPicPr>
        <p:blipFill>
          <a:blip r:embed="rId4" cstate="print"/>
          <a:srcRect l="1686" t="3426" r="2213" b="4068"/>
          <a:stretch>
            <a:fillRect/>
          </a:stretch>
        </p:blipFill>
        <p:spPr bwMode="auto">
          <a:xfrm>
            <a:off x="2590800" y="3657600"/>
            <a:ext cx="6400800" cy="303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1" name="Rectangle 26"/>
          <p:cNvSpPr>
            <a:spLocks noChangeArrowheads="1"/>
          </p:cNvSpPr>
          <p:nvPr/>
        </p:nvSpPr>
        <p:spPr bwMode="auto">
          <a:xfrm>
            <a:off x="3171825" y="5181600"/>
            <a:ext cx="301625" cy="263525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Line 27"/>
          <p:cNvSpPr>
            <a:spLocks noChangeShapeType="1"/>
          </p:cNvSpPr>
          <p:nvPr/>
        </p:nvSpPr>
        <p:spPr bwMode="auto">
          <a:xfrm flipV="1">
            <a:off x="3352800" y="762000"/>
            <a:ext cx="685800" cy="4343400"/>
          </a:xfrm>
          <a:prstGeom prst="line">
            <a:avLst/>
          </a:prstGeom>
          <a:noFill/>
          <a:ln w="57150">
            <a:solidFill>
              <a:srgbClr val="FFCC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Line 28"/>
          <p:cNvSpPr>
            <a:spLocks noChangeShapeType="1"/>
          </p:cNvSpPr>
          <p:nvPr/>
        </p:nvSpPr>
        <p:spPr bwMode="auto">
          <a:xfrm flipH="1" flipV="1">
            <a:off x="304800" y="4191000"/>
            <a:ext cx="2819400" cy="1143000"/>
          </a:xfrm>
          <a:prstGeom prst="line">
            <a:avLst/>
          </a:prstGeom>
          <a:noFill/>
          <a:ln w="57150">
            <a:solidFill>
              <a:srgbClr val="FFCC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29"/>
          <p:cNvSpPr>
            <a:spLocks noChangeShapeType="1"/>
          </p:cNvSpPr>
          <p:nvPr/>
        </p:nvSpPr>
        <p:spPr bwMode="auto">
          <a:xfrm flipV="1">
            <a:off x="3505200" y="3429000"/>
            <a:ext cx="1295400" cy="1828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5" descr="Minangkabau_f_fe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762000"/>
            <a:ext cx="2514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2209800"/>
            <a:ext cx="2514600" cy="1371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F:\Untitled.jpg"/>
          <p:cNvPicPr>
            <a:picLocks noChangeAspect="1" noChangeArrowheads="1"/>
          </p:cNvPicPr>
          <p:nvPr/>
        </p:nvPicPr>
        <p:blipFill>
          <a:blip r:embed="rId2"/>
          <a:srcRect l="25392" t="10919" r="34174"/>
          <a:stretch>
            <a:fillRect/>
          </a:stretch>
        </p:blipFill>
        <p:spPr bwMode="auto">
          <a:xfrm>
            <a:off x="0" y="533400"/>
            <a:ext cx="4343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39256" t="23379" r="38066" b="55191"/>
          <a:stretch>
            <a:fillRect/>
          </a:stretch>
        </p:blipFill>
        <p:spPr bwMode="auto">
          <a:xfrm>
            <a:off x="0" y="3733800"/>
            <a:ext cx="434340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19600" y="609600"/>
            <a:ext cx="4724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Higher education institutions in Indonesia can be divided based on location and the legal status</a:t>
            </a:r>
          </a:p>
          <a:p>
            <a:pPr marL="280988" indent="-280988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In term of location:</a:t>
            </a:r>
          </a:p>
          <a:p>
            <a:pPr marL="738188" lvl="1" indent="-2809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Java</a:t>
            </a:r>
          </a:p>
          <a:p>
            <a:pPr marL="738188" lvl="1" indent="-2809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Outside  Java </a:t>
            </a:r>
          </a:p>
          <a:p>
            <a:pPr marL="280988" indent="-2809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In term of the legal status (only state universities):</a:t>
            </a:r>
          </a:p>
          <a:p>
            <a:pPr marL="738188" lvl="1" indent="-2809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Autonomous Universities  (</a:t>
            </a:r>
            <a:r>
              <a:rPr lang="en-US" sz="2800" i="1" dirty="0" smtClean="0">
                <a:solidFill>
                  <a:schemeClr val="bg1"/>
                </a:solidFill>
                <a:latin typeface="Arial Narrow" pitchFamily="34" charset="0"/>
              </a:rPr>
              <a:t>PTN BH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  <a:p>
            <a:pPr marL="738188" lvl="1" indent="-2809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Public Service Universities (</a:t>
            </a:r>
            <a:r>
              <a:rPr lang="en-US" sz="2800" i="1" dirty="0" smtClean="0">
                <a:solidFill>
                  <a:schemeClr val="bg1"/>
                </a:solidFill>
                <a:latin typeface="Arial Narrow" pitchFamily="34" charset="0"/>
              </a:rPr>
              <a:t>PTN BLU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  <a:p>
            <a:pPr marL="738188" lvl="1" indent="-280988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Regular Universities (</a:t>
            </a:r>
            <a:r>
              <a:rPr lang="en-US" sz="2800" i="1" dirty="0" smtClean="0">
                <a:solidFill>
                  <a:schemeClr val="bg1"/>
                </a:solidFill>
                <a:latin typeface="Arial Narrow" pitchFamily="34" charset="0"/>
              </a:rPr>
              <a:t>PTN </a:t>
            </a:r>
            <a:r>
              <a:rPr lang="en-US" sz="2800" i="1" dirty="0" err="1" smtClean="0">
                <a:solidFill>
                  <a:schemeClr val="bg1"/>
                </a:solidFill>
                <a:latin typeface="Arial Narrow" pitchFamily="34" charset="0"/>
              </a:rPr>
              <a:t>Reguler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  <a:p>
            <a:pPr marL="280988" indent="-280988">
              <a:buFont typeface="Arial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:\F O T O\PENGHIJAUN TAHUN 2013\IMG_2517_edit.jpg"/>
          <p:cNvPicPr>
            <a:picLocks noChangeAspect="1" noChangeArrowheads="1"/>
          </p:cNvPicPr>
          <p:nvPr/>
        </p:nvPicPr>
        <p:blipFill>
          <a:blip r:embed="rId3"/>
          <a:srcRect b="5099"/>
          <a:stretch>
            <a:fillRect/>
          </a:stretch>
        </p:blipFill>
        <p:spPr bwMode="auto">
          <a:xfrm>
            <a:off x="0" y="3886200"/>
            <a:ext cx="39782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D:\2015\FOTO\FOTO GLOBAL BISNIS\SAM_2349.jpg"/>
          <p:cNvPicPr>
            <a:picLocks noChangeAspect="1" noChangeArrowheads="1"/>
          </p:cNvPicPr>
          <p:nvPr/>
        </p:nvPicPr>
        <p:blipFill>
          <a:blip r:embed="rId4"/>
          <a:srcRect r="9105"/>
          <a:stretch>
            <a:fillRect/>
          </a:stretch>
        </p:blipFill>
        <p:spPr bwMode="auto">
          <a:xfrm>
            <a:off x="0" y="609600"/>
            <a:ext cx="3978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Content Placeholder 5"/>
          <p:cNvSpPr>
            <a:spLocks noGrp="1"/>
          </p:cNvSpPr>
          <p:nvPr>
            <p:ph idx="1"/>
          </p:nvPr>
        </p:nvSpPr>
        <p:spPr>
          <a:xfrm>
            <a:off x="3886200" y="533400"/>
            <a:ext cx="5257800" cy="6324600"/>
          </a:xfrm>
        </p:spPr>
        <p:txBody>
          <a:bodyPr/>
          <a:lstStyle/>
          <a:p>
            <a:pPr marL="339725" indent="-33972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Ten top universities such as UI, ITB, IPB, UGM,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Airlangga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and others are entirely in Java.</a:t>
            </a:r>
          </a:p>
          <a:p>
            <a:pPr marL="339725" indent="-339725"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Hasanuddin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and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are the universities outside Java succeeding in reaching 11</a:t>
            </a:r>
            <a:r>
              <a:rPr lang="en-US" sz="2800" baseline="30000" dirty="0" smtClean="0">
                <a:solidFill>
                  <a:schemeClr val="bg1"/>
                </a:solidFill>
                <a:latin typeface="Arial Narrow" pitchFamily="34" charset="0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and 12</a:t>
            </a:r>
            <a:r>
              <a:rPr lang="en-US" sz="2800" baseline="30000" dirty="0" smtClean="0">
                <a:solidFill>
                  <a:schemeClr val="bg1"/>
                </a:solidFill>
                <a:latin typeface="Arial Narrow" pitchFamily="34" charset="0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ranking out of more 3,666 universities across the country</a:t>
            </a:r>
          </a:p>
          <a:p>
            <a:pPr marL="339725" indent="-33972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In term of national accreditation, publications, only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Hasanuddin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University,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University,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Syiah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Kuala University outside Java have hold A accreditation. 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3"/>
          <p:cNvSpPr>
            <a:spLocks noGrp="1"/>
          </p:cNvSpPr>
          <p:nvPr>
            <p:ph idx="1"/>
          </p:nvPr>
        </p:nvSpPr>
        <p:spPr>
          <a:xfrm>
            <a:off x="4343400" y="533400"/>
            <a:ext cx="4800600" cy="6172200"/>
          </a:xfrm>
        </p:spPr>
        <p:txBody>
          <a:bodyPr/>
          <a:lstStyle/>
          <a:p>
            <a:pPr marL="361950" lvl="4" indent="-361950">
              <a:buFont typeface="Wingdings" pitchFamily="2" charset="2"/>
              <a:buChar char="§"/>
            </a:pPr>
            <a:endParaRPr lang="id-ID" sz="2800" smtClean="0">
              <a:solidFill>
                <a:schemeClr val="bg1"/>
              </a:solidFill>
            </a:endParaRPr>
          </a:p>
          <a:p>
            <a:endParaRPr lang="en-US" smtClean="0"/>
          </a:p>
        </p:txBody>
      </p:sp>
      <p:pic>
        <p:nvPicPr>
          <p:cNvPr id="32771" name="Picture 3" descr="D:\2014\FOTO\Unand_View\View Unand_edit\_MG_1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:\2014\FOTO\Unand_View\View Unand_edit\_MG_1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533400"/>
            <a:ext cx="4800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  <a:tabLst>
                <a:tab pos="231775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Regarding UI Green Metric rating, on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got the top in Indonesia in 2014 and tool 7</a:t>
            </a:r>
            <a:r>
              <a:rPr lang="en-US" sz="2800" baseline="30000" dirty="0" smtClean="0">
                <a:solidFill>
                  <a:schemeClr val="bg1"/>
                </a:solidFill>
                <a:latin typeface="Arial Narrow" pitchFamily="34" charset="0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ranking in 2015</a:t>
            </a:r>
          </a:p>
          <a:p>
            <a:pPr marL="231775" indent="-231775">
              <a:buFont typeface="Wingdings" pitchFamily="2" charset="2"/>
              <a:buChar char="§"/>
              <a:tabLst>
                <a:tab pos="231775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Up to 2015, only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Hasanuddin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and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represented universities outside Java able to show good performance consistently.</a:t>
            </a:r>
          </a:p>
          <a:p>
            <a:pPr marL="231775" indent="-231775">
              <a:buFont typeface="Wingdings" pitchFamily="2" charset="2"/>
              <a:buChar char="§"/>
              <a:tabLst>
                <a:tab pos="231775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It should be remembered that the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University’s infrastructures suffered heavy due to an earthquake on September 2009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p2-defish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33400"/>
            <a:ext cx="4419600" cy="2971800"/>
          </a:xfrm>
        </p:spPr>
      </p:pic>
      <p:pic>
        <p:nvPicPr>
          <p:cNvPr id="5" name="Content Placeholder 3" descr="aa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3638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95800" y="609600"/>
            <a:ext cx="449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has struggled harder then University of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Hasanuddin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to reach present performance.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Focus on some aspects that affect the progress of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progress during 2011-2015 period and 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Proved necessary inputs into better the rating of UI Green Metric based on </a:t>
            </a:r>
            <a:r>
              <a:rPr lang="en-US" sz="2800" dirty="0" err="1" smtClean="0">
                <a:solidFill>
                  <a:schemeClr val="bg1"/>
                </a:solidFill>
                <a:latin typeface="Arial Narrow" pitchFamily="34" charset="0"/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 University experiences 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Andalas</a:t>
            </a:r>
            <a:r>
              <a:rPr lang="en-US" sz="2800" dirty="0" smtClean="0">
                <a:solidFill>
                  <a:schemeClr val="bg1"/>
                </a:solidFill>
              </a:rPr>
              <a:t> University Before 2011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Unand lama_edi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Farmasi terbengkalai"/>
          <p:cNvPicPr>
            <a:picLocks noChangeAspect="1" noChangeArrowheads="1"/>
          </p:cNvPicPr>
          <p:nvPr/>
        </p:nvPicPr>
        <p:blipFill>
          <a:blip r:embed="rId3"/>
          <a:srcRect l="4237" t="2179"/>
          <a:stretch>
            <a:fillRect/>
          </a:stretch>
        </p:blipFill>
        <p:spPr bwMode="auto">
          <a:xfrm>
            <a:off x="4724400" y="12192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empa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343400"/>
            <a:ext cx="4191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61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343400"/>
            <a:ext cx="41148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13758</TotalTime>
  <Words>964</Words>
  <Application>Microsoft Macintosh PowerPoint</Application>
  <PresentationFormat>On-screen Show (4:3)</PresentationFormat>
  <Paragraphs>97</Paragraphs>
  <Slides>25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 Narrow</vt:lpstr>
      <vt:lpstr>Arial Unicode MS</vt:lpstr>
      <vt:lpstr>Times New Roman</vt:lpstr>
      <vt:lpstr>Wingdings</vt:lpstr>
      <vt:lpstr>Arial</vt:lpstr>
      <vt:lpstr>1_Default Design</vt:lpstr>
      <vt:lpstr>PowerPoint Presentation</vt:lpstr>
      <vt:lpstr>PowerPoint Presentation</vt:lpstr>
      <vt:lpstr>PowerPoint Presentation</vt:lpstr>
      <vt:lpstr>LOCATION OF ANDALAS UNIVERSITY</vt:lpstr>
      <vt:lpstr>PowerPoint Presentation</vt:lpstr>
      <vt:lpstr>PowerPoint Presentation</vt:lpstr>
      <vt:lpstr>PowerPoint Presentation</vt:lpstr>
      <vt:lpstr>PowerPoint Presentation</vt:lpstr>
      <vt:lpstr>Andalas University Before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parties Involve on Universitas Andalas Green Campus Porgram</vt:lpstr>
      <vt:lpstr>PowerPoint Presentation</vt:lpstr>
      <vt:lpstr>PowerPoint Presentation</vt:lpstr>
      <vt:lpstr>PowerPoint Presentation</vt:lpstr>
      <vt:lpstr>PowerPoint Presentation</vt:lpstr>
    </vt:vector>
  </TitlesOfParts>
  <Company>Andalas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UNIVERSITAS ANDALAS</dc:title>
  <dc:creator>The Jay</dc:creator>
  <cp:lastModifiedBy>Andri Setyawan</cp:lastModifiedBy>
  <cp:revision>1066</cp:revision>
  <dcterms:created xsi:type="dcterms:W3CDTF">2009-05-21T14:58:45Z</dcterms:created>
  <dcterms:modified xsi:type="dcterms:W3CDTF">2016-04-21T07:14:03Z</dcterms:modified>
</cp:coreProperties>
</file>